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diagrams/colors20.xml" ContentType="application/vnd.openxmlformats-officedocument.drawingml.diagramColors+xml"/>
  <Override PartName="/ppt/slides/slide34.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1" r:id="rId3"/>
    <p:sldMasterId id="2147483723" r:id="rId4"/>
    <p:sldMasterId id="2147483735" r:id="rId5"/>
  </p:sldMasterIdLst>
  <p:notesMasterIdLst>
    <p:notesMasterId r:id="rId69"/>
  </p:notesMasterIdLst>
  <p:sldIdLst>
    <p:sldId id="393" r:id="rId6"/>
    <p:sldId id="410" r:id="rId7"/>
    <p:sldId id="389" r:id="rId8"/>
    <p:sldId id="427" r:id="rId9"/>
    <p:sldId id="387" r:id="rId10"/>
    <p:sldId id="403" r:id="rId11"/>
    <p:sldId id="483" r:id="rId12"/>
    <p:sldId id="484" r:id="rId13"/>
    <p:sldId id="383" r:id="rId14"/>
    <p:sldId id="436" r:id="rId15"/>
    <p:sldId id="485" r:id="rId16"/>
    <p:sldId id="437" r:id="rId17"/>
    <p:sldId id="438" r:id="rId18"/>
    <p:sldId id="440" r:id="rId19"/>
    <p:sldId id="441" r:id="rId20"/>
    <p:sldId id="486" r:id="rId21"/>
    <p:sldId id="500" r:id="rId22"/>
    <p:sldId id="501" r:id="rId23"/>
    <p:sldId id="502" r:id="rId24"/>
    <p:sldId id="420" r:id="rId25"/>
    <p:sldId id="444" r:id="rId26"/>
    <p:sldId id="491" r:id="rId27"/>
    <p:sldId id="439" r:id="rId28"/>
    <p:sldId id="408" r:id="rId29"/>
    <p:sldId id="409" r:id="rId30"/>
    <p:sldId id="490" r:id="rId31"/>
    <p:sldId id="489" r:id="rId32"/>
    <p:sldId id="503" r:id="rId33"/>
    <p:sldId id="504" r:id="rId34"/>
    <p:sldId id="499" r:id="rId35"/>
    <p:sldId id="450" r:id="rId36"/>
    <p:sldId id="505" r:id="rId37"/>
    <p:sldId id="487" r:id="rId38"/>
    <p:sldId id="472" r:id="rId39"/>
    <p:sldId id="508" r:id="rId40"/>
    <p:sldId id="488" r:id="rId41"/>
    <p:sldId id="475" r:id="rId42"/>
    <p:sldId id="494" r:id="rId43"/>
    <p:sldId id="429" r:id="rId44"/>
    <p:sldId id="495" r:id="rId45"/>
    <p:sldId id="452" r:id="rId46"/>
    <p:sldId id="453" r:id="rId47"/>
    <p:sldId id="454" r:id="rId48"/>
    <p:sldId id="506" r:id="rId49"/>
    <p:sldId id="496" r:id="rId50"/>
    <p:sldId id="497" r:id="rId51"/>
    <p:sldId id="498" r:id="rId52"/>
    <p:sldId id="482" r:id="rId53"/>
    <p:sldId id="507" r:id="rId54"/>
    <p:sldId id="493" r:id="rId55"/>
    <p:sldId id="466" r:id="rId56"/>
    <p:sldId id="467" r:id="rId57"/>
    <p:sldId id="433" r:id="rId58"/>
    <p:sldId id="434" r:id="rId59"/>
    <p:sldId id="423" r:id="rId60"/>
    <p:sldId id="422" r:id="rId61"/>
    <p:sldId id="426" r:id="rId62"/>
    <p:sldId id="418" r:id="rId63"/>
    <p:sldId id="357" r:id="rId64"/>
    <p:sldId id="395" r:id="rId65"/>
    <p:sldId id="471" r:id="rId66"/>
    <p:sldId id="474" r:id="rId67"/>
    <p:sldId id="47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2.xml.rels><?xml version="1.0" encoding="UTF-8" standalone="yes"?>
<Relationships xmlns="http://schemas.openxmlformats.org/package/2006/relationships"><Relationship Id="rId1" Type="http://schemas.openxmlformats.org/officeDocument/2006/relationships/image" Target="../media/image20.jpeg"/></Relationships>
</file>

<file path=ppt/diagrams/_rels/data13.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3E6E4-BE6B-44A5-9FE4-6C9EB4646D50}" type="doc">
      <dgm:prSet loTypeId="urn:microsoft.com/office/officeart/2005/8/layout/vList2" loCatId="list" qsTypeId="urn:microsoft.com/office/officeart/2005/8/quickstyle/simple1#1" qsCatId="simple" csTypeId="urn:microsoft.com/office/officeart/2005/8/colors/accent1_4" csCatId="accent1" phldr="1"/>
      <dgm:spPr/>
      <dgm:t>
        <a:bodyPr/>
        <a:lstStyle/>
        <a:p>
          <a:endParaRPr lang="en-US"/>
        </a:p>
      </dgm:t>
    </dgm:pt>
    <dgm:pt modelId="{0441FBCE-73F2-4354-A922-84AA46C52047}">
      <dgm:prSet/>
      <dgm:spPr/>
      <dgm:t>
        <a:bodyPr/>
        <a:lstStyle/>
        <a:p>
          <a:pPr rtl="0"/>
          <a:r>
            <a:rPr lang="en-US" b="0" i="0" baseline="0" dirty="0" smtClean="0"/>
            <a:t>Large National Footprint</a:t>
          </a:r>
          <a:endParaRPr lang="en-US" b="0" i="0" baseline="0" dirty="0"/>
        </a:p>
      </dgm:t>
    </dgm:pt>
    <dgm:pt modelId="{7407E447-9FB2-486B-BF5F-A83C7AF7D454}" type="parTrans" cxnId="{2C06DF32-42EE-4951-80DA-C939DB68A82C}">
      <dgm:prSet/>
      <dgm:spPr/>
      <dgm:t>
        <a:bodyPr/>
        <a:lstStyle/>
        <a:p>
          <a:endParaRPr lang="en-US"/>
        </a:p>
      </dgm:t>
    </dgm:pt>
    <dgm:pt modelId="{8811B873-6B6C-478D-8507-CDE01096ED92}" type="sibTrans" cxnId="{2C06DF32-42EE-4951-80DA-C939DB68A82C}">
      <dgm:prSet/>
      <dgm:spPr/>
      <dgm:t>
        <a:bodyPr/>
        <a:lstStyle/>
        <a:p>
          <a:endParaRPr lang="en-US"/>
        </a:p>
      </dgm:t>
    </dgm:pt>
    <dgm:pt modelId="{2606EB02-4C96-4F77-B279-447E3D1BA1FE}">
      <dgm:prSet/>
      <dgm:spPr/>
      <dgm:t>
        <a:bodyPr/>
        <a:lstStyle/>
        <a:p>
          <a:pPr rtl="0"/>
          <a:r>
            <a:rPr lang="en-US" b="0" i="0" baseline="0" dirty="0" smtClean="0"/>
            <a:t>UnitedHealthOne Product Options </a:t>
          </a:r>
          <a:endParaRPr lang="en-US" b="0" i="0" baseline="0" dirty="0"/>
        </a:p>
      </dgm:t>
    </dgm:pt>
    <dgm:pt modelId="{7D70BEF0-F086-4FE6-8071-7843493D69B4}" type="parTrans" cxnId="{5CA00D1B-83D9-4B9A-8915-FF10688D9D2B}">
      <dgm:prSet/>
      <dgm:spPr/>
      <dgm:t>
        <a:bodyPr/>
        <a:lstStyle/>
        <a:p>
          <a:endParaRPr lang="en-US"/>
        </a:p>
      </dgm:t>
    </dgm:pt>
    <dgm:pt modelId="{1DC7CCB3-9804-4798-BB0B-6455CED0E578}" type="sibTrans" cxnId="{5CA00D1B-83D9-4B9A-8915-FF10688D9D2B}">
      <dgm:prSet/>
      <dgm:spPr/>
      <dgm:t>
        <a:bodyPr/>
        <a:lstStyle/>
        <a:p>
          <a:endParaRPr lang="en-US"/>
        </a:p>
      </dgm:t>
    </dgm:pt>
    <dgm:pt modelId="{5B25D695-A242-45C6-9903-D899EB760396}">
      <dgm:prSet/>
      <dgm:spPr/>
      <dgm:t>
        <a:bodyPr/>
        <a:lstStyle/>
        <a:p>
          <a:pPr rtl="0"/>
          <a:r>
            <a:rPr lang="en-US" b="0" i="0" baseline="0" dirty="0" smtClean="0"/>
            <a:t>Network Size &amp; Discounts</a:t>
          </a:r>
          <a:r>
            <a:rPr lang="en-US" b="0" i="0" baseline="30000" dirty="0" smtClean="0"/>
            <a:t> </a:t>
          </a:r>
          <a:endParaRPr lang="en-US" b="0" i="0" baseline="0" dirty="0"/>
        </a:p>
      </dgm:t>
    </dgm:pt>
    <dgm:pt modelId="{B014BA28-9023-4EE5-917D-72BDC87B94B1}" type="parTrans" cxnId="{88AC1C1F-A20D-4A3A-9698-DFE18CE6419B}">
      <dgm:prSet/>
      <dgm:spPr/>
      <dgm:t>
        <a:bodyPr/>
        <a:lstStyle/>
        <a:p>
          <a:endParaRPr lang="en-US"/>
        </a:p>
      </dgm:t>
    </dgm:pt>
    <dgm:pt modelId="{DF3BDFD4-A457-4B0E-A473-3C0D66A33353}" type="sibTrans" cxnId="{88AC1C1F-A20D-4A3A-9698-DFE18CE6419B}">
      <dgm:prSet/>
      <dgm:spPr/>
      <dgm:t>
        <a:bodyPr/>
        <a:lstStyle/>
        <a:p>
          <a:endParaRPr lang="en-US"/>
        </a:p>
      </dgm:t>
    </dgm:pt>
    <dgm:pt modelId="{DF1BC2D7-F96C-4F70-A05A-3678FFC63321}">
      <dgm:prSet/>
      <dgm:spPr/>
      <dgm:t>
        <a:bodyPr/>
        <a:lstStyle/>
        <a:p>
          <a:pPr rtl="0"/>
          <a:r>
            <a:rPr lang="en-US" b="0" i="0" baseline="0" dirty="0" smtClean="0"/>
            <a:t>UW/Placement Rate Advantage</a:t>
          </a:r>
          <a:endParaRPr lang="en-US" b="0" i="0" baseline="0" dirty="0"/>
        </a:p>
      </dgm:t>
    </dgm:pt>
    <dgm:pt modelId="{202E6AF8-C51D-4F09-BE2E-FED85A784267}" type="parTrans" cxnId="{2276408C-017A-4B48-BC59-A664B3D21264}">
      <dgm:prSet/>
      <dgm:spPr/>
      <dgm:t>
        <a:bodyPr/>
        <a:lstStyle/>
        <a:p>
          <a:endParaRPr lang="en-US"/>
        </a:p>
      </dgm:t>
    </dgm:pt>
    <dgm:pt modelId="{6A1889C9-22B6-4C09-A3CD-267CB6D41EFF}" type="sibTrans" cxnId="{2276408C-017A-4B48-BC59-A664B3D21264}">
      <dgm:prSet/>
      <dgm:spPr/>
      <dgm:t>
        <a:bodyPr/>
        <a:lstStyle/>
        <a:p>
          <a:endParaRPr lang="en-US"/>
        </a:p>
      </dgm:t>
    </dgm:pt>
    <dgm:pt modelId="{D65957D1-A8B7-4F58-8346-6B80C8BE5936}">
      <dgm:prSet/>
      <dgm:spPr/>
      <dgm:t>
        <a:bodyPr/>
        <a:lstStyle/>
        <a:p>
          <a:pPr rtl="0"/>
          <a:r>
            <a:rPr lang="en-US" dirty="0" smtClean="0"/>
            <a:t>Geo-targeting our Best Markets</a:t>
          </a:r>
          <a:endParaRPr lang="en-US" b="0" i="0" baseline="0" dirty="0"/>
        </a:p>
      </dgm:t>
    </dgm:pt>
    <dgm:pt modelId="{406F22F6-CC54-4C3C-B99C-820054A9370D}" type="parTrans" cxnId="{9373633A-FC35-4FB4-A258-C206B55BD108}">
      <dgm:prSet/>
      <dgm:spPr/>
      <dgm:t>
        <a:bodyPr/>
        <a:lstStyle/>
        <a:p>
          <a:endParaRPr lang="en-US"/>
        </a:p>
      </dgm:t>
    </dgm:pt>
    <dgm:pt modelId="{AAA8A5A2-9609-4481-B4AB-D6E62CAB17C2}" type="sibTrans" cxnId="{9373633A-FC35-4FB4-A258-C206B55BD108}">
      <dgm:prSet/>
      <dgm:spPr/>
      <dgm:t>
        <a:bodyPr/>
        <a:lstStyle/>
        <a:p>
          <a:endParaRPr lang="en-US"/>
        </a:p>
      </dgm:t>
    </dgm:pt>
    <dgm:pt modelId="{76992AA2-E64A-4D0B-80E8-29A232F2AF7E}">
      <dgm:prSet/>
      <dgm:spPr/>
      <dgm:t>
        <a:bodyPr/>
        <a:lstStyle/>
        <a:p>
          <a:pPr rtl="0"/>
          <a:r>
            <a:rPr lang="en-US" b="0" i="0" baseline="0" dirty="0" smtClean="0"/>
            <a:t>Estore - Resources</a:t>
          </a:r>
          <a:endParaRPr lang="en-US" b="0" i="0" baseline="0" dirty="0"/>
        </a:p>
      </dgm:t>
    </dgm:pt>
    <dgm:pt modelId="{13D59AA4-EF03-485C-A80B-4755DEA58ED0}" type="parTrans" cxnId="{0D14AD20-EF8A-41FB-8EF9-F25A956862CD}">
      <dgm:prSet/>
      <dgm:spPr/>
      <dgm:t>
        <a:bodyPr/>
        <a:lstStyle/>
        <a:p>
          <a:endParaRPr lang="en-US"/>
        </a:p>
      </dgm:t>
    </dgm:pt>
    <dgm:pt modelId="{FD5F06EB-4194-4A8C-96FC-0B5438912892}" type="sibTrans" cxnId="{0D14AD20-EF8A-41FB-8EF9-F25A956862CD}">
      <dgm:prSet/>
      <dgm:spPr/>
      <dgm:t>
        <a:bodyPr/>
        <a:lstStyle/>
        <a:p>
          <a:endParaRPr lang="en-US"/>
        </a:p>
      </dgm:t>
    </dgm:pt>
    <dgm:pt modelId="{5D6ACC4F-4DF7-4645-A450-1810878E5897}" type="pres">
      <dgm:prSet presAssocID="{1A13E6E4-BE6B-44A5-9FE4-6C9EB4646D50}" presName="linear" presStyleCnt="0">
        <dgm:presLayoutVars>
          <dgm:animLvl val="lvl"/>
          <dgm:resizeHandles val="exact"/>
        </dgm:presLayoutVars>
      </dgm:prSet>
      <dgm:spPr/>
      <dgm:t>
        <a:bodyPr/>
        <a:lstStyle/>
        <a:p>
          <a:endParaRPr lang="en-US"/>
        </a:p>
      </dgm:t>
    </dgm:pt>
    <dgm:pt modelId="{88B5850D-98BD-4538-BDC5-BA732B68BF8F}" type="pres">
      <dgm:prSet presAssocID="{0441FBCE-73F2-4354-A922-84AA46C52047}" presName="parentText" presStyleLbl="node1" presStyleIdx="0" presStyleCnt="6" custLinFactNeighborX="-1675" custLinFactNeighborY="-6818">
        <dgm:presLayoutVars>
          <dgm:chMax val="0"/>
          <dgm:bulletEnabled val="1"/>
        </dgm:presLayoutVars>
      </dgm:prSet>
      <dgm:spPr/>
      <dgm:t>
        <a:bodyPr/>
        <a:lstStyle/>
        <a:p>
          <a:endParaRPr lang="en-US"/>
        </a:p>
      </dgm:t>
    </dgm:pt>
    <dgm:pt modelId="{E9A0173A-6018-4584-8F42-7FBD2D0805D9}" type="pres">
      <dgm:prSet presAssocID="{8811B873-6B6C-478D-8507-CDE01096ED92}" presName="spacer" presStyleCnt="0"/>
      <dgm:spPr/>
      <dgm:t>
        <a:bodyPr/>
        <a:lstStyle/>
        <a:p>
          <a:endParaRPr lang="en-US"/>
        </a:p>
      </dgm:t>
    </dgm:pt>
    <dgm:pt modelId="{86D13B13-C1AA-4011-9C56-28399008F6F6}" type="pres">
      <dgm:prSet presAssocID="{2606EB02-4C96-4F77-B279-447E3D1BA1FE}" presName="parentText" presStyleLbl="node1" presStyleIdx="1" presStyleCnt="6">
        <dgm:presLayoutVars>
          <dgm:chMax val="0"/>
          <dgm:bulletEnabled val="1"/>
        </dgm:presLayoutVars>
      </dgm:prSet>
      <dgm:spPr/>
      <dgm:t>
        <a:bodyPr/>
        <a:lstStyle/>
        <a:p>
          <a:endParaRPr lang="en-US"/>
        </a:p>
      </dgm:t>
    </dgm:pt>
    <dgm:pt modelId="{BB6A8E28-AD77-4B0D-96BA-57B61E3F7439}" type="pres">
      <dgm:prSet presAssocID="{1DC7CCB3-9804-4798-BB0B-6455CED0E578}" presName="spacer" presStyleCnt="0"/>
      <dgm:spPr/>
      <dgm:t>
        <a:bodyPr/>
        <a:lstStyle/>
        <a:p>
          <a:endParaRPr lang="en-US"/>
        </a:p>
      </dgm:t>
    </dgm:pt>
    <dgm:pt modelId="{1F966BA1-28BD-416A-9806-A6BD9D8BACA2}" type="pres">
      <dgm:prSet presAssocID="{5B25D695-A242-45C6-9903-D899EB760396}" presName="parentText" presStyleLbl="node1" presStyleIdx="2" presStyleCnt="6">
        <dgm:presLayoutVars>
          <dgm:chMax val="0"/>
          <dgm:bulletEnabled val="1"/>
        </dgm:presLayoutVars>
      </dgm:prSet>
      <dgm:spPr/>
      <dgm:t>
        <a:bodyPr/>
        <a:lstStyle/>
        <a:p>
          <a:endParaRPr lang="en-US"/>
        </a:p>
      </dgm:t>
    </dgm:pt>
    <dgm:pt modelId="{D78E668E-A2BA-4A64-A159-E74649DBA777}" type="pres">
      <dgm:prSet presAssocID="{DF3BDFD4-A457-4B0E-A473-3C0D66A33353}" presName="spacer" presStyleCnt="0"/>
      <dgm:spPr/>
      <dgm:t>
        <a:bodyPr/>
        <a:lstStyle/>
        <a:p>
          <a:endParaRPr lang="en-US"/>
        </a:p>
      </dgm:t>
    </dgm:pt>
    <dgm:pt modelId="{E90B14D8-95A2-4693-BFFB-9B1E7852D928}" type="pres">
      <dgm:prSet presAssocID="{DF1BC2D7-F96C-4F70-A05A-3678FFC63321}" presName="parentText" presStyleLbl="node1" presStyleIdx="3" presStyleCnt="6">
        <dgm:presLayoutVars>
          <dgm:chMax val="0"/>
          <dgm:bulletEnabled val="1"/>
        </dgm:presLayoutVars>
      </dgm:prSet>
      <dgm:spPr/>
      <dgm:t>
        <a:bodyPr/>
        <a:lstStyle/>
        <a:p>
          <a:endParaRPr lang="en-US"/>
        </a:p>
      </dgm:t>
    </dgm:pt>
    <dgm:pt modelId="{DD333DF3-F1D6-4DA6-8AC7-19B8CE3B018C}" type="pres">
      <dgm:prSet presAssocID="{6A1889C9-22B6-4C09-A3CD-267CB6D41EFF}" presName="spacer" presStyleCnt="0"/>
      <dgm:spPr/>
      <dgm:t>
        <a:bodyPr/>
        <a:lstStyle/>
        <a:p>
          <a:endParaRPr lang="en-US"/>
        </a:p>
      </dgm:t>
    </dgm:pt>
    <dgm:pt modelId="{2AC26231-3D95-4C4E-9F4F-CE50360B1094}" type="pres">
      <dgm:prSet presAssocID="{D65957D1-A8B7-4F58-8346-6B80C8BE5936}" presName="parentText" presStyleLbl="node1" presStyleIdx="4" presStyleCnt="6">
        <dgm:presLayoutVars>
          <dgm:chMax val="0"/>
          <dgm:bulletEnabled val="1"/>
        </dgm:presLayoutVars>
      </dgm:prSet>
      <dgm:spPr/>
      <dgm:t>
        <a:bodyPr/>
        <a:lstStyle/>
        <a:p>
          <a:endParaRPr lang="en-US"/>
        </a:p>
      </dgm:t>
    </dgm:pt>
    <dgm:pt modelId="{A5D6ACDC-3DB1-46A9-B67F-9362EA15ED01}" type="pres">
      <dgm:prSet presAssocID="{AAA8A5A2-9609-4481-B4AB-D6E62CAB17C2}" presName="spacer" presStyleCnt="0"/>
      <dgm:spPr/>
      <dgm:t>
        <a:bodyPr/>
        <a:lstStyle/>
        <a:p>
          <a:endParaRPr lang="en-US"/>
        </a:p>
      </dgm:t>
    </dgm:pt>
    <dgm:pt modelId="{D16F3FDD-83E6-4DAD-A682-B2C27942D847}" type="pres">
      <dgm:prSet presAssocID="{76992AA2-E64A-4D0B-80E8-29A232F2AF7E}" presName="parentText" presStyleLbl="node1" presStyleIdx="5" presStyleCnt="6">
        <dgm:presLayoutVars>
          <dgm:chMax val="0"/>
          <dgm:bulletEnabled val="1"/>
        </dgm:presLayoutVars>
      </dgm:prSet>
      <dgm:spPr/>
      <dgm:t>
        <a:bodyPr/>
        <a:lstStyle/>
        <a:p>
          <a:endParaRPr lang="en-US"/>
        </a:p>
      </dgm:t>
    </dgm:pt>
  </dgm:ptLst>
  <dgm:cxnLst>
    <dgm:cxn modelId="{6CCAB555-FE64-4272-8571-56308BD4E23A}" type="presOf" srcId="{2606EB02-4C96-4F77-B279-447E3D1BA1FE}" destId="{86D13B13-C1AA-4011-9C56-28399008F6F6}" srcOrd="0" destOrd="0" presId="urn:microsoft.com/office/officeart/2005/8/layout/vList2"/>
    <dgm:cxn modelId="{2276408C-017A-4B48-BC59-A664B3D21264}" srcId="{1A13E6E4-BE6B-44A5-9FE4-6C9EB4646D50}" destId="{DF1BC2D7-F96C-4F70-A05A-3678FFC63321}" srcOrd="3" destOrd="0" parTransId="{202E6AF8-C51D-4F09-BE2E-FED85A784267}" sibTransId="{6A1889C9-22B6-4C09-A3CD-267CB6D41EFF}"/>
    <dgm:cxn modelId="{88AC1C1F-A20D-4A3A-9698-DFE18CE6419B}" srcId="{1A13E6E4-BE6B-44A5-9FE4-6C9EB4646D50}" destId="{5B25D695-A242-45C6-9903-D899EB760396}" srcOrd="2" destOrd="0" parTransId="{B014BA28-9023-4EE5-917D-72BDC87B94B1}" sibTransId="{DF3BDFD4-A457-4B0E-A473-3C0D66A33353}"/>
    <dgm:cxn modelId="{034015F0-2F21-4B15-9882-43263422C47C}" type="presOf" srcId="{DF1BC2D7-F96C-4F70-A05A-3678FFC63321}" destId="{E90B14D8-95A2-4693-BFFB-9B1E7852D928}" srcOrd="0" destOrd="0" presId="urn:microsoft.com/office/officeart/2005/8/layout/vList2"/>
    <dgm:cxn modelId="{9373633A-FC35-4FB4-A258-C206B55BD108}" srcId="{1A13E6E4-BE6B-44A5-9FE4-6C9EB4646D50}" destId="{D65957D1-A8B7-4F58-8346-6B80C8BE5936}" srcOrd="4" destOrd="0" parTransId="{406F22F6-CC54-4C3C-B99C-820054A9370D}" sibTransId="{AAA8A5A2-9609-4481-B4AB-D6E62CAB17C2}"/>
    <dgm:cxn modelId="{EA382EB0-F1DB-47CE-AD15-618B925F7FE3}" type="presOf" srcId="{76992AA2-E64A-4D0B-80E8-29A232F2AF7E}" destId="{D16F3FDD-83E6-4DAD-A682-B2C27942D847}" srcOrd="0" destOrd="0" presId="urn:microsoft.com/office/officeart/2005/8/layout/vList2"/>
    <dgm:cxn modelId="{2C06DF32-42EE-4951-80DA-C939DB68A82C}" srcId="{1A13E6E4-BE6B-44A5-9FE4-6C9EB4646D50}" destId="{0441FBCE-73F2-4354-A922-84AA46C52047}" srcOrd="0" destOrd="0" parTransId="{7407E447-9FB2-486B-BF5F-A83C7AF7D454}" sibTransId="{8811B873-6B6C-478D-8507-CDE01096ED92}"/>
    <dgm:cxn modelId="{70A386E6-1EC0-49D9-BB37-F2C23E4E01DA}" type="presOf" srcId="{0441FBCE-73F2-4354-A922-84AA46C52047}" destId="{88B5850D-98BD-4538-BDC5-BA732B68BF8F}" srcOrd="0" destOrd="0" presId="urn:microsoft.com/office/officeart/2005/8/layout/vList2"/>
    <dgm:cxn modelId="{529C2180-90FB-42C3-BFCB-79864B713A86}" type="presOf" srcId="{5B25D695-A242-45C6-9903-D899EB760396}" destId="{1F966BA1-28BD-416A-9806-A6BD9D8BACA2}" srcOrd="0" destOrd="0" presId="urn:microsoft.com/office/officeart/2005/8/layout/vList2"/>
    <dgm:cxn modelId="{16F72A15-8174-44E1-9791-43BF4FE81A21}" type="presOf" srcId="{D65957D1-A8B7-4F58-8346-6B80C8BE5936}" destId="{2AC26231-3D95-4C4E-9F4F-CE50360B1094}" srcOrd="0" destOrd="0" presId="urn:microsoft.com/office/officeart/2005/8/layout/vList2"/>
    <dgm:cxn modelId="{0D14AD20-EF8A-41FB-8EF9-F25A956862CD}" srcId="{1A13E6E4-BE6B-44A5-9FE4-6C9EB4646D50}" destId="{76992AA2-E64A-4D0B-80E8-29A232F2AF7E}" srcOrd="5" destOrd="0" parTransId="{13D59AA4-EF03-485C-A80B-4755DEA58ED0}" sibTransId="{FD5F06EB-4194-4A8C-96FC-0B5438912892}"/>
    <dgm:cxn modelId="{EAFDFF36-686F-4190-B954-1332EC3F153A}" type="presOf" srcId="{1A13E6E4-BE6B-44A5-9FE4-6C9EB4646D50}" destId="{5D6ACC4F-4DF7-4645-A450-1810878E5897}" srcOrd="0" destOrd="0" presId="urn:microsoft.com/office/officeart/2005/8/layout/vList2"/>
    <dgm:cxn modelId="{5CA00D1B-83D9-4B9A-8915-FF10688D9D2B}" srcId="{1A13E6E4-BE6B-44A5-9FE4-6C9EB4646D50}" destId="{2606EB02-4C96-4F77-B279-447E3D1BA1FE}" srcOrd="1" destOrd="0" parTransId="{7D70BEF0-F086-4FE6-8071-7843493D69B4}" sibTransId="{1DC7CCB3-9804-4798-BB0B-6455CED0E578}"/>
    <dgm:cxn modelId="{E85707FA-5187-4E84-BEA0-9AE011FD70C9}" type="presParOf" srcId="{5D6ACC4F-4DF7-4645-A450-1810878E5897}" destId="{88B5850D-98BD-4538-BDC5-BA732B68BF8F}" srcOrd="0" destOrd="0" presId="urn:microsoft.com/office/officeart/2005/8/layout/vList2"/>
    <dgm:cxn modelId="{FA0BD9DF-6C5A-4B82-A718-FD84B5F8115A}" type="presParOf" srcId="{5D6ACC4F-4DF7-4645-A450-1810878E5897}" destId="{E9A0173A-6018-4584-8F42-7FBD2D0805D9}" srcOrd="1" destOrd="0" presId="urn:microsoft.com/office/officeart/2005/8/layout/vList2"/>
    <dgm:cxn modelId="{F6ADEEA3-AC06-4FBD-9197-468010136E09}" type="presParOf" srcId="{5D6ACC4F-4DF7-4645-A450-1810878E5897}" destId="{86D13B13-C1AA-4011-9C56-28399008F6F6}" srcOrd="2" destOrd="0" presId="urn:microsoft.com/office/officeart/2005/8/layout/vList2"/>
    <dgm:cxn modelId="{AB56DD0F-4D99-4E8D-8CB7-B52613767438}" type="presParOf" srcId="{5D6ACC4F-4DF7-4645-A450-1810878E5897}" destId="{BB6A8E28-AD77-4B0D-96BA-57B61E3F7439}" srcOrd="3" destOrd="0" presId="urn:microsoft.com/office/officeart/2005/8/layout/vList2"/>
    <dgm:cxn modelId="{C8922BF8-E90A-4C5E-9390-43DD9953B4EC}" type="presParOf" srcId="{5D6ACC4F-4DF7-4645-A450-1810878E5897}" destId="{1F966BA1-28BD-416A-9806-A6BD9D8BACA2}" srcOrd="4" destOrd="0" presId="urn:microsoft.com/office/officeart/2005/8/layout/vList2"/>
    <dgm:cxn modelId="{7B61BBC5-9537-4AD2-8A92-84ADCDD8CBE7}" type="presParOf" srcId="{5D6ACC4F-4DF7-4645-A450-1810878E5897}" destId="{D78E668E-A2BA-4A64-A159-E74649DBA777}" srcOrd="5" destOrd="0" presId="urn:microsoft.com/office/officeart/2005/8/layout/vList2"/>
    <dgm:cxn modelId="{C3E17283-E76E-46AF-98AA-533FA2CED3BA}" type="presParOf" srcId="{5D6ACC4F-4DF7-4645-A450-1810878E5897}" destId="{E90B14D8-95A2-4693-BFFB-9B1E7852D928}" srcOrd="6" destOrd="0" presId="urn:microsoft.com/office/officeart/2005/8/layout/vList2"/>
    <dgm:cxn modelId="{B63F917F-393D-4D0B-AC90-80D842BD2FF8}" type="presParOf" srcId="{5D6ACC4F-4DF7-4645-A450-1810878E5897}" destId="{DD333DF3-F1D6-4DA6-8AC7-19B8CE3B018C}" srcOrd="7" destOrd="0" presId="urn:microsoft.com/office/officeart/2005/8/layout/vList2"/>
    <dgm:cxn modelId="{503C3B75-50F8-4308-B378-23041688803F}" type="presParOf" srcId="{5D6ACC4F-4DF7-4645-A450-1810878E5897}" destId="{2AC26231-3D95-4C4E-9F4F-CE50360B1094}" srcOrd="8" destOrd="0" presId="urn:microsoft.com/office/officeart/2005/8/layout/vList2"/>
    <dgm:cxn modelId="{F5898722-18E1-48CF-8C30-B16BBFF7B642}" type="presParOf" srcId="{5D6ACC4F-4DF7-4645-A450-1810878E5897}" destId="{A5D6ACDC-3DB1-46A9-B67F-9362EA15ED01}" srcOrd="9" destOrd="0" presId="urn:microsoft.com/office/officeart/2005/8/layout/vList2"/>
    <dgm:cxn modelId="{79614E46-F05B-4456-934E-36BE11B03E19}" type="presParOf" srcId="{5D6ACC4F-4DF7-4645-A450-1810878E5897}" destId="{D16F3FDD-83E6-4DAD-A682-B2C27942D847}"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051F42-38A1-4247-B21C-BF0A9F195C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1E534D-04C4-4DEC-BEE0-E908FB578924}">
      <dgm:prSet/>
      <dgm:spPr/>
      <dgm:t>
        <a:bodyPr/>
        <a:lstStyle/>
        <a:p>
          <a:pPr rtl="0"/>
          <a:r>
            <a:rPr lang="en-US" dirty="0" smtClean="0"/>
            <a:t>Plan Specific Rate Changes</a:t>
          </a:r>
          <a:endParaRPr lang="en-US" dirty="0"/>
        </a:p>
      </dgm:t>
    </dgm:pt>
    <dgm:pt modelId="{4FAAC1FC-29A9-4748-A9D9-FBEB61C1B467}" type="parTrans" cxnId="{94800A19-4857-4D1C-A4FC-9E65A0F918B6}">
      <dgm:prSet/>
      <dgm:spPr/>
      <dgm:t>
        <a:bodyPr/>
        <a:lstStyle/>
        <a:p>
          <a:endParaRPr lang="en-US"/>
        </a:p>
      </dgm:t>
    </dgm:pt>
    <dgm:pt modelId="{F161BD9B-43C3-4868-B6F3-2B4C6848F496}" type="sibTrans" cxnId="{94800A19-4857-4D1C-A4FC-9E65A0F918B6}">
      <dgm:prSet/>
      <dgm:spPr/>
      <dgm:t>
        <a:bodyPr/>
        <a:lstStyle/>
        <a:p>
          <a:endParaRPr lang="en-US"/>
        </a:p>
      </dgm:t>
    </dgm:pt>
    <dgm:pt modelId="{AA75AD22-BEEE-401D-B6A0-1202C56A1AD5}">
      <dgm:prSet/>
      <dgm:spPr/>
      <dgm:t>
        <a:bodyPr/>
        <a:lstStyle/>
        <a:p>
          <a:pPr rtl="0"/>
          <a:r>
            <a:rPr lang="en-US" dirty="0" smtClean="0"/>
            <a:t>HSA Plans -2.5% (excluding $1,250/$2,500 and $7,000 70/30)</a:t>
          </a:r>
          <a:endParaRPr lang="en-US" dirty="0"/>
        </a:p>
      </dgm:t>
    </dgm:pt>
    <dgm:pt modelId="{AA93FE90-BE16-4865-8C6F-EE1B35230D97}" type="parTrans" cxnId="{521F7DDA-6564-40E7-8E56-58269B68B555}">
      <dgm:prSet/>
      <dgm:spPr/>
      <dgm:t>
        <a:bodyPr/>
        <a:lstStyle/>
        <a:p>
          <a:endParaRPr lang="en-US"/>
        </a:p>
      </dgm:t>
    </dgm:pt>
    <dgm:pt modelId="{4AB60CE5-99A6-469D-9DF0-F9DCBE2D5E58}" type="sibTrans" cxnId="{521F7DDA-6564-40E7-8E56-58269B68B555}">
      <dgm:prSet/>
      <dgm:spPr/>
      <dgm:t>
        <a:bodyPr/>
        <a:lstStyle/>
        <a:p>
          <a:endParaRPr lang="en-US"/>
        </a:p>
      </dgm:t>
    </dgm:pt>
    <dgm:pt modelId="{55C37963-3B6E-4347-9DFA-BB9586629142}">
      <dgm:prSet/>
      <dgm:spPr/>
      <dgm:t>
        <a:bodyPr/>
        <a:lstStyle/>
        <a:p>
          <a:pPr rtl="0"/>
          <a:r>
            <a:rPr lang="en-US" dirty="0" smtClean="0"/>
            <a:t>Non HSA Deductibles 5000 and higher -2.5%</a:t>
          </a:r>
          <a:endParaRPr lang="en-US" dirty="0"/>
        </a:p>
      </dgm:t>
    </dgm:pt>
    <dgm:pt modelId="{FF915630-6DF3-4525-9E2E-E2551CF7CAB4}" type="parTrans" cxnId="{391E03CD-F484-4E39-AE9A-E0424FFB2B71}">
      <dgm:prSet/>
      <dgm:spPr/>
      <dgm:t>
        <a:bodyPr/>
        <a:lstStyle/>
        <a:p>
          <a:endParaRPr lang="en-US"/>
        </a:p>
      </dgm:t>
    </dgm:pt>
    <dgm:pt modelId="{454004AF-8536-43C0-B310-53C3E5E2C4EE}" type="sibTrans" cxnId="{391E03CD-F484-4E39-AE9A-E0424FFB2B71}">
      <dgm:prSet/>
      <dgm:spPr/>
      <dgm:t>
        <a:bodyPr/>
        <a:lstStyle/>
        <a:p>
          <a:endParaRPr lang="en-US"/>
        </a:p>
      </dgm:t>
    </dgm:pt>
    <dgm:pt modelId="{0795AD0F-55EF-448F-AD5B-7C9C5909BABD}" type="pres">
      <dgm:prSet presAssocID="{06051F42-38A1-4247-B21C-BF0A9F195CD7}" presName="Name0" presStyleCnt="0">
        <dgm:presLayoutVars>
          <dgm:dir/>
          <dgm:animLvl val="lvl"/>
          <dgm:resizeHandles val="exact"/>
        </dgm:presLayoutVars>
      </dgm:prSet>
      <dgm:spPr/>
      <dgm:t>
        <a:bodyPr/>
        <a:lstStyle/>
        <a:p>
          <a:endParaRPr lang="en-US"/>
        </a:p>
      </dgm:t>
    </dgm:pt>
    <dgm:pt modelId="{00A849C9-2291-4DB8-81E6-DBD3CCD2DE5D}" type="pres">
      <dgm:prSet presAssocID="{1F1E534D-04C4-4DEC-BEE0-E908FB578924}" presName="composite" presStyleCnt="0"/>
      <dgm:spPr/>
      <dgm:t>
        <a:bodyPr/>
        <a:lstStyle/>
        <a:p>
          <a:endParaRPr lang="en-US"/>
        </a:p>
      </dgm:t>
    </dgm:pt>
    <dgm:pt modelId="{AB33D91B-DA6A-410D-8BDD-B13FC3449F07}" type="pres">
      <dgm:prSet presAssocID="{1F1E534D-04C4-4DEC-BEE0-E908FB578924}" presName="parTx" presStyleLbl="alignNode1" presStyleIdx="0" presStyleCnt="1">
        <dgm:presLayoutVars>
          <dgm:chMax val="0"/>
          <dgm:chPref val="0"/>
          <dgm:bulletEnabled val="1"/>
        </dgm:presLayoutVars>
      </dgm:prSet>
      <dgm:spPr/>
      <dgm:t>
        <a:bodyPr/>
        <a:lstStyle/>
        <a:p>
          <a:endParaRPr lang="en-US"/>
        </a:p>
      </dgm:t>
    </dgm:pt>
    <dgm:pt modelId="{6B8252C1-5BAC-48A4-BEFF-272B3C824DF1}" type="pres">
      <dgm:prSet presAssocID="{1F1E534D-04C4-4DEC-BEE0-E908FB578924}" presName="desTx" presStyleLbl="alignAccFollowNode1" presStyleIdx="0" presStyleCnt="1">
        <dgm:presLayoutVars>
          <dgm:bulletEnabled val="1"/>
        </dgm:presLayoutVars>
      </dgm:prSet>
      <dgm:spPr/>
      <dgm:t>
        <a:bodyPr/>
        <a:lstStyle/>
        <a:p>
          <a:endParaRPr lang="en-US"/>
        </a:p>
      </dgm:t>
    </dgm:pt>
  </dgm:ptLst>
  <dgm:cxnLst>
    <dgm:cxn modelId="{521F7DDA-6564-40E7-8E56-58269B68B555}" srcId="{1F1E534D-04C4-4DEC-BEE0-E908FB578924}" destId="{AA75AD22-BEEE-401D-B6A0-1202C56A1AD5}" srcOrd="0" destOrd="0" parTransId="{AA93FE90-BE16-4865-8C6F-EE1B35230D97}" sibTransId="{4AB60CE5-99A6-469D-9DF0-F9DCBE2D5E58}"/>
    <dgm:cxn modelId="{EBE2560F-B5F4-4E56-B66F-A01F5F375ED2}" type="presOf" srcId="{55C37963-3B6E-4347-9DFA-BB9586629142}" destId="{6B8252C1-5BAC-48A4-BEFF-272B3C824DF1}" srcOrd="0" destOrd="1" presId="urn:microsoft.com/office/officeart/2005/8/layout/hList1"/>
    <dgm:cxn modelId="{94800A19-4857-4D1C-A4FC-9E65A0F918B6}" srcId="{06051F42-38A1-4247-B21C-BF0A9F195CD7}" destId="{1F1E534D-04C4-4DEC-BEE0-E908FB578924}" srcOrd="0" destOrd="0" parTransId="{4FAAC1FC-29A9-4748-A9D9-FBEB61C1B467}" sibTransId="{F161BD9B-43C3-4868-B6F3-2B4C6848F496}"/>
    <dgm:cxn modelId="{6F39D1F6-B3C4-4D7E-B615-3D6A320ABD48}" type="presOf" srcId="{06051F42-38A1-4247-B21C-BF0A9F195CD7}" destId="{0795AD0F-55EF-448F-AD5B-7C9C5909BABD}" srcOrd="0" destOrd="0" presId="urn:microsoft.com/office/officeart/2005/8/layout/hList1"/>
    <dgm:cxn modelId="{96842F5A-82CE-4D9B-AD47-531E9ECAF008}" type="presOf" srcId="{AA75AD22-BEEE-401D-B6A0-1202C56A1AD5}" destId="{6B8252C1-5BAC-48A4-BEFF-272B3C824DF1}" srcOrd="0" destOrd="0" presId="urn:microsoft.com/office/officeart/2005/8/layout/hList1"/>
    <dgm:cxn modelId="{0EAA777E-1260-4065-92A9-8349EFE3FB8E}" type="presOf" srcId="{1F1E534D-04C4-4DEC-BEE0-E908FB578924}" destId="{AB33D91B-DA6A-410D-8BDD-B13FC3449F07}" srcOrd="0" destOrd="0" presId="urn:microsoft.com/office/officeart/2005/8/layout/hList1"/>
    <dgm:cxn modelId="{391E03CD-F484-4E39-AE9A-E0424FFB2B71}" srcId="{1F1E534D-04C4-4DEC-BEE0-E908FB578924}" destId="{55C37963-3B6E-4347-9DFA-BB9586629142}" srcOrd="1" destOrd="0" parTransId="{FF915630-6DF3-4525-9E2E-E2551CF7CAB4}" sibTransId="{454004AF-8536-43C0-B310-53C3E5E2C4EE}"/>
    <dgm:cxn modelId="{31F097B0-232A-4769-A539-8B2F757FD365}" type="presParOf" srcId="{0795AD0F-55EF-448F-AD5B-7C9C5909BABD}" destId="{00A849C9-2291-4DB8-81E6-DBD3CCD2DE5D}" srcOrd="0" destOrd="0" presId="urn:microsoft.com/office/officeart/2005/8/layout/hList1"/>
    <dgm:cxn modelId="{A1F22CD6-8C8B-4F63-BC34-8223F73E1D42}" type="presParOf" srcId="{00A849C9-2291-4DB8-81E6-DBD3CCD2DE5D}" destId="{AB33D91B-DA6A-410D-8BDD-B13FC3449F07}" srcOrd="0" destOrd="0" presId="urn:microsoft.com/office/officeart/2005/8/layout/hList1"/>
    <dgm:cxn modelId="{29931F73-F818-4FDC-9138-5D424D82C128}" type="presParOf" srcId="{00A849C9-2291-4DB8-81E6-DBD3CCD2DE5D}" destId="{6B8252C1-5BAC-48A4-BEFF-272B3C824DF1}"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C796AF-63C1-45AF-89D3-33E9DEE67A6D}" type="doc">
      <dgm:prSet loTypeId="urn:microsoft.com/office/officeart/2005/8/layout/venn1" loCatId="relationship" qsTypeId="urn:microsoft.com/office/officeart/2005/8/quickstyle/simple1" qsCatId="simple" csTypeId="urn:microsoft.com/office/officeart/2005/8/colors/colorful5" csCatId="colorful" phldr="1"/>
      <dgm:spPr/>
    </dgm:pt>
    <dgm:pt modelId="{06829A52-0E6A-487D-B1F7-7B48F4EC920C}">
      <dgm:prSet phldrT="[Text]" custT="1"/>
      <dgm:spPr/>
      <dgm:t>
        <a:bodyPr/>
        <a:lstStyle/>
        <a:p>
          <a:r>
            <a:rPr lang="en-US" sz="2200" dirty="0" smtClean="0"/>
            <a:t>Accident </a:t>
          </a:r>
        </a:p>
        <a:p>
          <a:r>
            <a:rPr lang="en-US" sz="2200" dirty="0" smtClean="0"/>
            <a:t>Benefit</a:t>
          </a:r>
          <a:endParaRPr lang="en-US" sz="2200" dirty="0"/>
        </a:p>
      </dgm:t>
    </dgm:pt>
    <dgm:pt modelId="{429D1B34-9DA1-4F61-90CC-E71C2B5B2404}" type="parTrans" cxnId="{29E2CCAC-874F-4C29-9D3E-30290A53E561}">
      <dgm:prSet/>
      <dgm:spPr/>
      <dgm:t>
        <a:bodyPr/>
        <a:lstStyle/>
        <a:p>
          <a:endParaRPr lang="en-US"/>
        </a:p>
      </dgm:t>
    </dgm:pt>
    <dgm:pt modelId="{1201D1FC-137E-4712-8AAA-D3A03668A2B1}" type="sibTrans" cxnId="{29E2CCAC-874F-4C29-9D3E-30290A53E561}">
      <dgm:prSet/>
      <dgm:spPr/>
      <dgm:t>
        <a:bodyPr/>
        <a:lstStyle/>
        <a:p>
          <a:endParaRPr lang="en-US"/>
        </a:p>
      </dgm:t>
    </dgm:pt>
    <dgm:pt modelId="{179EABCF-49E8-46B6-A559-358454BF2583}">
      <dgm:prSet phldrT="[Text]" custT="1"/>
      <dgm:spPr/>
      <dgm:t>
        <a:bodyPr/>
        <a:lstStyle/>
        <a:p>
          <a:r>
            <a:rPr lang="en-US" sz="1800" dirty="0" smtClean="0"/>
            <a:t>Maternity</a:t>
          </a:r>
          <a:endParaRPr lang="en-US" sz="1800" dirty="0"/>
        </a:p>
      </dgm:t>
    </dgm:pt>
    <dgm:pt modelId="{252514D7-5297-4064-A8F7-B218DD5E9889}" type="parTrans" cxnId="{18743951-F357-40B4-ADFA-4FE50091205A}">
      <dgm:prSet/>
      <dgm:spPr/>
      <dgm:t>
        <a:bodyPr/>
        <a:lstStyle/>
        <a:p>
          <a:endParaRPr lang="en-US"/>
        </a:p>
      </dgm:t>
    </dgm:pt>
    <dgm:pt modelId="{9139364E-C389-4FC1-8EC2-0383FA7DE290}" type="sibTrans" cxnId="{18743951-F357-40B4-ADFA-4FE50091205A}">
      <dgm:prSet/>
      <dgm:spPr/>
      <dgm:t>
        <a:bodyPr/>
        <a:lstStyle/>
        <a:p>
          <a:endParaRPr lang="en-US"/>
        </a:p>
      </dgm:t>
    </dgm:pt>
    <dgm:pt modelId="{BFFD2084-CD9E-4A45-9CA1-436F3999A687}">
      <dgm:prSet phldrT="[Text]" custT="1"/>
      <dgm:spPr/>
      <dgm:t>
        <a:bodyPr/>
        <a:lstStyle/>
        <a:p>
          <a:r>
            <a:rPr lang="en-US" sz="2000" dirty="0" smtClean="0"/>
            <a:t>24 Month Rate Guarantee</a:t>
          </a:r>
          <a:endParaRPr lang="en-US" sz="2000" dirty="0"/>
        </a:p>
      </dgm:t>
    </dgm:pt>
    <dgm:pt modelId="{0E3023E1-532F-4A55-9FB4-182BA3EB2CE7}" type="parTrans" cxnId="{177CBD17-BCFF-4761-BEF3-4CBA0D3C0546}">
      <dgm:prSet/>
      <dgm:spPr/>
      <dgm:t>
        <a:bodyPr/>
        <a:lstStyle/>
        <a:p>
          <a:endParaRPr lang="en-US"/>
        </a:p>
      </dgm:t>
    </dgm:pt>
    <dgm:pt modelId="{CEA71EB1-A661-4127-A687-616E1870F816}" type="sibTrans" cxnId="{177CBD17-BCFF-4761-BEF3-4CBA0D3C0546}">
      <dgm:prSet/>
      <dgm:spPr/>
      <dgm:t>
        <a:bodyPr/>
        <a:lstStyle/>
        <a:p>
          <a:endParaRPr lang="en-US"/>
        </a:p>
      </dgm:t>
    </dgm:pt>
    <dgm:pt modelId="{45BF6118-A935-479E-95EB-4D431CE6DD43}">
      <dgm:prSet phldrT="[Text]" custT="1"/>
      <dgm:spPr/>
      <dgm:t>
        <a:bodyPr/>
        <a:lstStyle/>
        <a:p>
          <a:r>
            <a:rPr lang="en-US" sz="2200" dirty="0" smtClean="0"/>
            <a:t>Dental</a:t>
          </a:r>
        </a:p>
        <a:p>
          <a:r>
            <a:rPr lang="en-US" sz="2200" dirty="0" smtClean="0"/>
            <a:t>Vision</a:t>
          </a:r>
          <a:endParaRPr lang="en-US" sz="2200" dirty="0"/>
        </a:p>
      </dgm:t>
    </dgm:pt>
    <dgm:pt modelId="{0D0166D0-0049-4A6E-A565-6FE38FBDF524}" type="parTrans" cxnId="{B5B92FC0-F9FC-4ABD-AF69-5D19592BFA36}">
      <dgm:prSet/>
      <dgm:spPr/>
      <dgm:t>
        <a:bodyPr/>
        <a:lstStyle/>
        <a:p>
          <a:endParaRPr lang="en-US"/>
        </a:p>
      </dgm:t>
    </dgm:pt>
    <dgm:pt modelId="{0C916D8C-F941-43E1-AF04-A9CB59FAD9CA}" type="sibTrans" cxnId="{B5B92FC0-F9FC-4ABD-AF69-5D19592BFA36}">
      <dgm:prSet/>
      <dgm:spPr/>
      <dgm:t>
        <a:bodyPr/>
        <a:lstStyle/>
        <a:p>
          <a:endParaRPr lang="en-US"/>
        </a:p>
      </dgm:t>
    </dgm:pt>
    <dgm:pt modelId="{C398554A-2CC3-4F4C-B220-06518EB8E36F}" type="pres">
      <dgm:prSet presAssocID="{A4C796AF-63C1-45AF-89D3-33E9DEE67A6D}" presName="compositeShape" presStyleCnt="0">
        <dgm:presLayoutVars>
          <dgm:chMax val="7"/>
          <dgm:dir/>
          <dgm:resizeHandles val="exact"/>
        </dgm:presLayoutVars>
      </dgm:prSet>
      <dgm:spPr/>
    </dgm:pt>
    <dgm:pt modelId="{8FA6B6C2-4A4F-4F47-A18A-A338B0DCFE72}" type="pres">
      <dgm:prSet presAssocID="{06829A52-0E6A-487D-B1F7-7B48F4EC920C}" presName="circ1" presStyleLbl="vennNode1" presStyleIdx="0" presStyleCnt="4"/>
      <dgm:spPr/>
      <dgm:t>
        <a:bodyPr/>
        <a:lstStyle/>
        <a:p>
          <a:endParaRPr lang="en-US"/>
        </a:p>
      </dgm:t>
    </dgm:pt>
    <dgm:pt modelId="{54AEE5D1-D852-4EB3-ABF8-B7BA1CC7D2B1}" type="pres">
      <dgm:prSet presAssocID="{06829A52-0E6A-487D-B1F7-7B48F4EC920C}" presName="circ1Tx" presStyleLbl="revTx" presStyleIdx="0" presStyleCnt="0">
        <dgm:presLayoutVars>
          <dgm:chMax val="0"/>
          <dgm:chPref val="0"/>
          <dgm:bulletEnabled val="1"/>
        </dgm:presLayoutVars>
      </dgm:prSet>
      <dgm:spPr/>
      <dgm:t>
        <a:bodyPr/>
        <a:lstStyle/>
        <a:p>
          <a:endParaRPr lang="en-US"/>
        </a:p>
      </dgm:t>
    </dgm:pt>
    <dgm:pt modelId="{EEB566D4-F892-4CD0-9578-CC7E6AC77658}" type="pres">
      <dgm:prSet presAssocID="{179EABCF-49E8-46B6-A559-358454BF2583}" presName="circ2" presStyleLbl="vennNode1" presStyleIdx="1" presStyleCnt="4" custScaleX="110658"/>
      <dgm:spPr/>
      <dgm:t>
        <a:bodyPr/>
        <a:lstStyle/>
        <a:p>
          <a:endParaRPr lang="en-US"/>
        </a:p>
      </dgm:t>
    </dgm:pt>
    <dgm:pt modelId="{39A1ABDB-D21D-4B12-96C8-52E803DA7E97}" type="pres">
      <dgm:prSet presAssocID="{179EABCF-49E8-46B6-A559-358454BF2583}" presName="circ2Tx" presStyleLbl="revTx" presStyleIdx="0" presStyleCnt="0">
        <dgm:presLayoutVars>
          <dgm:chMax val="0"/>
          <dgm:chPref val="0"/>
          <dgm:bulletEnabled val="1"/>
        </dgm:presLayoutVars>
      </dgm:prSet>
      <dgm:spPr/>
      <dgm:t>
        <a:bodyPr/>
        <a:lstStyle/>
        <a:p>
          <a:endParaRPr lang="en-US"/>
        </a:p>
      </dgm:t>
    </dgm:pt>
    <dgm:pt modelId="{015E3018-06A8-49ED-B441-5924106CD460}" type="pres">
      <dgm:prSet presAssocID="{BFFD2084-CD9E-4A45-9CA1-436F3999A687}" presName="circ3" presStyleLbl="vennNode1" presStyleIdx="2" presStyleCnt="4"/>
      <dgm:spPr/>
      <dgm:t>
        <a:bodyPr/>
        <a:lstStyle/>
        <a:p>
          <a:endParaRPr lang="en-US"/>
        </a:p>
      </dgm:t>
    </dgm:pt>
    <dgm:pt modelId="{E8CCCC7E-C413-4DE1-ABBD-579A75835D92}" type="pres">
      <dgm:prSet presAssocID="{BFFD2084-CD9E-4A45-9CA1-436F3999A687}" presName="circ3Tx" presStyleLbl="revTx" presStyleIdx="0" presStyleCnt="0">
        <dgm:presLayoutVars>
          <dgm:chMax val="0"/>
          <dgm:chPref val="0"/>
          <dgm:bulletEnabled val="1"/>
        </dgm:presLayoutVars>
      </dgm:prSet>
      <dgm:spPr/>
      <dgm:t>
        <a:bodyPr/>
        <a:lstStyle/>
        <a:p>
          <a:endParaRPr lang="en-US"/>
        </a:p>
      </dgm:t>
    </dgm:pt>
    <dgm:pt modelId="{D0ECC93E-A57D-4C2A-A89D-65DB643D08E4}" type="pres">
      <dgm:prSet presAssocID="{45BF6118-A935-479E-95EB-4D431CE6DD43}" presName="circ4" presStyleLbl="vennNode1" presStyleIdx="3" presStyleCnt="4"/>
      <dgm:spPr/>
      <dgm:t>
        <a:bodyPr/>
        <a:lstStyle/>
        <a:p>
          <a:endParaRPr lang="en-US"/>
        </a:p>
      </dgm:t>
    </dgm:pt>
    <dgm:pt modelId="{6786A2E0-6A90-4969-9E8B-F351A11C94E5}" type="pres">
      <dgm:prSet presAssocID="{45BF6118-A935-479E-95EB-4D431CE6DD43}" presName="circ4Tx" presStyleLbl="revTx" presStyleIdx="0" presStyleCnt="0">
        <dgm:presLayoutVars>
          <dgm:chMax val="0"/>
          <dgm:chPref val="0"/>
          <dgm:bulletEnabled val="1"/>
        </dgm:presLayoutVars>
      </dgm:prSet>
      <dgm:spPr/>
      <dgm:t>
        <a:bodyPr/>
        <a:lstStyle/>
        <a:p>
          <a:endParaRPr lang="en-US"/>
        </a:p>
      </dgm:t>
    </dgm:pt>
  </dgm:ptLst>
  <dgm:cxnLst>
    <dgm:cxn modelId="{2E311ECE-5337-478E-8D66-54D7C6209481}" type="presOf" srcId="{45BF6118-A935-479E-95EB-4D431CE6DD43}" destId="{6786A2E0-6A90-4969-9E8B-F351A11C94E5}" srcOrd="1" destOrd="0" presId="urn:microsoft.com/office/officeart/2005/8/layout/venn1"/>
    <dgm:cxn modelId="{CC023BBB-B56F-48CB-AB33-FFF5F2B58F3F}" type="presOf" srcId="{06829A52-0E6A-487D-B1F7-7B48F4EC920C}" destId="{54AEE5D1-D852-4EB3-ABF8-B7BA1CC7D2B1}" srcOrd="1" destOrd="0" presId="urn:microsoft.com/office/officeart/2005/8/layout/venn1"/>
    <dgm:cxn modelId="{177CBD17-BCFF-4761-BEF3-4CBA0D3C0546}" srcId="{A4C796AF-63C1-45AF-89D3-33E9DEE67A6D}" destId="{BFFD2084-CD9E-4A45-9CA1-436F3999A687}" srcOrd="2" destOrd="0" parTransId="{0E3023E1-532F-4A55-9FB4-182BA3EB2CE7}" sibTransId="{CEA71EB1-A661-4127-A687-616E1870F816}"/>
    <dgm:cxn modelId="{A359CCAB-D3C9-49A0-9A86-9581A54AB2E0}" type="presOf" srcId="{179EABCF-49E8-46B6-A559-358454BF2583}" destId="{EEB566D4-F892-4CD0-9578-CC7E6AC77658}" srcOrd="0" destOrd="0" presId="urn:microsoft.com/office/officeart/2005/8/layout/venn1"/>
    <dgm:cxn modelId="{FFACA969-8DFF-432B-9524-50A2695A044F}" type="presOf" srcId="{BFFD2084-CD9E-4A45-9CA1-436F3999A687}" destId="{015E3018-06A8-49ED-B441-5924106CD460}" srcOrd="0" destOrd="0" presId="urn:microsoft.com/office/officeart/2005/8/layout/venn1"/>
    <dgm:cxn modelId="{02F87736-92F4-4ACA-8302-D99D479F9DC5}" type="presOf" srcId="{06829A52-0E6A-487D-B1F7-7B48F4EC920C}" destId="{8FA6B6C2-4A4F-4F47-A18A-A338B0DCFE72}" srcOrd="0" destOrd="0" presId="urn:microsoft.com/office/officeart/2005/8/layout/venn1"/>
    <dgm:cxn modelId="{B5B92FC0-F9FC-4ABD-AF69-5D19592BFA36}" srcId="{A4C796AF-63C1-45AF-89D3-33E9DEE67A6D}" destId="{45BF6118-A935-479E-95EB-4D431CE6DD43}" srcOrd="3" destOrd="0" parTransId="{0D0166D0-0049-4A6E-A565-6FE38FBDF524}" sibTransId="{0C916D8C-F941-43E1-AF04-A9CB59FAD9CA}"/>
    <dgm:cxn modelId="{18743951-F357-40B4-ADFA-4FE50091205A}" srcId="{A4C796AF-63C1-45AF-89D3-33E9DEE67A6D}" destId="{179EABCF-49E8-46B6-A559-358454BF2583}" srcOrd="1" destOrd="0" parTransId="{252514D7-5297-4064-A8F7-B218DD5E9889}" sibTransId="{9139364E-C389-4FC1-8EC2-0383FA7DE290}"/>
    <dgm:cxn modelId="{1D203E2C-ED8B-4EB8-AEF3-20D7AA4F1A52}" type="presOf" srcId="{45BF6118-A935-479E-95EB-4D431CE6DD43}" destId="{D0ECC93E-A57D-4C2A-A89D-65DB643D08E4}" srcOrd="0" destOrd="0" presId="urn:microsoft.com/office/officeart/2005/8/layout/venn1"/>
    <dgm:cxn modelId="{85CFB4FD-32F1-40C9-AEC4-8E853489D088}" type="presOf" srcId="{A4C796AF-63C1-45AF-89D3-33E9DEE67A6D}" destId="{C398554A-2CC3-4F4C-B220-06518EB8E36F}" srcOrd="0" destOrd="0" presId="urn:microsoft.com/office/officeart/2005/8/layout/venn1"/>
    <dgm:cxn modelId="{29E2CCAC-874F-4C29-9D3E-30290A53E561}" srcId="{A4C796AF-63C1-45AF-89D3-33E9DEE67A6D}" destId="{06829A52-0E6A-487D-B1F7-7B48F4EC920C}" srcOrd="0" destOrd="0" parTransId="{429D1B34-9DA1-4F61-90CC-E71C2B5B2404}" sibTransId="{1201D1FC-137E-4712-8AAA-D3A03668A2B1}"/>
    <dgm:cxn modelId="{006A7AEE-7085-4082-9FCB-A8AE076EEF42}" type="presOf" srcId="{BFFD2084-CD9E-4A45-9CA1-436F3999A687}" destId="{E8CCCC7E-C413-4DE1-ABBD-579A75835D92}" srcOrd="1" destOrd="0" presId="urn:microsoft.com/office/officeart/2005/8/layout/venn1"/>
    <dgm:cxn modelId="{224385BF-FC24-46DF-BC01-A455BE16F1A7}" type="presOf" srcId="{179EABCF-49E8-46B6-A559-358454BF2583}" destId="{39A1ABDB-D21D-4B12-96C8-52E803DA7E97}" srcOrd="1" destOrd="0" presId="urn:microsoft.com/office/officeart/2005/8/layout/venn1"/>
    <dgm:cxn modelId="{7CA87B32-DB28-4172-B621-908101B1F8DC}" type="presParOf" srcId="{C398554A-2CC3-4F4C-B220-06518EB8E36F}" destId="{8FA6B6C2-4A4F-4F47-A18A-A338B0DCFE72}" srcOrd="0" destOrd="0" presId="urn:microsoft.com/office/officeart/2005/8/layout/venn1"/>
    <dgm:cxn modelId="{3D7483FE-18C6-4973-B3D0-E772AC27D266}" type="presParOf" srcId="{C398554A-2CC3-4F4C-B220-06518EB8E36F}" destId="{54AEE5D1-D852-4EB3-ABF8-B7BA1CC7D2B1}" srcOrd="1" destOrd="0" presId="urn:microsoft.com/office/officeart/2005/8/layout/venn1"/>
    <dgm:cxn modelId="{0FCB62D0-3420-4213-87E1-B33223A45A5D}" type="presParOf" srcId="{C398554A-2CC3-4F4C-B220-06518EB8E36F}" destId="{EEB566D4-F892-4CD0-9578-CC7E6AC77658}" srcOrd="2" destOrd="0" presId="urn:microsoft.com/office/officeart/2005/8/layout/venn1"/>
    <dgm:cxn modelId="{F90E289B-77A5-4C1D-A17C-A4BF6D1FF20C}" type="presParOf" srcId="{C398554A-2CC3-4F4C-B220-06518EB8E36F}" destId="{39A1ABDB-D21D-4B12-96C8-52E803DA7E97}" srcOrd="3" destOrd="0" presId="urn:microsoft.com/office/officeart/2005/8/layout/venn1"/>
    <dgm:cxn modelId="{0C67612F-DAD7-470F-AF70-6178C3DCCBA6}" type="presParOf" srcId="{C398554A-2CC3-4F4C-B220-06518EB8E36F}" destId="{015E3018-06A8-49ED-B441-5924106CD460}" srcOrd="4" destOrd="0" presId="urn:microsoft.com/office/officeart/2005/8/layout/venn1"/>
    <dgm:cxn modelId="{42455F16-DAD1-4920-B350-875C12852A6E}" type="presParOf" srcId="{C398554A-2CC3-4F4C-B220-06518EB8E36F}" destId="{E8CCCC7E-C413-4DE1-ABBD-579A75835D92}" srcOrd="5" destOrd="0" presId="urn:microsoft.com/office/officeart/2005/8/layout/venn1"/>
    <dgm:cxn modelId="{AB00D5C7-32DD-428B-BC43-1E4E06CB74AF}" type="presParOf" srcId="{C398554A-2CC3-4F4C-B220-06518EB8E36F}" destId="{D0ECC93E-A57D-4C2A-A89D-65DB643D08E4}" srcOrd="6" destOrd="0" presId="urn:microsoft.com/office/officeart/2005/8/layout/venn1"/>
    <dgm:cxn modelId="{A2582D81-1706-4863-B461-C08430EA9D97}" type="presParOf" srcId="{C398554A-2CC3-4F4C-B220-06518EB8E36F}" destId="{6786A2E0-6A90-4969-9E8B-F351A11C94E5}"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13C9EF-DE63-4D73-9D17-B685C58A88AB}"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en-US"/>
        </a:p>
      </dgm:t>
    </dgm:pt>
    <dgm:pt modelId="{7EFED2DF-C591-41C8-B720-207E44B832E1}">
      <dgm:prSet phldrT="[Text]"/>
      <dgm:spPr>
        <a:blipFill rotWithShape="0">
          <a:blip xmlns:r="http://schemas.openxmlformats.org/officeDocument/2006/relationships" r:embed="rId1"/>
          <a:stretch>
            <a:fillRect/>
          </a:stretch>
        </a:blipFill>
      </dgm:spPr>
      <dgm:t>
        <a:bodyPr/>
        <a:lstStyle/>
        <a:p>
          <a:r>
            <a:rPr lang="en-US" dirty="0" smtClean="0"/>
            <a:t>Dental</a:t>
          </a:r>
          <a:endParaRPr lang="en-US" dirty="0"/>
        </a:p>
      </dgm:t>
    </dgm:pt>
    <dgm:pt modelId="{1ED5FDCF-E9EF-4E32-BCEA-5C8482596028}" type="parTrans" cxnId="{22AE4015-C128-4444-A244-E0B637A57CD1}">
      <dgm:prSet/>
      <dgm:spPr/>
      <dgm:t>
        <a:bodyPr/>
        <a:lstStyle/>
        <a:p>
          <a:endParaRPr lang="en-US"/>
        </a:p>
      </dgm:t>
    </dgm:pt>
    <dgm:pt modelId="{C2B9ECDF-9DF5-49B4-800A-9D00E5DDED63}" type="sibTrans" cxnId="{22AE4015-C128-4444-A244-E0B637A57CD1}">
      <dgm:prSet/>
      <dgm:spPr/>
      <dgm:t>
        <a:bodyPr/>
        <a:lstStyle/>
        <a:p>
          <a:endParaRPr lang="en-US"/>
        </a:p>
      </dgm:t>
    </dgm:pt>
    <dgm:pt modelId="{F74DE207-6B71-488F-B6C4-5BE19A599025}">
      <dgm:prSet phldrT="[Text]" custT="1"/>
      <dgm:spPr/>
      <dgm:t>
        <a:bodyPr/>
        <a:lstStyle/>
        <a:p>
          <a:r>
            <a:rPr lang="en-US" sz="3600" dirty="0" smtClean="0"/>
            <a:t> Rider</a:t>
          </a:r>
          <a:endParaRPr lang="en-US" sz="3600" dirty="0"/>
        </a:p>
      </dgm:t>
    </dgm:pt>
    <dgm:pt modelId="{C693E8B3-4694-4306-8457-A07DFD213410}" type="parTrans" cxnId="{7C9868B1-11F9-4F23-A393-689005651272}">
      <dgm:prSet/>
      <dgm:spPr/>
      <dgm:t>
        <a:bodyPr/>
        <a:lstStyle/>
        <a:p>
          <a:endParaRPr lang="en-US"/>
        </a:p>
      </dgm:t>
    </dgm:pt>
    <dgm:pt modelId="{5E883184-93F0-4D86-A93A-82FAF3974237}" type="sibTrans" cxnId="{7C9868B1-11F9-4F23-A393-689005651272}">
      <dgm:prSet/>
      <dgm:spPr/>
      <dgm:t>
        <a:bodyPr/>
        <a:lstStyle/>
        <a:p>
          <a:endParaRPr lang="en-US"/>
        </a:p>
      </dgm:t>
    </dgm:pt>
    <dgm:pt modelId="{ED7E1A11-4D97-4C36-9CF5-8A53CA8D275C}">
      <dgm:prSet phldrT="[Text]" custT="1"/>
      <dgm:spPr/>
      <dgm:t>
        <a:bodyPr/>
        <a:lstStyle/>
        <a:p>
          <a:r>
            <a:rPr lang="en-US" sz="3600" dirty="0" smtClean="0"/>
            <a:t> Stand Alone</a:t>
          </a:r>
          <a:endParaRPr lang="en-US" sz="3600" dirty="0"/>
        </a:p>
      </dgm:t>
    </dgm:pt>
    <dgm:pt modelId="{CAF1C53E-D9D6-4AAB-9DD9-2D23163B1A54}" type="parTrans" cxnId="{F089C626-AE9C-4A47-870F-6AD68799638C}">
      <dgm:prSet/>
      <dgm:spPr/>
      <dgm:t>
        <a:bodyPr/>
        <a:lstStyle/>
        <a:p>
          <a:endParaRPr lang="en-US"/>
        </a:p>
      </dgm:t>
    </dgm:pt>
    <dgm:pt modelId="{709AE3F1-ECE3-4E0A-BD98-17DAC738DACA}" type="sibTrans" cxnId="{F089C626-AE9C-4A47-870F-6AD68799638C}">
      <dgm:prSet/>
      <dgm:spPr/>
      <dgm:t>
        <a:bodyPr/>
        <a:lstStyle/>
        <a:p>
          <a:endParaRPr lang="en-US"/>
        </a:p>
      </dgm:t>
    </dgm:pt>
    <dgm:pt modelId="{ABB757E0-E201-4884-A4B4-AB1A7D6B4721}" type="pres">
      <dgm:prSet presAssocID="{E713C9EF-DE63-4D73-9D17-B685C58A88AB}" presName="Name0" presStyleCnt="0">
        <dgm:presLayoutVars>
          <dgm:dir/>
          <dgm:animLvl val="lvl"/>
          <dgm:resizeHandles/>
        </dgm:presLayoutVars>
      </dgm:prSet>
      <dgm:spPr/>
      <dgm:t>
        <a:bodyPr/>
        <a:lstStyle/>
        <a:p>
          <a:endParaRPr lang="en-US"/>
        </a:p>
      </dgm:t>
    </dgm:pt>
    <dgm:pt modelId="{92E3AED5-9251-4464-ADA2-821B2AC387BA}" type="pres">
      <dgm:prSet presAssocID="{7EFED2DF-C591-41C8-B720-207E44B832E1}" presName="linNode" presStyleCnt="0"/>
      <dgm:spPr/>
      <dgm:t>
        <a:bodyPr/>
        <a:lstStyle/>
        <a:p>
          <a:endParaRPr lang="en-US"/>
        </a:p>
      </dgm:t>
    </dgm:pt>
    <dgm:pt modelId="{EA1FAEED-993D-411E-BC77-B2A6146EDEED}" type="pres">
      <dgm:prSet presAssocID="{7EFED2DF-C591-41C8-B720-207E44B832E1}" presName="parentShp" presStyleLbl="node1" presStyleIdx="0" presStyleCnt="1">
        <dgm:presLayoutVars>
          <dgm:bulletEnabled val="1"/>
        </dgm:presLayoutVars>
      </dgm:prSet>
      <dgm:spPr/>
      <dgm:t>
        <a:bodyPr/>
        <a:lstStyle/>
        <a:p>
          <a:endParaRPr lang="en-US"/>
        </a:p>
      </dgm:t>
    </dgm:pt>
    <dgm:pt modelId="{5494AA32-E2DC-46E7-AA02-6E2917E5AFC1}" type="pres">
      <dgm:prSet presAssocID="{7EFED2DF-C591-41C8-B720-207E44B832E1}" presName="childShp" presStyleLbl="bgAccFollowNode1" presStyleIdx="0" presStyleCnt="1">
        <dgm:presLayoutVars>
          <dgm:bulletEnabled val="1"/>
        </dgm:presLayoutVars>
      </dgm:prSet>
      <dgm:spPr/>
      <dgm:t>
        <a:bodyPr/>
        <a:lstStyle/>
        <a:p>
          <a:endParaRPr lang="en-US"/>
        </a:p>
      </dgm:t>
    </dgm:pt>
  </dgm:ptLst>
  <dgm:cxnLst>
    <dgm:cxn modelId="{69597A1B-11AC-44BE-9407-73E3522B146F}" type="presOf" srcId="{F74DE207-6B71-488F-B6C4-5BE19A599025}" destId="{5494AA32-E2DC-46E7-AA02-6E2917E5AFC1}" srcOrd="0" destOrd="0" presId="urn:microsoft.com/office/officeart/2005/8/layout/vList6"/>
    <dgm:cxn modelId="{351E389F-4A1B-4A53-9627-280DBAB47F07}" type="presOf" srcId="{7EFED2DF-C591-41C8-B720-207E44B832E1}" destId="{EA1FAEED-993D-411E-BC77-B2A6146EDEED}" srcOrd="0" destOrd="0" presId="urn:microsoft.com/office/officeart/2005/8/layout/vList6"/>
    <dgm:cxn modelId="{22AE4015-C128-4444-A244-E0B637A57CD1}" srcId="{E713C9EF-DE63-4D73-9D17-B685C58A88AB}" destId="{7EFED2DF-C591-41C8-B720-207E44B832E1}" srcOrd="0" destOrd="0" parTransId="{1ED5FDCF-E9EF-4E32-BCEA-5C8482596028}" sibTransId="{C2B9ECDF-9DF5-49B4-800A-9D00E5DDED63}"/>
    <dgm:cxn modelId="{7C9868B1-11F9-4F23-A393-689005651272}" srcId="{7EFED2DF-C591-41C8-B720-207E44B832E1}" destId="{F74DE207-6B71-488F-B6C4-5BE19A599025}" srcOrd="0" destOrd="0" parTransId="{C693E8B3-4694-4306-8457-A07DFD213410}" sibTransId="{5E883184-93F0-4D86-A93A-82FAF3974237}"/>
    <dgm:cxn modelId="{916F6AD1-1ABA-4B28-B6A1-24E1D91B5EAC}" type="presOf" srcId="{ED7E1A11-4D97-4C36-9CF5-8A53CA8D275C}" destId="{5494AA32-E2DC-46E7-AA02-6E2917E5AFC1}" srcOrd="0" destOrd="1" presId="urn:microsoft.com/office/officeart/2005/8/layout/vList6"/>
    <dgm:cxn modelId="{2DE622AB-51D4-46CB-ACBB-60BC4FCA1119}" type="presOf" srcId="{E713C9EF-DE63-4D73-9D17-B685C58A88AB}" destId="{ABB757E0-E201-4884-A4B4-AB1A7D6B4721}" srcOrd="0" destOrd="0" presId="urn:microsoft.com/office/officeart/2005/8/layout/vList6"/>
    <dgm:cxn modelId="{F089C626-AE9C-4A47-870F-6AD68799638C}" srcId="{7EFED2DF-C591-41C8-B720-207E44B832E1}" destId="{ED7E1A11-4D97-4C36-9CF5-8A53CA8D275C}" srcOrd="1" destOrd="0" parTransId="{CAF1C53E-D9D6-4AAB-9DD9-2D23163B1A54}" sibTransId="{709AE3F1-ECE3-4E0A-BD98-17DAC738DACA}"/>
    <dgm:cxn modelId="{20424CC9-1095-4AEF-B4E6-E7B575911618}" type="presParOf" srcId="{ABB757E0-E201-4884-A4B4-AB1A7D6B4721}" destId="{92E3AED5-9251-4464-ADA2-821B2AC387BA}" srcOrd="0" destOrd="0" presId="urn:microsoft.com/office/officeart/2005/8/layout/vList6"/>
    <dgm:cxn modelId="{C80D83FF-3B58-484F-A287-5877AB34B243}" type="presParOf" srcId="{92E3AED5-9251-4464-ADA2-821B2AC387BA}" destId="{EA1FAEED-993D-411E-BC77-B2A6146EDEED}" srcOrd="0" destOrd="0" presId="urn:microsoft.com/office/officeart/2005/8/layout/vList6"/>
    <dgm:cxn modelId="{26A1CF07-79E8-4ABD-8CC8-4E45B3061DE6}" type="presParOf" srcId="{92E3AED5-9251-4464-ADA2-821B2AC387BA}" destId="{5494AA32-E2DC-46E7-AA02-6E2917E5AFC1}"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BD6D95-01E1-4819-B522-5F04CB43659D}"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en-US"/>
        </a:p>
      </dgm:t>
    </dgm:pt>
    <dgm:pt modelId="{DD403BA2-C35A-4629-8CA9-5BA4154AE9DB}">
      <dgm:prSet phldrT="[Text]"/>
      <dgm:spPr>
        <a:blipFill rotWithShape="0">
          <a:blip xmlns:r="http://schemas.openxmlformats.org/officeDocument/2006/relationships" r:embed="rId1"/>
          <a:stretch>
            <a:fillRect/>
          </a:stretch>
        </a:blipFill>
      </dgm:spPr>
      <dgm:t>
        <a:bodyPr/>
        <a:lstStyle/>
        <a:p>
          <a:r>
            <a:rPr lang="en-US" dirty="0" smtClean="0"/>
            <a:t>Vision</a:t>
          </a:r>
          <a:endParaRPr lang="en-US" dirty="0"/>
        </a:p>
      </dgm:t>
    </dgm:pt>
    <dgm:pt modelId="{C574C03E-188B-4A3D-B390-43BA7DB73209}" type="parTrans" cxnId="{B07A7BAE-3B2F-412B-98D8-4A3FA31DE2FC}">
      <dgm:prSet/>
      <dgm:spPr/>
      <dgm:t>
        <a:bodyPr/>
        <a:lstStyle/>
        <a:p>
          <a:endParaRPr lang="en-US"/>
        </a:p>
      </dgm:t>
    </dgm:pt>
    <dgm:pt modelId="{EB301F60-0E8B-44FF-8BC4-7C4DF2882602}" type="sibTrans" cxnId="{B07A7BAE-3B2F-412B-98D8-4A3FA31DE2FC}">
      <dgm:prSet/>
      <dgm:spPr/>
      <dgm:t>
        <a:bodyPr/>
        <a:lstStyle/>
        <a:p>
          <a:endParaRPr lang="en-US"/>
        </a:p>
      </dgm:t>
    </dgm:pt>
    <dgm:pt modelId="{D8B66F3E-3FD6-45B5-8E22-F2CE070E407E}">
      <dgm:prSet phldrT="[Text]"/>
      <dgm:spPr/>
      <dgm:t>
        <a:bodyPr/>
        <a:lstStyle/>
        <a:p>
          <a:r>
            <a:rPr lang="en-US" dirty="0" smtClean="0"/>
            <a:t> Rider to Dental</a:t>
          </a:r>
          <a:endParaRPr lang="en-US" dirty="0"/>
        </a:p>
      </dgm:t>
    </dgm:pt>
    <dgm:pt modelId="{BAB822C4-2A1E-433C-8111-E05C89B09DAA}" type="parTrans" cxnId="{5492F14C-8F4E-4FEC-ADDE-399D0748D643}">
      <dgm:prSet/>
      <dgm:spPr/>
      <dgm:t>
        <a:bodyPr/>
        <a:lstStyle/>
        <a:p>
          <a:endParaRPr lang="en-US"/>
        </a:p>
      </dgm:t>
    </dgm:pt>
    <dgm:pt modelId="{AD1E1855-A218-43DD-8B1D-777E35BAED00}" type="sibTrans" cxnId="{5492F14C-8F4E-4FEC-ADDE-399D0748D643}">
      <dgm:prSet/>
      <dgm:spPr/>
      <dgm:t>
        <a:bodyPr/>
        <a:lstStyle/>
        <a:p>
          <a:endParaRPr lang="en-US"/>
        </a:p>
      </dgm:t>
    </dgm:pt>
    <dgm:pt modelId="{677CD202-C720-4943-9858-B1A3843EDE18}">
      <dgm:prSet phldrT="[Text]"/>
      <dgm:spPr/>
      <dgm:t>
        <a:bodyPr/>
        <a:lstStyle/>
        <a:p>
          <a:r>
            <a:rPr lang="en-US" dirty="0" smtClean="0"/>
            <a:t> Rider to Medical</a:t>
          </a:r>
          <a:endParaRPr lang="en-US" dirty="0"/>
        </a:p>
      </dgm:t>
    </dgm:pt>
    <dgm:pt modelId="{D3AAD197-9598-40C8-88CB-317D7AC107F1}" type="parTrans" cxnId="{693EDB93-9C43-4869-BB80-2DBB3B825C4F}">
      <dgm:prSet/>
      <dgm:spPr/>
      <dgm:t>
        <a:bodyPr/>
        <a:lstStyle/>
        <a:p>
          <a:endParaRPr lang="en-US"/>
        </a:p>
      </dgm:t>
    </dgm:pt>
    <dgm:pt modelId="{18CAD74B-7790-4C55-87A7-2FA24E547917}" type="sibTrans" cxnId="{693EDB93-9C43-4869-BB80-2DBB3B825C4F}">
      <dgm:prSet/>
      <dgm:spPr/>
      <dgm:t>
        <a:bodyPr/>
        <a:lstStyle/>
        <a:p>
          <a:endParaRPr lang="en-US"/>
        </a:p>
      </dgm:t>
    </dgm:pt>
    <dgm:pt modelId="{384A83EF-76E4-4AFD-AEB6-866501D838B7}" type="pres">
      <dgm:prSet presAssocID="{ECBD6D95-01E1-4819-B522-5F04CB43659D}" presName="Name0" presStyleCnt="0">
        <dgm:presLayoutVars>
          <dgm:dir/>
          <dgm:animLvl val="lvl"/>
          <dgm:resizeHandles/>
        </dgm:presLayoutVars>
      </dgm:prSet>
      <dgm:spPr/>
      <dgm:t>
        <a:bodyPr/>
        <a:lstStyle/>
        <a:p>
          <a:endParaRPr lang="en-US"/>
        </a:p>
      </dgm:t>
    </dgm:pt>
    <dgm:pt modelId="{80C33583-A6AF-43A7-B003-043F508D110D}" type="pres">
      <dgm:prSet presAssocID="{DD403BA2-C35A-4629-8CA9-5BA4154AE9DB}" presName="linNode" presStyleCnt="0"/>
      <dgm:spPr/>
      <dgm:t>
        <a:bodyPr/>
        <a:lstStyle/>
        <a:p>
          <a:endParaRPr lang="en-US"/>
        </a:p>
      </dgm:t>
    </dgm:pt>
    <dgm:pt modelId="{2C7B67BD-0735-4147-B40A-AF9F19D946E3}" type="pres">
      <dgm:prSet presAssocID="{DD403BA2-C35A-4629-8CA9-5BA4154AE9DB}" presName="parentShp" presStyleLbl="node1" presStyleIdx="0" presStyleCnt="1">
        <dgm:presLayoutVars>
          <dgm:bulletEnabled val="1"/>
        </dgm:presLayoutVars>
      </dgm:prSet>
      <dgm:spPr/>
      <dgm:t>
        <a:bodyPr/>
        <a:lstStyle/>
        <a:p>
          <a:endParaRPr lang="en-US"/>
        </a:p>
      </dgm:t>
    </dgm:pt>
    <dgm:pt modelId="{C7001283-9E7E-4007-8185-46C0B6B5294B}" type="pres">
      <dgm:prSet presAssocID="{DD403BA2-C35A-4629-8CA9-5BA4154AE9DB}" presName="childShp" presStyleLbl="bgAccFollowNode1" presStyleIdx="0" presStyleCnt="1">
        <dgm:presLayoutVars>
          <dgm:bulletEnabled val="1"/>
        </dgm:presLayoutVars>
      </dgm:prSet>
      <dgm:spPr/>
      <dgm:t>
        <a:bodyPr/>
        <a:lstStyle/>
        <a:p>
          <a:endParaRPr lang="en-US"/>
        </a:p>
      </dgm:t>
    </dgm:pt>
  </dgm:ptLst>
  <dgm:cxnLst>
    <dgm:cxn modelId="{1BCCB418-4F27-4986-A4E8-D95A37EE03C3}" type="presOf" srcId="{ECBD6D95-01E1-4819-B522-5F04CB43659D}" destId="{384A83EF-76E4-4AFD-AEB6-866501D838B7}" srcOrd="0" destOrd="0" presId="urn:microsoft.com/office/officeart/2005/8/layout/vList6"/>
    <dgm:cxn modelId="{E1E82E67-CCB5-491D-986C-60013BF1B811}" type="presOf" srcId="{677CD202-C720-4943-9858-B1A3843EDE18}" destId="{C7001283-9E7E-4007-8185-46C0B6B5294B}" srcOrd="0" destOrd="1" presId="urn:microsoft.com/office/officeart/2005/8/layout/vList6"/>
    <dgm:cxn modelId="{727182F0-9849-41EB-A1F0-5BBC6C1C9BBA}" type="presOf" srcId="{D8B66F3E-3FD6-45B5-8E22-F2CE070E407E}" destId="{C7001283-9E7E-4007-8185-46C0B6B5294B}" srcOrd="0" destOrd="0" presId="urn:microsoft.com/office/officeart/2005/8/layout/vList6"/>
    <dgm:cxn modelId="{A79DB57B-E110-40D5-856D-29ABCC6C20BF}" type="presOf" srcId="{DD403BA2-C35A-4629-8CA9-5BA4154AE9DB}" destId="{2C7B67BD-0735-4147-B40A-AF9F19D946E3}" srcOrd="0" destOrd="0" presId="urn:microsoft.com/office/officeart/2005/8/layout/vList6"/>
    <dgm:cxn modelId="{5492F14C-8F4E-4FEC-ADDE-399D0748D643}" srcId="{DD403BA2-C35A-4629-8CA9-5BA4154AE9DB}" destId="{D8B66F3E-3FD6-45B5-8E22-F2CE070E407E}" srcOrd="0" destOrd="0" parTransId="{BAB822C4-2A1E-433C-8111-E05C89B09DAA}" sibTransId="{AD1E1855-A218-43DD-8B1D-777E35BAED00}"/>
    <dgm:cxn modelId="{693EDB93-9C43-4869-BB80-2DBB3B825C4F}" srcId="{DD403BA2-C35A-4629-8CA9-5BA4154AE9DB}" destId="{677CD202-C720-4943-9858-B1A3843EDE18}" srcOrd="1" destOrd="0" parTransId="{D3AAD197-9598-40C8-88CB-317D7AC107F1}" sibTransId="{18CAD74B-7790-4C55-87A7-2FA24E547917}"/>
    <dgm:cxn modelId="{B07A7BAE-3B2F-412B-98D8-4A3FA31DE2FC}" srcId="{ECBD6D95-01E1-4819-B522-5F04CB43659D}" destId="{DD403BA2-C35A-4629-8CA9-5BA4154AE9DB}" srcOrd="0" destOrd="0" parTransId="{C574C03E-188B-4A3D-B390-43BA7DB73209}" sibTransId="{EB301F60-0E8B-44FF-8BC4-7C4DF2882602}"/>
    <dgm:cxn modelId="{04640454-7C74-41D4-BB63-7E6B52441952}" type="presParOf" srcId="{384A83EF-76E4-4AFD-AEB6-866501D838B7}" destId="{80C33583-A6AF-43A7-B003-043F508D110D}" srcOrd="0" destOrd="0" presId="urn:microsoft.com/office/officeart/2005/8/layout/vList6"/>
    <dgm:cxn modelId="{D508FE61-9946-415A-8D3D-C824F2D65CF8}" type="presParOf" srcId="{80C33583-A6AF-43A7-B003-043F508D110D}" destId="{2C7B67BD-0735-4147-B40A-AF9F19D946E3}" srcOrd="0" destOrd="0" presId="urn:microsoft.com/office/officeart/2005/8/layout/vList6"/>
    <dgm:cxn modelId="{EDE25823-2C6F-4B15-8409-82A32A51BC4C}" type="presParOf" srcId="{80C33583-A6AF-43A7-B003-043F508D110D}" destId="{C7001283-9E7E-4007-8185-46C0B6B5294B}"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1982D7-EE68-4483-B5C2-F9AF9E5FFE7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1ED8130D-8F9F-4DCD-8266-4EFAE82E57E5}">
      <dgm:prSet phldrT="[Text]" custT="1"/>
      <dgm:spPr/>
      <dgm:t>
        <a:bodyPr/>
        <a:lstStyle/>
        <a:p>
          <a:r>
            <a:rPr lang="en-US" sz="3600" dirty="0" smtClean="0"/>
            <a:t>Lifetime Maximum*</a:t>
          </a:r>
          <a:r>
            <a:rPr lang="en-US" sz="4000" dirty="0" smtClean="0"/>
            <a:t>	</a:t>
          </a:r>
          <a:endParaRPr lang="en-US" sz="4000" dirty="0"/>
        </a:p>
      </dgm:t>
    </dgm:pt>
    <dgm:pt modelId="{18CEF942-BD2B-4D3C-A933-82ACB3F113FD}" type="parTrans" cxnId="{50CD7E86-1E29-4BDC-88CD-94469B792B10}">
      <dgm:prSet/>
      <dgm:spPr/>
      <dgm:t>
        <a:bodyPr/>
        <a:lstStyle/>
        <a:p>
          <a:endParaRPr lang="en-US"/>
        </a:p>
      </dgm:t>
    </dgm:pt>
    <dgm:pt modelId="{0280FE28-2AFE-46C7-BF08-DC90E594D300}" type="sibTrans" cxnId="{50CD7E86-1E29-4BDC-88CD-94469B792B10}">
      <dgm:prSet/>
      <dgm:spPr/>
      <dgm:t>
        <a:bodyPr/>
        <a:lstStyle/>
        <a:p>
          <a:endParaRPr lang="en-US"/>
        </a:p>
      </dgm:t>
    </dgm:pt>
    <dgm:pt modelId="{6B1C9707-AF50-452A-BE90-F744E254A26D}">
      <dgm:prSet phldrT="[Text]" custT="1"/>
      <dgm:spPr/>
      <dgm:t>
        <a:bodyPr/>
        <a:lstStyle/>
        <a:p>
          <a:r>
            <a:rPr lang="en-US" sz="2800" dirty="0" smtClean="0"/>
            <a:t>Can elect to have $5 million per person</a:t>
          </a:r>
          <a:endParaRPr lang="en-US" sz="2800" dirty="0"/>
        </a:p>
      </dgm:t>
    </dgm:pt>
    <dgm:pt modelId="{B824BDA0-B64B-475B-829B-A45FA5AAACCA}" type="parTrans" cxnId="{142E4C53-DBAF-47BF-88D7-1C5CCC6299FE}">
      <dgm:prSet/>
      <dgm:spPr/>
      <dgm:t>
        <a:bodyPr/>
        <a:lstStyle/>
        <a:p>
          <a:endParaRPr lang="en-US"/>
        </a:p>
      </dgm:t>
    </dgm:pt>
    <dgm:pt modelId="{E47AE677-247B-4FFB-88D5-E504DC858201}" type="sibTrans" cxnId="{142E4C53-DBAF-47BF-88D7-1C5CCC6299FE}">
      <dgm:prSet/>
      <dgm:spPr/>
      <dgm:t>
        <a:bodyPr/>
        <a:lstStyle/>
        <a:p>
          <a:endParaRPr lang="en-US"/>
        </a:p>
      </dgm:t>
    </dgm:pt>
    <dgm:pt modelId="{4026FA70-5D60-482A-9D2B-86233B87D636}" type="pres">
      <dgm:prSet presAssocID="{201982D7-EE68-4483-B5C2-F9AF9E5FFE76}" presName="linear" presStyleCnt="0">
        <dgm:presLayoutVars>
          <dgm:animLvl val="lvl"/>
          <dgm:resizeHandles val="exact"/>
        </dgm:presLayoutVars>
      </dgm:prSet>
      <dgm:spPr/>
      <dgm:t>
        <a:bodyPr/>
        <a:lstStyle/>
        <a:p>
          <a:endParaRPr lang="en-US"/>
        </a:p>
      </dgm:t>
    </dgm:pt>
    <dgm:pt modelId="{27E9E640-2551-4102-9067-5F5C12300317}" type="pres">
      <dgm:prSet presAssocID="{1ED8130D-8F9F-4DCD-8266-4EFAE82E57E5}" presName="parentText" presStyleLbl="node1" presStyleIdx="0" presStyleCnt="1">
        <dgm:presLayoutVars>
          <dgm:chMax val="0"/>
          <dgm:bulletEnabled val="1"/>
        </dgm:presLayoutVars>
      </dgm:prSet>
      <dgm:spPr/>
      <dgm:t>
        <a:bodyPr/>
        <a:lstStyle/>
        <a:p>
          <a:endParaRPr lang="en-US"/>
        </a:p>
      </dgm:t>
    </dgm:pt>
    <dgm:pt modelId="{44B234E9-FDFA-45F8-AAAA-FABD9C2C8062}" type="pres">
      <dgm:prSet presAssocID="{1ED8130D-8F9F-4DCD-8266-4EFAE82E57E5}" presName="childText" presStyleLbl="revTx" presStyleIdx="0" presStyleCnt="1">
        <dgm:presLayoutVars>
          <dgm:bulletEnabled val="1"/>
        </dgm:presLayoutVars>
      </dgm:prSet>
      <dgm:spPr/>
      <dgm:t>
        <a:bodyPr/>
        <a:lstStyle/>
        <a:p>
          <a:endParaRPr lang="en-US"/>
        </a:p>
      </dgm:t>
    </dgm:pt>
  </dgm:ptLst>
  <dgm:cxnLst>
    <dgm:cxn modelId="{50CD7E86-1E29-4BDC-88CD-94469B792B10}" srcId="{201982D7-EE68-4483-B5C2-F9AF9E5FFE76}" destId="{1ED8130D-8F9F-4DCD-8266-4EFAE82E57E5}" srcOrd="0" destOrd="0" parTransId="{18CEF942-BD2B-4D3C-A933-82ACB3F113FD}" sibTransId="{0280FE28-2AFE-46C7-BF08-DC90E594D300}"/>
    <dgm:cxn modelId="{71244293-8B9B-49CE-8A5B-74AA575177E8}" type="presOf" srcId="{6B1C9707-AF50-452A-BE90-F744E254A26D}" destId="{44B234E9-FDFA-45F8-AAAA-FABD9C2C8062}" srcOrd="0" destOrd="0" presId="urn:microsoft.com/office/officeart/2005/8/layout/vList2"/>
    <dgm:cxn modelId="{142E4C53-DBAF-47BF-88D7-1C5CCC6299FE}" srcId="{1ED8130D-8F9F-4DCD-8266-4EFAE82E57E5}" destId="{6B1C9707-AF50-452A-BE90-F744E254A26D}" srcOrd="0" destOrd="0" parTransId="{B824BDA0-B64B-475B-829B-A45FA5AAACCA}" sibTransId="{E47AE677-247B-4FFB-88D5-E504DC858201}"/>
    <dgm:cxn modelId="{14BC553A-4719-43CF-B269-EFDC69F5B2FF}" type="presOf" srcId="{1ED8130D-8F9F-4DCD-8266-4EFAE82E57E5}" destId="{27E9E640-2551-4102-9067-5F5C12300317}" srcOrd="0" destOrd="0" presId="urn:microsoft.com/office/officeart/2005/8/layout/vList2"/>
    <dgm:cxn modelId="{7FB279A5-2E09-4C71-9B9D-41DBA72CD422}" type="presOf" srcId="{201982D7-EE68-4483-B5C2-F9AF9E5FFE76}" destId="{4026FA70-5D60-482A-9D2B-86233B87D636}" srcOrd="0" destOrd="0" presId="urn:microsoft.com/office/officeart/2005/8/layout/vList2"/>
    <dgm:cxn modelId="{69A38DC0-3B2B-4587-9F23-F11D2031AC34}" type="presParOf" srcId="{4026FA70-5D60-482A-9D2B-86233B87D636}" destId="{27E9E640-2551-4102-9067-5F5C12300317}" srcOrd="0" destOrd="0" presId="urn:microsoft.com/office/officeart/2005/8/layout/vList2"/>
    <dgm:cxn modelId="{D44176B7-0BE1-4F8E-9423-678A4AEBEA7C}" type="presParOf" srcId="{4026FA70-5D60-482A-9D2B-86233B87D636}" destId="{44B234E9-FDFA-45F8-AAAA-FABD9C2C806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ADAEF6-3EBF-4222-8D1D-B064271C1C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EF362C0A-3122-4753-BFFA-36146996A6E2}">
      <dgm:prSet phldrT="[Text]" custT="1"/>
      <dgm:spPr/>
      <dgm:t>
        <a:bodyPr/>
        <a:lstStyle/>
        <a:p>
          <a:r>
            <a:rPr lang="en-US" sz="3600" dirty="0" smtClean="0"/>
            <a:t>Initial Rate Guarantee</a:t>
          </a:r>
          <a:endParaRPr lang="en-US" sz="3600" dirty="0"/>
        </a:p>
      </dgm:t>
    </dgm:pt>
    <dgm:pt modelId="{5381F3AF-FDAA-437C-A692-A87A167027FD}" type="parTrans" cxnId="{BFA8175F-2BA0-4B00-9908-A9FF000B30AD}">
      <dgm:prSet/>
      <dgm:spPr/>
      <dgm:t>
        <a:bodyPr/>
        <a:lstStyle/>
        <a:p>
          <a:endParaRPr lang="en-US"/>
        </a:p>
      </dgm:t>
    </dgm:pt>
    <dgm:pt modelId="{D4F83CD0-D2FA-40C9-ACE6-1DAE4E8BC933}" type="sibTrans" cxnId="{BFA8175F-2BA0-4B00-9908-A9FF000B30AD}">
      <dgm:prSet/>
      <dgm:spPr/>
      <dgm:t>
        <a:bodyPr/>
        <a:lstStyle/>
        <a:p>
          <a:endParaRPr lang="en-US"/>
        </a:p>
      </dgm:t>
    </dgm:pt>
    <dgm:pt modelId="{46A66562-AB0D-4DE1-B766-85B9A48F29E1}">
      <dgm:prSet phldrT="[Text]" custT="1"/>
      <dgm:spPr/>
      <dgm:t>
        <a:bodyPr/>
        <a:lstStyle/>
        <a:p>
          <a:r>
            <a:rPr lang="en-US" sz="2800" dirty="0" smtClean="0"/>
            <a:t>12 month standard,  24 months optional</a:t>
          </a:r>
          <a:endParaRPr lang="en-US" sz="2800" dirty="0"/>
        </a:p>
      </dgm:t>
    </dgm:pt>
    <dgm:pt modelId="{65F08A37-0C2B-43DB-AE43-758E38666EC7}" type="parTrans" cxnId="{61DA8727-97C4-4003-8DB6-DC1E3EBAD463}">
      <dgm:prSet/>
      <dgm:spPr/>
      <dgm:t>
        <a:bodyPr/>
        <a:lstStyle/>
        <a:p>
          <a:endParaRPr lang="en-US"/>
        </a:p>
      </dgm:t>
    </dgm:pt>
    <dgm:pt modelId="{972D9B9C-E9D4-4862-B2CD-5EE4D13B22E1}" type="sibTrans" cxnId="{61DA8727-97C4-4003-8DB6-DC1E3EBAD463}">
      <dgm:prSet/>
      <dgm:spPr/>
      <dgm:t>
        <a:bodyPr/>
        <a:lstStyle/>
        <a:p>
          <a:endParaRPr lang="en-US"/>
        </a:p>
      </dgm:t>
    </dgm:pt>
    <dgm:pt modelId="{63D58436-6A28-4847-A71B-387DFCEBE0A3}" type="pres">
      <dgm:prSet presAssocID="{1FADAEF6-3EBF-4222-8D1D-B064271C1C02}" presName="linear" presStyleCnt="0">
        <dgm:presLayoutVars>
          <dgm:animLvl val="lvl"/>
          <dgm:resizeHandles val="exact"/>
        </dgm:presLayoutVars>
      </dgm:prSet>
      <dgm:spPr/>
      <dgm:t>
        <a:bodyPr/>
        <a:lstStyle/>
        <a:p>
          <a:endParaRPr lang="en-US"/>
        </a:p>
      </dgm:t>
    </dgm:pt>
    <dgm:pt modelId="{1750A8EC-502A-4C1F-B084-ECED65459CEC}" type="pres">
      <dgm:prSet presAssocID="{EF362C0A-3122-4753-BFFA-36146996A6E2}" presName="parentText" presStyleLbl="node1" presStyleIdx="0" presStyleCnt="1" custLinFactNeighborX="12121" custLinFactNeighborY="-136">
        <dgm:presLayoutVars>
          <dgm:chMax val="0"/>
          <dgm:bulletEnabled val="1"/>
        </dgm:presLayoutVars>
      </dgm:prSet>
      <dgm:spPr/>
      <dgm:t>
        <a:bodyPr/>
        <a:lstStyle/>
        <a:p>
          <a:endParaRPr lang="en-US"/>
        </a:p>
      </dgm:t>
    </dgm:pt>
    <dgm:pt modelId="{A20FE75A-45BB-4E8A-B211-AD579DA61BC9}" type="pres">
      <dgm:prSet presAssocID="{EF362C0A-3122-4753-BFFA-36146996A6E2}" presName="childText" presStyleLbl="revTx" presStyleIdx="0" presStyleCnt="1">
        <dgm:presLayoutVars>
          <dgm:bulletEnabled val="1"/>
        </dgm:presLayoutVars>
      </dgm:prSet>
      <dgm:spPr/>
      <dgm:t>
        <a:bodyPr/>
        <a:lstStyle/>
        <a:p>
          <a:endParaRPr lang="en-US"/>
        </a:p>
      </dgm:t>
    </dgm:pt>
  </dgm:ptLst>
  <dgm:cxnLst>
    <dgm:cxn modelId="{BFA8175F-2BA0-4B00-9908-A9FF000B30AD}" srcId="{1FADAEF6-3EBF-4222-8D1D-B064271C1C02}" destId="{EF362C0A-3122-4753-BFFA-36146996A6E2}" srcOrd="0" destOrd="0" parTransId="{5381F3AF-FDAA-437C-A692-A87A167027FD}" sibTransId="{D4F83CD0-D2FA-40C9-ACE6-1DAE4E8BC933}"/>
    <dgm:cxn modelId="{083D2DA7-E42B-4653-81C1-31943DF93B19}" type="presOf" srcId="{EF362C0A-3122-4753-BFFA-36146996A6E2}" destId="{1750A8EC-502A-4C1F-B084-ECED65459CEC}" srcOrd="0" destOrd="0" presId="urn:microsoft.com/office/officeart/2005/8/layout/vList2"/>
    <dgm:cxn modelId="{52571E97-C894-4D77-951B-0DF5CA297CAB}" type="presOf" srcId="{46A66562-AB0D-4DE1-B766-85B9A48F29E1}" destId="{A20FE75A-45BB-4E8A-B211-AD579DA61BC9}" srcOrd="0" destOrd="0" presId="urn:microsoft.com/office/officeart/2005/8/layout/vList2"/>
    <dgm:cxn modelId="{61DA8727-97C4-4003-8DB6-DC1E3EBAD463}" srcId="{EF362C0A-3122-4753-BFFA-36146996A6E2}" destId="{46A66562-AB0D-4DE1-B766-85B9A48F29E1}" srcOrd="0" destOrd="0" parTransId="{65F08A37-0C2B-43DB-AE43-758E38666EC7}" sibTransId="{972D9B9C-E9D4-4862-B2CD-5EE4D13B22E1}"/>
    <dgm:cxn modelId="{AB7F7FDD-FEB2-4C88-B505-138B437BBB46}" type="presOf" srcId="{1FADAEF6-3EBF-4222-8D1D-B064271C1C02}" destId="{63D58436-6A28-4847-A71B-387DFCEBE0A3}" srcOrd="0" destOrd="0" presId="urn:microsoft.com/office/officeart/2005/8/layout/vList2"/>
    <dgm:cxn modelId="{7526745C-D166-4468-8433-49B27D0760AB}" type="presParOf" srcId="{63D58436-6A28-4847-A71B-387DFCEBE0A3}" destId="{1750A8EC-502A-4C1F-B084-ECED65459CEC}" srcOrd="0" destOrd="0" presId="urn:microsoft.com/office/officeart/2005/8/layout/vList2"/>
    <dgm:cxn modelId="{0C02736C-E469-49F2-AD9E-CB13175C59BC}" type="presParOf" srcId="{63D58436-6A28-4847-A71B-387DFCEBE0A3}" destId="{A20FE75A-45BB-4E8A-B211-AD579DA61BC9}" srcOrd="1"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25D293-F1C0-4976-9035-AFA4C5206BF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2A087B-16E9-415A-AF2D-CB7B99FE8BB6}">
      <dgm:prSet phldrT="[Text]" custT="1"/>
      <dgm:spPr/>
      <dgm:t>
        <a:bodyPr/>
        <a:lstStyle/>
        <a:p>
          <a:r>
            <a:rPr lang="en-US" sz="3600" dirty="0" smtClean="0"/>
            <a:t>No Prescription Maximum</a:t>
          </a:r>
          <a:endParaRPr lang="en-US" sz="3600" dirty="0"/>
        </a:p>
      </dgm:t>
    </dgm:pt>
    <dgm:pt modelId="{AAA0DE5E-BA81-4C49-A548-B8402C2B5D5C}" type="parTrans" cxnId="{B5E93DA9-5B28-436C-9873-AAF9446994EE}">
      <dgm:prSet/>
      <dgm:spPr/>
      <dgm:t>
        <a:bodyPr/>
        <a:lstStyle/>
        <a:p>
          <a:endParaRPr lang="en-US"/>
        </a:p>
      </dgm:t>
    </dgm:pt>
    <dgm:pt modelId="{09C9C8AA-B12F-4F0C-BB29-11ABDEFE9BDD}" type="sibTrans" cxnId="{B5E93DA9-5B28-436C-9873-AAF9446994EE}">
      <dgm:prSet/>
      <dgm:spPr/>
      <dgm:t>
        <a:bodyPr/>
        <a:lstStyle/>
        <a:p>
          <a:endParaRPr lang="en-US"/>
        </a:p>
      </dgm:t>
    </dgm:pt>
    <dgm:pt modelId="{70158CB4-DB15-4DD9-9DAB-CF348CCCBF3C}">
      <dgm:prSet phldrT="[Text]" custT="1"/>
      <dgm:spPr/>
      <dgm:t>
        <a:bodyPr/>
        <a:lstStyle/>
        <a:p>
          <a:r>
            <a:rPr lang="en-US" sz="2800" dirty="0" smtClean="0"/>
            <a:t>Eliminates $3,000 yearly prescription maximum.</a:t>
          </a:r>
          <a:endParaRPr lang="en-US" sz="2800" dirty="0"/>
        </a:p>
      </dgm:t>
    </dgm:pt>
    <dgm:pt modelId="{E419C436-43A0-4099-AADF-B89207D5CF64}" type="parTrans" cxnId="{8C4207FA-1C73-4E9E-BE41-4CCA0286C4C9}">
      <dgm:prSet/>
      <dgm:spPr/>
      <dgm:t>
        <a:bodyPr/>
        <a:lstStyle/>
        <a:p>
          <a:endParaRPr lang="en-US"/>
        </a:p>
      </dgm:t>
    </dgm:pt>
    <dgm:pt modelId="{BBA62807-ED47-45BB-9617-42F48F196F46}" type="sibTrans" cxnId="{8C4207FA-1C73-4E9E-BE41-4CCA0286C4C9}">
      <dgm:prSet/>
      <dgm:spPr/>
      <dgm:t>
        <a:bodyPr/>
        <a:lstStyle/>
        <a:p>
          <a:endParaRPr lang="en-US"/>
        </a:p>
      </dgm:t>
    </dgm:pt>
    <dgm:pt modelId="{7F2CF8DB-473A-4A49-998F-E5810817CCD4}" type="pres">
      <dgm:prSet presAssocID="{9625D293-F1C0-4976-9035-AFA4C5206BFB}" presName="linear" presStyleCnt="0">
        <dgm:presLayoutVars>
          <dgm:animLvl val="lvl"/>
          <dgm:resizeHandles val="exact"/>
        </dgm:presLayoutVars>
      </dgm:prSet>
      <dgm:spPr/>
      <dgm:t>
        <a:bodyPr/>
        <a:lstStyle/>
        <a:p>
          <a:endParaRPr lang="en-US"/>
        </a:p>
      </dgm:t>
    </dgm:pt>
    <dgm:pt modelId="{10F4BBD3-8E12-41C3-9CC6-479B23B87684}" type="pres">
      <dgm:prSet presAssocID="{BB2A087B-16E9-415A-AF2D-CB7B99FE8BB6}" presName="parentText" presStyleLbl="node1" presStyleIdx="0" presStyleCnt="1">
        <dgm:presLayoutVars>
          <dgm:chMax val="0"/>
          <dgm:bulletEnabled val="1"/>
        </dgm:presLayoutVars>
      </dgm:prSet>
      <dgm:spPr/>
      <dgm:t>
        <a:bodyPr/>
        <a:lstStyle/>
        <a:p>
          <a:endParaRPr lang="en-US"/>
        </a:p>
      </dgm:t>
    </dgm:pt>
    <dgm:pt modelId="{732C7949-1E01-4A26-AC25-1C0670522BDE}" type="pres">
      <dgm:prSet presAssocID="{BB2A087B-16E9-415A-AF2D-CB7B99FE8BB6}" presName="childText" presStyleLbl="revTx" presStyleIdx="0" presStyleCnt="1">
        <dgm:presLayoutVars>
          <dgm:bulletEnabled val="1"/>
        </dgm:presLayoutVars>
      </dgm:prSet>
      <dgm:spPr/>
      <dgm:t>
        <a:bodyPr/>
        <a:lstStyle/>
        <a:p>
          <a:endParaRPr lang="en-US"/>
        </a:p>
      </dgm:t>
    </dgm:pt>
  </dgm:ptLst>
  <dgm:cxnLst>
    <dgm:cxn modelId="{AE83E3EF-0EF6-4D9B-931A-A72F26DAD460}" type="presOf" srcId="{BB2A087B-16E9-415A-AF2D-CB7B99FE8BB6}" destId="{10F4BBD3-8E12-41C3-9CC6-479B23B87684}" srcOrd="0" destOrd="0" presId="urn:microsoft.com/office/officeart/2005/8/layout/vList2"/>
    <dgm:cxn modelId="{B5E93DA9-5B28-436C-9873-AAF9446994EE}" srcId="{9625D293-F1C0-4976-9035-AFA4C5206BFB}" destId="{BB2A087B-16E9-415A-AF2D-CB7B99FE8BB6}" srcOrd="0" destOrd="0" parTransId="{AAA0DE5E-BA81-4C49-A548-B8402C2B5D5C}" sibTransId="{09C9C8AA-B12F-4F0C-BB29-11ABDEFE9BDD}"/>
    <dgm:cxn modelId="{366C765E-AA45-46F4-BFAC-E8A4E76612E6}" type="presOf" srcId="{70158CB4-DB15-4DD9-9DAB-CF348CCCBF3C}" destId="{732C7949-1E01-4A26-AC25-1C0670522BDE}" srcOrd="0" destOrd="0" presId="urn:microsoft.com/office/officeart/2005/8/layout/vList2"/>
    <dgm:cxn modelId="{8C4207FA-1C73-4E9E-BE41-4CCA0286C4C9}" srcId="{BB2A087B-16E9-415A-AF2D-CB7B99FE8BB6}" destId="{70158CB4-DB15-4DD9-9DAB-CF348CCCBF3C}" srcOrd="0" destOrd="0" parTransId="{E419C436-43A0-4099-AADF-B89207D5CF64}" sibTransId="{BBA62807-ED47-45BB-9617-42F48F196F46}"/>
    <dgm:cxn modelId="{36253D96-1A41-4FE0-B1E9-2B7B9A61EE1E}" type="presOf" srcId="{9625D293-F1C0-4976-9035-AFA4C5206BFB}" destId="{7F2CF8DB-473A-4A49-998F-E5810817CCD4}" srcOrd="0" destOrd="0" presId="urn:microsoft.com/office/officeart/2005/8/layout/vList2"/>
    <dgm:cxn modelId="{57792377-2D45-4B06-94B2-085F56EDEDC2}" type="presParOf" srcId="{7F2CF8DB-473A-4A49-998F-E5810817CCD4}" destId="{10F4BBD3-8E12-41C3-9CC6-479B23B87684}" srcOrd="0" destOrd="0" presId="urn:microsoft.com/office/officeart/2005/8/layout/vList2"/>
    <dgm:cxn modelId="{DC779B28-0542-4B45-8219-60D9BCF05CFB}" type="presParOf" srcId="{7F2CF8DB-473A-4A49-998F-E5810817CCD4}" destId="{732C7949-1E01-4A26-AC25-1C0670522BDE}" srcOrd="1"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ADAEF6-3EBF-4222-8D1D-B064271C1C02}"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EF362C0A-3122-4753-BFFA-36146996A6E2}">
      <dgm:prSet phldrT="[Text]"/>
      <dgm:spPr/>
      <dgm:t>
        <a:bodyPr/>
        <a:lstStyle/>
        <a:p>
          <a:r>
            <a:rPr lang="en-US" dirty="0" smtClean="0"/>
            <a:t>E-Store features:</a:t>
          </a:r>
          <a:endParaRPr lang="en-US" dirty="0"/>
        </a:p>
      </dgm:t>
    </dgm:pt>
    <dgm:pt modelId="{5381F3AF-FDAA-437C-A692-A87A167027FD}" type="parTrans" cxnId="{BFA8175F-2BA0-4B00-9908-A9FF000B30AD}">
      <dgm:prSet/>
      <dgm:spPr/>
      <dgm:t>
        <a:bodyPr/>
        <a:lstStyle/>
        <a:p>
          <a:endParaRPr lang="en-US"/>
        </a:p>
      </dgm:t>
    </dgm:pt>
    <dgm:pt modelId="{D4F83CD0-D2FA-40C9-ACE6-1DAE4E8BC933}" type="sibTrans" cxnId="{BFA8175F-2BA0-4B00-9908-A9FF000B30AD}">
      <dgm:prSet/>
      <dgm:spPr/>
      <dgm:t>
        <a:bodyPr/>
        <a:lstStyle/>
        <a:p>
          <a:endParaRPr lang="en-US"/>
        </a:p>
      </dgm:t>
    </dgm:pt>
    <dgm:pt modelId="{63D58436-6A28-4847-A71B-387DFCEBE0A3}" type="pres">
      <dgm:prSet presAssocID="{1FADAEF6-3EBF-4222-8D1D-B064271C1C02}" presName="linear" presStyleCnt="0">
        <dgm:presLayoutVars>
          <dgm:animLvl val="lvl"/>
          <dgm:resizeHandles val="exact"/>
        </dgm:presLayoutVars>
      </dgm:prSet>
      <dgm:spPr/>
      <dgm:t>
        <a:bodyPr/>
        <a:lstStyle/>
        <a:p>
          <a:endParaRPr lang="en-US"/>
        </a:p>
      </dgm:t>
    </dgm:pt>
    <dgm:pt modelId="{1750A8EC-502A-4C1F-B084-ECED65459CEC}" type="pres">
      <dgm:prSet presAssocID="{EF362C0A-3122-4753-BFFA-36146996A6E2}" presName="parentText" presStyleLbl="node1" presStyleIdx="0" presStyleCnt="1" custLinFactNeighborY="-8150">
        <dgm:presLayoutVars>
          <dgm:chMax val="0"/>
          <dgm:bulletEnabled val="1"/>
        </dgm:presLayoutVars>
      </dgm:prSet>
      <dgm:spPr/>
      <dgm:t>
        <a:bodyPr/>
        <a:lstStyle/>
        <a:p>
          <a:endParaRPr lang="en-US"/>
        </a:p>
      </dgm:t>
    </dgm:pt>
  </dgm:ptLst>
  <dgm:cxnLst>
    <dgm:cxn modelId="{BFA8175F-2BA0-4B00-9908-A9FF000B30AD}" srcId="{1FADAEF6-3EBF-4222-8D1D-B064271C1C02}" destId="{EF362C0A-3122-4753-BFFA-36146996A6E2}" srcOrd="0" destOrd="0" parTransId="{5381F3AF-FDAA-437C-A692-A87A167027FD}" sibTransId="{D4F83CD0-D2FA-40C9-ACE6-1DAE4E8BC933}"/>
    <dgm:cxn modelId="{7088F996-53A6-41B3-BC03-44CAAFE4FA48}" type="presOf" srcId="{EF362C0A-3122-4753-BFFA-36146996A6E2}" destId="{1750A8EC-502A-4C1F-B084-ECED65459CEC}" srcOrd="0" destOrd="0" presId="urn:microsoft.com/office/officeart/2005/8/layout/vList2"/>
    <dgm:cxn modelId="{217DAA71-6657-4718-853C-11AF7DD4FF19}" type="presOf" srcId="{1FADAEF6-3EBF-4222-8D1D-B064271C1C02}" destId="{63D58436-6A28-4847-A71B-387DFCEBE0A3}" srcOrd="0" destOrd="0" presId="urn:microsoft.com/office/officeart/2005/8/layout/vList2"/>
    <dgm:cxn modelId="{E01F22CF-3B6C-43DF-9D3C-4EC434804B72}" type="presParOf" srcId="{63D58436-6A28-4847-A71B-387DFCEBE0A3}" destId="{1750A8EC-502A-4C1F-B084-ECED65459CE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F451D5-E894-4634-B430-05BB775FE618}"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E60DB35D-537B-4C5E-B293-A09D380D32C4}">
      <dgm:prSet custT="1"/>
      <dgm:spPr/>
      <dgm:t>
        <a:bodyPr/>
        <a:lstStyle/>
        <a:p>
          <a:pPr algn="ctr" rtl="0"/>
          <a:r>
            <a:rPr lang="en-US" sz="4000" b="1" dirty="0" smtClean="0">
              <a:latin typeface="Bell MT" pitchFamily="18" charset="0"/>
            </a:rPr>
            <a:t>Placement Rate Advantage</a:t>
          </a:r>
        </a:p>
      </dgm:t>
    </dgm:pt>
    <dgm:pt modelId="{72DBCE59-4249-41DE-967A-BB9E719D0864}" type="parTrans" cxnId="{D28B4441-3087-43AF-9CAD-DCFFE9BEF186}">
      <dgm:prSet/>
      <dgm:spPr/>
      <dgm:t>
        <a:bodyPr/>
        <a:lstStyle/>
        <a:p>
          <a:endParaRPr lang="en-US"/>
        </a:p>
      </dgm:t>
    </dgm:pt>
    <dgm:pt modelId="{AAA0997A-1CB1-4D25-BCF8-A1C0010695FE}" type="sibTrans" cxnId="{D28B4441-3087-43AF-9CAD-DCFFE9BEF186}">
      <dgm:prSet/>
      <dgm:spPr/>
      <dgm:t>
        <a:bodyPr/>
        <a:lstStyle/>
        <a:p>
          <a:endParaRPr lang="en-US"/>
        </a:p>
      </dgm:t>
    </dgm:pt>
    <dgm:pt modelId="{EAEFD154-40BC-483E-9CAF-1A1C86C4E0F8}" type="pres">
      <dgm:prSet presAssocID="{C0F451D5-E894-4634-B430-05BB775FE618}" presName="linear" presStyleCnt="0">
        <dgm:presLayoutVars>
          <dgm:animLvl val="lvl"/>
          <dgm:resizeHandles val="exact"/>
        </dgm:presLayoutVars>
      </dgm:prSet>
      <dgm:spPr/>
      <dgm:t>
        <a:bodyPr/>
        <a:lstStyle/>
        <a:p>
          <a:endParaRPr lang="en-US"/>
        </a:p>
      </dgm:t>
    </dgm:pt>
    <dgm:pt modelId="{F5F35AE4-DAC2-47E0-8762-AE2AA7D1A724}" type="pres">
      <dgm:prSet presAssocID="{E60DB35D-537B-4C5E-B293-A09D380D32C4}" presName="parentText" presStyleLbl="node1" presStyleIdx="0" presStyleCnt="1" custLinFactNeighborY="26645">
        <dgm:presLayoutVars>
          <dgm:chMax val="0"/>
          <dgm:bulletEnabled val="1"/>
        </dgm:presLayoutVars>
      </dgm:prSet>
      <dgm:spPr/>
      <dgm:t>
        <a:bodyPr/>
        <a:lstStyle/>
        <a:p>
          <a:endParaRPr lang="en-US"/>
        </a:p>
      </dgm:t>
    </dgm:pt>
  </dgm:ptLst>
  <dgm:cxnLst>
    <dgm:cxn modelId="{A1ED826D-2CC5-448F-ACA3-00054637C22A}" type="presOf" srcId="{C0F451D5-E894-4634-B430-05BB775FE618}" destId="{EAEFD154-40BC-483E-9CAF-1A1C86C4E0F8}" srcOrd="0" destOrd="0" presId="urn:microsoft.com/office/officeart/2005/8/layout/vList2"/>
    <dgm:cxn modelId="{D28B4441-3087-43AF-9CAD-DCFFE9BEF186}" srcId="{C0F451D5-E894-4634-B430-05BB775FE618}" destId="{E60DB35D-537B-4C5E-B293-A09D380D32C4}" srcOrd="0" destOrd="0" parTransId="{72DBCE59-4249-41DE-967A-BB9E719D0864}" sibTransId="{AAA0997A-1CB1-4D25-BCF8-A1C0010695FE}"/>
    <dgm:cxn modelId="{2793FF3C-EBA6-4259-8986-92DD62BEB50D}" type="presOf" srcId="{E60DB35D-537B-4C5E-B293-A09D380D32C4}" destId="{F5F35AE4-DAC2-47E0-8762-AE2AA7D1A724}" srcOrd="0" destOrd="0" presId="urn:microsoft.com/office/officeart/2005/8/layout/vList2"/>
    <dgm:cxn modelId="{717DD0D1-D7D4-4C70-94C1-C4F7DE182707}" type="presParOf" srcId="{EAEFD154-40BC-483E-9CAF-1A1C86C4E0F8}" destId="{F5F35AE4-DAC2-47E0-8762-AE2AA7D1A72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E9A9B9-9F66-4547-B3D3-86DC96B899E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C942D24-A9F6-477E-B118-018EC254EA6D}">
      <dgm:prSet custT="1"/>
      <dgm:spPr/>
      <dgm:t>
        <a:bodyPr/>
        <a:lstStyle/>
        <a:p>
          <a:pPr rtl="0"/>
          <a:r>
            <a:rPr lang="en-US" sz="3200" dirty="0" smtClean="0"/>
            <a:t>Copay</a:t>
          </a:r>
          <a:endParaRPr lang="en-US" sz="3200" dirty="0"/>
        </a:p>
      </dgm:t>
    </dgm:pt>
    <dgm:pt modelId="{AFE3CCDC-AE98-4345-B004-B5E6C254D4D2}" type="parTrans" cxnId="{B13F35B6-79E5-45CB-A687-4522F8648978}">
      <dgm:prSet/>
      <dgm:spPr/>
      <dgm:t>
        <a:bodyPr/>
        <a:lstStyle/>
        <a:p>
          <a:endParaRPr lang="en-US"/>
        </a:p>
      </dgm:t>
    </dgm:pt>
    <dgm:pt modelId="{6E76C321-00A8-42B6-9EFC-6E0F162FF739}" type="sibTrans" cxnId="{B13F35B6-79E5-45CB-A687-4522F8648978}">
      <dgm:prSet/>
      <dgm:spPr/>
      <dgm:t>
        <a:bodyPr/>
        <a:lstStyle/>
        <a:p>
          <a:endParaRPr lang="en-US"/>
        </a:p>
      </dgm:t>
    </dgm:pt>
    <dgm:pt modelId="{A46DDAA4-28FA-4388-85CF-366D576C1787}">
      <dgm:prSet custT="1"/>
      <dgm:spPr/>
      <dgm:t>
        <a:bodyPr/>
        <a:lstStyle/>
        <a:p>
          <a:pPr rtl="0"/>
          <a:r>
            <a:rPr lang="en-US" sz="2400" dirty="0" smtClean="0"/>
            <a:t>12 Months = 59.4%</a:t>
          </a:r>
          <a:endParaRPr lang="en-US" sz="2400" dirty="0"/>
        </a:p>
      </dgm:t>
    </dgm:pt>
    <dgm:pt modelId="{FBA58A5C-ABD1-4282-88E2-4A9C854828E8}" type="parTrans" cxnId="{38767644-0E61-49D6-AD1F-44498570F0F7}">
      <dgm:prSet/>
      <dgm:spPr/>
      <dgm:t>
        <a:bodyPr/>
        <a:lstStyle/>
        <a:p>
          <a:endParaRPr lang="en-US"/>
        </a:p>
      </dgm:t>
    </dgm:pt>
    <dgm:pt modelId="{972D9E4A-66B9-42D8-9600-6A5B685C84CA}" type="sibTrans" cxnId="{38767644-0E61-49D6-AD1F-44498570F0F7}">
      <dgm:prSet/>
      <dgm:spPr/>
      <dgm:t>
        <a:bodyPr/>
        <a:lstStyle/>
        <a:p>
          <a:endParaRPr lang="en-US"/>
        </a:p>
      </dgm:t>
    </dgm:pt>
    <dgm:pt modelId="{5231DEF5-4CA3-497F-97EC-6E7E3AED1D20}">
      <dgm:prSet custT="1"/>
      <dgm:spPr/>
      <dgm:t>
        <a:bodyPr/>
        <a:lstStyle/>
        <a:p>
          <a:pPr rtl="0"/>
          <a:r>
            <a:rPr lang="en-US" sz="2400" dirty="0" smtClean="0"/>
            <a:t>24 Months = 31.7%</a:t>
          </a:r>
          <a:r>
            <a:rPr lang="en-US" sz="1900" dirty="0" smtClean="0"/>
            <a:t/>
          </a:r>
          <a:br>
            <a:rPr lang="en-US" sz="1900" dirty="0" smtClean="0"/>
          </a:br>
          <a:endParaRPr lang="en-US" sz="1900" dirty="0"/>
        </a:p>
      </dgm:t>
    </dgm:pt>
    <dgm:pt modelId="{D61FA071-3C01-44D4-845B-FA254AF1B896}" type="parTrans" cxnId="{2270591B-EDB4-47BC-9DED-4EE3EAEF6BC3}">
      <dgm:prSet/>
      <dgm:spPr/>
      <dgm:t>
        <a:bodyPr/>
        <a:lstStyle/>
        <a:p>
          <a:endParaRPr lang="en-US"/>
        </a:p>
      </dgm:t>
    </dgm:pt>
    <dgm:pt modelId="{D2A47981-1164-456E-8956-2C297FACE8D3}" type="sibTrans" cxnId="{2270591B-EDB4-47BC-9DED-4EE3EAEF6BC3}">
      <dgm:prSet/>
      <dgm:spPr/>
      <dgm:t>
        <a:bodyPr/>
        <a:lstStyle/>
        <a:p>
          <a:endParaRPr lang="en-US"/>
        </a:p>
      </dgm:t>
    </dgm:pt>
    <dgm:pt modelId="{F91F5520-0B09-4563-93A6-09A38A0432B5}">
      <dgm:prSet custT="1"/>
      <dgm:spPr/>
      <dgm:t>
        <a:bodyPr/>
        <a:lstStyle/>
        <a:p>
          <a:pPr rtl="0"/>
          <a:r>
            <a:rPr lang="en-US" sz="3200" dirty="0" smtClean="0"/>
            <a:t>HSA</a:t>
          </a:r>
          <a:endParaRPr lang="en-US" sz="3200" dirty="0"/>
        </a:p>
      </dgm:t>
    </dgm:pt>
    <dgm:pt modelId="{62E4648C-F569-4B4C-B8B5-CE50DCB8662A}" type="parTrans" cxnId="{DE933331-58E8-46BC-B71B-0FD7F19FDF27}">
      <dgm:prSet/>
      <dgm:spPr/>
      <dgm:t>
        <a:bodyPr/>
        <a:lstStyle/>
        <a:p>
          <a:endParaRPr lang="en-US"/>
        </a:p>
      </dgm:t>
    </dgm:pt>
    <dgm:pt modelId="{43AF4E1F-B603-48BF-BFFF-E98C9661E3C0}" type="sibTrans" cxnId="{DE933331-58E8-46BC-B71B-0FD7F19FDF27}">
      <dgm:prSet/>
      <dgm:spPr/>
      <dgm:t>
        <a:bodyPr/>
        <a:lstStyle/>
        <a:p>
          <a:endParaRPr lang="en-US"/>
        </a:p>
      </dgm:t>
    </dgm:pt>
    <dgm:pt modelId="{AF22B0E0-D9D4-474C-9D94-2E39BAC59D87}">
      <dgm:prSet custT="1"/>
      <dgm:spPr/>
      <dgm:t>
        <a:bodyPr/>
        <a:lstStyle/>
        <a:p>
          <a:pPr rtl="0"/>
          <a:r>
            <a:rPr lang="en-US" sz="2400" dirty="0" smtClean="0"/>
            <a:t>12 Months = 77.1%</a:t>
          </a:r>
          <a:endParaRPr lang="en-US" sz="2400" dirty="0"/>
        </a:p>
      </dgm:t>
    </dgm:pt>
    <dgm:pt modelId="{CE959DB9-57E2-4A26-BE7D-0F84ED44BA62}" type="parTrans" cxnId="{E7904092-A467-4B83-A446-5F83D6237A7F}">
      <dgm:prSet/>
      <dgm:spPr/>
      <dgm:t>
        <a:bodyPr/>
        <a:lstStyle/>
        <a:p>
          <a:endParaRPr lang="en-US"/>
        </a:p>
      </dgm:t>
    </dgm:pt>
    <dgm:pt modelId="{F0F281BF-627D-49F4-9E03-65F2C365EE7C}" type="sibTrans" cxnId="{E7904092-A467-4B83-A446-5F83D6237A7F}">
      <dgm:prSet/>
      <dgm:spPr/>
      <dgm:t>
        <a:bodyPr/>
        <a:lstStyle/>
        <a:p>
          <a:endParaRPr lang="en-US"/>
        </a:p>
      </dgm:t>
    </dgm:pt>
    <dgm:pt modelId="{FFD0AF08-59DF-4D9C-A6CA-793B339F856C}">
      <dgm:prSet custT="1"/>
      <dgm:spPr/>
      <dgm:t>
        <a:bodyPr/>
        <a:lstStyle/>
        <a:p>
          <a:pPr rtl="0"/>
          <a:r>
            <a:rPr lang="en-US" sz="2400" dirty="0" smtClean="0"/>
            <a:t>24 Months = 56.4%</a:t>
          </a:r>
          <a:br>
            <a:rPr lang="en-US" sz="2400" dirty="0" smtClean="0"/>
          </a:br>
          <a:endParaRPr lang="en-US" sz="2400" dirty="0"/>
        </a:p>
      </dgm:t>
    </dgm:pt>
    <dgm:pt modelId="{7178059F-7896-43A2-AF49-E16A504EF8AC}" type="parTrans" cxnId="{EE39257E-3A43-4D72-BECA-BAF62EE2A434}">
      <dgm:prSet/>
      <dgm:spPr/>
      <dgm:t>
        <a:bodyPr/>
        <a:lstStyle/>
        <a:p>
          <a:endParaRPr lang="en-US"/>
        </a:p>
      </dgm:t>
    </dgm:pt>
    <dgm:pt modelId="{AC0BD8C2-520D-447E-A75D-19D595710C5B}" type="sibTrans" cxnId="{EE39257E-3A43-4D72-BECA-BAF62EE2A434}">
      <dgm:prSet/>
      <dgm:spPr/>
      <dgm:t>
        <a:bodyPr/>
        <a:lstStyle/>
        <a:p>
          <a:endParaRPr lang="en-US"/>
        </a:p>
      </dgm:t>
    </dgm:pt>
    <dgm:pt modelId="{59110CE9-6D4A-4217-AB2E-7D51FD3ED8C5}">
      <dgm:prSet custT="1"/>
      <dgm:spPr/>
      <dgm:t>
        <a:bodyPr/>
        <a:lstStyle/>
        <a:p>
          <a:pPr rtl="0"/>
          <a:r>
            <a:rPr lang="en-US" sz="3200" dirty="0" smtClean="0"/>
            <a:t>Other</a:t>
          </a:r>
          <a:endParaRPr lang="en-US" sz="3200" dirty="0"/>
        </a:p>
      </dgm:t>
    </dgm:pt>
    <dgm:pt modelId="{89E90348-41C4-443F-A713-736DD70D8548}" type="parTrans" cxnId="{7DEAEB33-2E98-4ED7-9828-CB23F4222A8D}">
      <dgm:prSet/>
      <dgm:spPr/>
      <dgm:t>
        <a:bodyPr/>
        <a:lstStyle/>
        <a:p>
          <a:endParaRPr lang="en-US"/>
        </a:p>
      </dgm:t>
    </dgm:pt>
    <dgm:pt modelId="{95692F24-6F8C-4257-A873-81DB5FCAFF8F}" type="sibTrans" cxnId="{7DEAEB33-2E98-4ED7-9828-CB23F4222A8D}">
      <dgm:prSet/>
      <dgm:spPr/>
      <dgm:t>
        <a:bodyPr/>
        <a:lstStyle/>
        <a:p>
          <a:endParaRPr lang="en-US"/>
        </a:p>
      </dgm:t>
    </dgm:pt>
    <dgm:pt modelId="{87E9A1F4-1C7D-45B4-BB5F-D8AFBCB57833}">
      <dgm:prSet custT="1"/>
      <dgm:spPr/>
      <dgm:t>
        <a:bodyPr/>
        <a:lstStyle/>
        <a:p>
          <a:pPr rtl="0"/>
          <a:r>
            <a:rPr lang="en-US" sz="2400" dirty="0" smtClean="0"/>
            <a:t>12 Months = 68.8%</a:t>
          </a:r>
          <a:endParaRPr lang="en-US" sz="2400" dirty="0"/>
        </a:p>
      </dgm:t>
    </dgm:pt>
    <dgm:pt modelId="{5A91C75E-DF31-4561-88E9-87EE5C90D8EB}" type="parTrans" cxnId="{8D9FD43F-D0F3-4954-9DC0-0CB651C569E6}">
      <dgm:prSet/>
      <dgm:spPr/>
      <dgm:t>
        <a:bodyPr/>
        <a:lstStyle/>
        <a:p>
          <a:endParaRPr lang="en-US"/>
        </a:p>
      </dgm:t>
    </dgm:pt>
    <dgm:pt modelId="{A08DC329-2073-4B78-9B66-33ADCB03762B}" type="sibTrans" cxnId="{8D9FD43F-D0F3-4954-9DC0-0CB651C569E6}">
      <dgm:prSet/>
      <dgm:spPr/>
      <dgm:t>
        <a:bodyPr/>
        <a:lstStyle/>
        <a:p>
          <a:endParaRPr lang="en-US"/>
        </a:p>
      </dgm:t>
    </dgm:pt>
    <dgm:pt modelId="{502B473D-DE56-44BB-92BD-0BEB0DA4E3A4}">
      <dgm:prSet custT="1"/>
      <dgm:spPr/>
      <dgm:t>
        <a:bodyPr/>
        <a:lstStyle/>
        <a:p>
          <a:pPr rtl="0"/>
          <a:r>
            <a:rPr lang="en-US" sz="2400" dirty="0" smtClean="0"/>
            <a:t>24 Months = 46.1%</a:t>
          </a:r>
          <a:endParaRPr lang="en-US" sz="2400" dirty="0"/>
        </a:p>
      </dgm:t>
    </dgm:pt>
    <dgm:pt modelId="{3B8D4855-2190-4052-8F19-B365CB8859CD}" type="parTrans" cxnId="{4E9594DC-4F50-454D-BE0C-F26AF71771CC}">
      <dgm:prSet/>
      <dgm:spPr/>
      <dgm:t>
        <a:bodyPr/>
        <a:lstStyle/>
        <a:p>
          <a:endParaRPr lang="en-US"/>
        </a:p>
      </dgm:t>
    </dgm:pt>
    <dgm:pt modelId="{5B25CAC5-F724-407F-9AC0-2440BDB7EBBC}" type="sibTrans" cxnId="{4E9594DC-4F50-454D-BE0C-F26AF71771CC}">
      <dgm:prSet/>
      <dgm:spPr/>
      <dgm:t>
        <a:bodyPr/>
        <a:lstStyle/>
        <a:p>
          <a:endParaRPr lang="en-US"/>
        </a:p>
      </dgm:t>
    </dgm:pt>
    <dgm:pt modelId="{630EFA90-2DB7-4ABA-A020-596352338327}" type="pres">
      <dgm:prSet presAssocID="{62E9A9B9-9F66-4547-B3D3-86DC96B899E8}" presName="linear" presStyleCnt="0">
        <dgm:presLayoutVars>
          <dgm:dir/>
          <dgm:animLvl val="lvl"/>
          <dgm:resizeHandles val="exact"/>
        </dgm:presLayoutVars>
      </dgm:prSet>
      <dgm:spPr/>
      <dgm:t>
        <a:bodyPr/>
        <a:lstStyle/>
        <a:p>
          <a:endParaRPr lang="en-US"/>
        </a:p>
      </dgm:t>
    </dgm:pt>
    <dgm:pt modelId="{BA5688A4-08E2-42DE-AB9C-46D028F777EE}" type="pres">
      <dgm:prSet presAssocID="{5C942D24-A9F6-477E-B118-018EC254EA6D}" presName="parentLin" presStyleCnt="0"/>
      <dgm:spPr/>
    </dgm:pt>
    <dgm:pt modelId="{AD84ED1A-9510-4D46-ABA8-9D54B593D276}" type="pres">
      <dgm:prSet presAssocID="{5C942D24-A9F6-477E-B118-018EC254EA6D}" presName="parentLeftMargin" presStyleLbl="node1" presStyleIdx="0" presStyleCnt="3"/>
      <dgm:spPr/>
      <dgm:t>
        <a:bodyPr/>
        <a:lstStyle/>
        <a:p>
          <a:endParaRPr lang="en-US"/>
        </a:p>
      </dgm:t>
    </dgm:pt>
    <dgm:pt modelId="{9ABFC69B-2EE2-4B93-BE9E-E358AFD5AB42}" type="pres">
      <dgm:prSet presAssocID="{5C942D24-A9F6-477E-B118-018EC254EA6D}" presName="parentText" presStyleLbl="node1" presStyleIdx="0" presStyleCnt="3">
        <dgm:presLayoutVars>
          <dgm:chMax val="0"/>
          <dgm:bulletEnabled val="1"/>
        </dgm:presLayoutVars>
      </dgm:prSet>
      <dgm:spPr/>
      <dgm:t>
        <a:bodyPr/>
        <a:lstStyle/>
        <a:p>
          <a:endParaRPr lang="en-US"/>
        </a:p>
      </dgm:t>
    </dgm:pt>
    <dgm:pt modelId="{203825C4-1352-4DA1-BE6F-568FD01F12E9}" type="pres">
      <dgm:prSet presAssocID="{5C942D24-A9F6-477E-B118-018EC254EA6D}" presName="negativeSpace" presStyleCnt="0"/>
      <dgm:spPr/>
    </dgm:pt>
    <dgm:pt modelId="{ECEB9E21-350E-450C-A424-1FBF112E7081}" type="pres">
      <dgm:prSet presAssocID="{5C942D24-A9F6-477E-B118-018EC254EA6D}" presName="childText" presStyleLbl="conFgAcc1" presStyleIdx="0" presStyleCnt="3">
        <dgm:presLayoutVars>
          <dgm:bulletEnabled val="1"/>
        </dgm:presLayoutVars>
      </dgm:prSet>
      <dgm:spPr/>
      <dgm:t>
        <a:bodyPr/>
        <a:lstStyle/>
        <a:p>
          <a:endParaRPr lang="en-US"/>
        </a:p>
      </dgm:t>
    </dgm:pt>
    <dgm:pt modelId="{BB7AC4C4-7950-46FB-993D-7F071A358156}" type="pres">
      <dgm:prSet presAssocID="{6E76C321-00A8-42B6-9EFC-6E0F162FF739}" presName="spaceBetweenRectangles" presStyleCnt="0"/>
      <dgm:spPr/>
    </dgm:pt>
    <dgm:pt modelId="{17B984A0-1D6B-4BE2-9769-CC46DB6EF571}" type="pres">
      <dgm:prSet presAssocID="{F91F5520-0B09-4563-93A6-09A38A0432B5}" presName="parentLin" presStyleCnt="0"/>
      <dgm:spPr/>
    </dgm:pt>
    <dgm:pt modelId="{2F975688-1C56-47A9-BB65-AE14F2CAFA2B}" type="pres">
      <dgm:prSet presAssocID="{F91F5520-0B09-4563-93A6-09A38A0432B5}" presName="parentLeftMargin" presStyleLbl="node1" presStyleIdx="0" presStyleCnt="3"/>
      <dgm:spPr/>
      <dgm:t>
        <a:bodyPr/>
        <a:lstStyle/>
        <a:p>
          <a:endParaRPr lang="en-US"/>
        </a:p>
      </dgm:t>
    </dgm:pt>
    <dgm:pt modelId="{CBF295DA-702C-4160-8DD1-1394BBCD1273}" type="pres">
      <dgm:prSet presAssocID="{F91F5520-0B09-4563-93A6-09A38A0432B5}" presName="parentText" presStyleLbl="node1" presStyleIdx="1" presStyleCnt="3">
        <dgm:presLayoutVars>
          <dgm:chMax val="0"/>
          <dgm:bulletEnabled val="1"/>
        </dgm:presLayoutVars>
      </dgm:prSet>
      <dgm:spPr/>
      <dgm:t>
        <a:bodyPr/>
        <a:lstStyle/>
        <a:p>
          <a:endParaRPr lang="en-US"/>
        </a:p>
      </dgm:t>
    </dgm:pt>
    <dgm:pt modelId="{F5A0BB12-EB05-4E07-855C-DA79227A57E8}" type="pres">
      <dgm:prSet presAssocID="{F91F5520-0B09-4563-93A6-09A38A0432B5}" presName="negativeSpace" presStyleCnt="0"/>
      <dgm:spPr/>
    </dgm:pt>
    <dgm:pt modelId="{651758D4-92A3-4F80-B0FE-A4DBB873BA4F}" type="pres">
      <dgm:prSet presAssocID="{F91F5520-0B09-4563-93A6-09A38A0432B5}" presName="childText" presStyleLbl="conFgAcc1" presStyleIdx="1" presStyleCnt="3">
        <dgm:presLayoutVars>
          <dgm:bulletEnabled val="1"/>
        </dgm:presLayoutVars>
      </dgm:prSet>
      <dgm:spPr/>
      <dgm:t>
        <a:bodyPr/>
        <a:lstStyle/>
        <a:p>
          <a:endParaRPr lang="en-US"/>
        </a:p>
      </dgm:t>
    </dgm:pt>
    <dgm:pt modelId="{29A1BF39-C788-4890-9C67-71D43782D27E}" type="pres">
      <dgm:prSet presAssocID="{43AF4E1F-B603-48BF-BFFF-E98C9661E3C0}" presName="spaceBetweenRectangles" presStyleCnt="0"/>
      <dgm:spPr/>
    </dgm:pt>
    <dgm:pt modelId="{48976E02-FFA7-4DEC-A0E7-66A96D9692B3}" type="pres">
      <dgm:prSet presAssocID="{59110CE9-6D4A-4217-AB2E-7D51FD3ED8C5}" presName="parentLin" presStyleCnt="0"/>
      <dgm:spPr/>
    </dgm:pt>
    <dgm:pt modelId="{4EE0244B-1957-4DA0-BF07-4AFAE652BA5C}" type="pres">
      <dgm:prSet presAssocID="{59110CE9-6D4A-4217-AB2E-7D51FD3ED8C5}" presName="parentLeftMargin" presStyleLbl="node1" presStyleIdx="1" presStyleCnt="3"/>
      <dgm:spPr/>
      <dgm:t>
        <a:bodyPr/>
        <a:lstStyle/>
        <a:p>
          <a:endParaRPr lang="en-US"/>
        </a:p>
      </dgm:t>
    </dgm:pt>
    <dgm:pt modelId="{C305D7B3-E09F-4D80-B8B7-7443BBB1A4A8}" type="pres">
      <dgm:prSet presAssocID="{59110CE9-6D4A-4217-AB2E-7D51FD3ED8C5}" presName="parentText" presStyleLbl="node1" presStyleIdx="2" presStyleCnt="3">
        <dgm:presLayoutVars>
          <dgm:chMax val="0"/>
          <dgm:bulletEnabled val="1"/>
        </dgm:presLayoutVars>
      </dgm:prSet>
      <dgm:spPr/>
      <dgm:t>
        <a:bodyPr/>
        <a:lstStyle/>
        <a:p>
          <a:endParaRPr lang="en-US"/>
        </a:p>
      </dgm:t>
    </dgm:pt>
    <dgm:pt modelId="{2FC339F9-C4D6-4530-A346-6FCDE23080E4}" type="pres">
      <dgm:prSet presAssocID="{59110CE9-6D4A-4217-AB2E-7D51FD3ED8C5}" presName="negativeSpace" presStyleCnt="0"/>
      <dgm:spPr/>
    </dgm:pt>
    <dgm:pt modelId="{A7BAF370-9AA1-479D-95C6-C9115A48E2F9}" type="pres">
      <dgm:prSet presAssocID="{59110CE9-6D4A-4217-AB2E-7D51FD3ED8C5}" presName="childText" presStyleLbl="conFgAcc1" presStyleIdx="2" presStyleCnt="3">
        <dgm:presLayoutVars>
          <dgm:bulletEnabled val="1"/>
        </dgm:presLayoutVars>
      </dgm:prSet>
      <dgm:spPr/>
      <dgm:t>
        <a:bodyPr/>
        <a:lstStyle/>
        <a:p>
          <a:endParaRPr lang="en-US"/>
        </a:p>
      </dgm:t>
    </dgm:pt>
  </dgm:ptLst>
  <dgm:cxnLst>
    <dgm:cxn modelId="{EE39257E-3A43-4D72-BECA-BAF62EE2A434}" srcId="{F91F5520-0B09-4563-93A6-09A38A0432B5}" destId="{FFD0AF08-59DF-4D9C-A6CA-793B339F856C}" srcOrd="1" destOrd="0" parTransId="{7178059F-7896-43A2-AF49-E16A504EF8AC}" sibTransId="{AC0BD8C2-520D-447E-A75D-19D595710C5B}"/>
    <dgm:cxn modelId="{FC0B3B3C-1122-4B1D-AAED-442F1A234A08}" type="presOf" srcId="{FFD0AF08-59DF-4D9C-A6CA-793B339F856C}" destId="{651758D4-92A3-4F80-B0FE-A4DBB873BA4F}" srcOrd="0" destOrd="1" presId="urn:microsoft.com/office/officeart/2005/8/layout/list1"/>
    <dgm:cxn modelId="{45A0BBAF-AE73-4872-AE5B-AC4C07F1358A}" type="presOf" srcId="{502B473D-DE56-44BB-92BD-0BEB0DA4E3A4}" destId="{A7BAF370-9AA1-479D-95C6-C9115A48E2F9}" srcOrd="0" destOrd="1" presId="urn:microsoft.com/office/officeart/2005/8/layout/list1"/>
    <dgm:cxn modelId="{8D9FD43F-D0F3-4954-9DC0-0CB651C569E6}" srcId="{59110CE9-6D4A-4217-AB2E-7D51FD3ED8C5}" destId="{87E9A1F4-1C7D-45B4-BB5F-D8AFBCB57833}" srcOrd="0" destOrd="0" parTransId="{5A91C75E-DF31-4561-88E9-87EE5C90D8EB}" sibTransId="{A08DC329-2073-4B78-9B66-33ADCB03762B}"/>
    <dgm:cxn modelId="{7DEAEB33-2E98-4ED7-9828-CB23F4222A8D}" srcId="{62E9A9B9-9F66-4547-B3D3-86DC96B899E8}" destId="{59110CE9-6D4A-4217-AB2E-7D51FD3ED8C5}" srcOrd="2" destOrd="0" parTransId="{89E90348-41C4-443F-A713-736DD70D8548}" sibTransId="{95692F24-6F8C-4257-A873-81DB5FCAFF8F}"/>
    <dgm:cxn modelId="{B13F35B6-79E5-45CB-A687-4522F8648978}" srcId="{62E9A9B9-9F66-4547-B3D3-86DC96B899E8}" destId="{5C942D24-A9F6-477E-B118-018EC254EA6D}" srcOrd="0" destOrd="0" parTransId="{AFE3CCDC-AE98-4345-B004-B5E6C254D4D2}" sibTransId="{6E76C321-00A8-42B6-9EFC-6E0F162FF739}"/>
    <dgm:cxn modelId="{38767644-0E61-49D6-AD1F-44498570F0F7}" srcId="{5C942D24-A9F6-477E-B118-018EC254EA6D}" destId="{A46DDAA4-28FA-4388-85CF-366D576C1787}" srcOrd="0" destOrd="0" parTransId="{FBA58A5C-ABD1-4282-88E2-4A9C854828E8}" sibTransId="{972D9E4A-66B9-42D8-9600-6A5B685C84CA}"/>
    <dgm:cxn modelId="{FEE7442E-03BE-4209-8CB1-8751469C6D46}" type="presOf" srcId="{87E9A1F4-1C7D-45B4-BB5F-D8AFBCB57833}" destId="{A7BAF370-9AA1-479D-95C6-C9115A48E2F9}" srcOrd="0" destOrd="0" presId="urn:microsoft.com/office/officeart/2005/8/layout/list1"/>
    <dgm:cxn modelId="{AD990657-278D-4AE9-9A57-849AD123E8BB}" type="presOf" srcId="{59110CE9-6D4A-4217-AB2E-7D51FD3ED8C5}" destId="{4EE0244B-1957-4DA0-BF07-4AFAE652BA5C}" srcOrd="0" destOrd="0" presId="urn:microsoft.com/office/officeart/2005/8/layout/list1"/>
    <dgm:cxn modelId="{829888E8-AF82-4DC0-8BFA-42865217C0E8}" type="presOf" srcId="{F91F5520-0B09-4563-93A6-09A38A0432B5}" destId="{CBF295DA-702C-4160-8DD1-1394BBCD1273}" srcOrd="1" destOrd="0" presId="urn:microsoft.com/office/officeart/2005/8/layout/list1"/>
    <dgm:cxn modelId="{4E9594DC-4F50-454D-BE0C-F26AF71771CC}" srcId="{59110CE9-6D4A-4217-AB2E-7D51FD3ED8C5}" destId="{502B473D-DE56-44BB-92BD-0BEB0DA4E3A4}" srcOrd="1" destOrd="0" parTransId="{3B8D4855-2190-4052-8F19-B365CB8859CD}" sibTransId="{5B25CAC5-F724-407F-9AC0-2440BDB7EBBC}"/>
    <dgm:cxn modelId="{642C5EF9-DE9A-4B76-A1EA-DEA170A05D0A}" type="presOf" srcId="{5231DEF5-4CA3-497F-97EC-6E7E3AED1D20}" destId="{ECEB9E21-350E-450C-A424-1FBF112E7081}" srcOrd="0" destOrd="1" presId="urn:microsoft.com/office/officeart/2005/8/layout/list1"/>
    <dgm:cxn modelId="{DD3BDD60-A08F-48ED-92EA-4956E751BCA2}" type="presOf" srcId="{5C942D24-A9F6-477E-B118-018EC254EA6D}" destId="{9ABFC69B-2EE2-4B93-BE9E-E358AFD5AB42}" srcOrd="1" destOrd="0" presId="urn:microsoft.com/office/officeart/2005/8/layout/list1"/>
    <dgm:cxn modelId="{E7904092-A467-4B83-A446-5F83D6237A7F}" srcId="{F91F5520-0B09-4563-93A6-09A38A0432B5}" destId="{AF22B0E0-D9D4-474C-9D94-2E39BAC59D87}" srcOrd="0" destOrd="0" parTransId="{CE959DB9-57E2-4A26-BE7D-0F84ED44BA62}" sibTransId="{F0F281BF-627D-49F4-9E03-65F2C365EE7C}"/>
    <dgm:cxn modelId="{3F6B46CF-CF4A-4ED1-AEEF-133353D5F2E8}" type="presOf" srcId="{5C942D24-A9F6-477E-B118-018EC254EA6D}" destId="{AD84ED1A-9510-4D46-ABA8-9D54B593D276}" srcOrd="0" destOrd="0" presId="urn:microsoft.com/office/officeart/2005/8/layout/list1"/>
    <dgm:cxn modelId="{E3D3AD5F-1351-41D8-8423-08097208B7FC}" type="presOf" srcId="{AF22B0E0-D9D4-474C-9D94-2E39BAC59D87}" destId="{651758D4-92A3-4F80-B0FE-A4DBB873BA4F}" srcOrd="0" destOrd="0" presId="urn:microsoft.com/office/officeart/2005/8/layout/list1"/>
    <dgm:cxn modelId="{F008499C-2AEC-48BF-89B2-B9E0AE4579B1}" type="presOf" srcId="{62E9A9B9-9F66-4547-B3D3-86DC96B899E8}" destId="{630EFA90-2DB7-4ABA-A020-596352338327}" srcOrd="0" destOrd="0" presId="urn:microsoft.com/office/officeart/2005/8/layout/list1"/>
    <dgm:cxn modelId="{2270591B-EDB4-47BC-9DED-4EE3EAEF6BC3}" srcId="{5C942D24-A9F6-477E-B118-018EC254EA6D}" destId="{5231DEF5-4CA3-497F-97EC-6E7E3AED1D20}" srcOrd="1" destOrd="0" parTransId="{D61FA071-3C01-44D4-845B-FA254AF1B896}" sibTransId="{D2A47981-1164-456E-8956-2C297FACE8D3}"/>
    <dgm:cxn modelId="{DE933331-58E8-46BC-B71B-0FD7F19FDF27}" srcId="{62E9A9B9-9F66-4547-B3D3-86DC96B899E8}" destId="{F91F5520-0B09-4563-93A6-09A38A0432B5}" srcOrd="1" destOrd="0" parTransId="{62E4648C-F569-4B4C-B8B5-CE50DCB8662A}" sibTransId="{43AF4E1F-B603-48BF-BFFF-E98C9661E3C0}"/>
    <dgm:cxn modelId="{8DBF20FD-299B-4D22-A7E1-46F6B26FB208}" type="presOf" srcId="{A46DDAA4-28FA-4388-85CF-366D576C1787}" destId="{ECEB9E21-350E-450C-A424-1FBF112E7081}" srcOrd="0" destOrd="0" presId="urn:microsoft.com/office/officeart/2005/8/layout/list1"/>
    <dgm:cxn modelId="{5E4D0D87-55F0-4D60-B0AC-F2C18AEF2246}" type="presOf" srcId="{F91F5520-0B09-4563-93A6-09A38A0432B5}" destId="{2F975688-1C56-47A9-BB65-AE14F2CAFA2B}" srcOrd="0" destOrd="0" presId="urn:microsoft.com/office/officeart/2005/8/layout/list1"/>
    <dgm:cxn modelId="{319B1AB7-2B3E-4382-ADBB-A157C23F9B3B}" type="presOf" srcId="{59110CE9-6D4A-4217-AB2E-7D51FD3ED8C5}" destId="{C305D7B3-E09F-4D80-B8B7-7443BBB1A4A8}" srcOrd="1" destOrd="0" presId="urn:microsoft.com/office/officeart/2005/8/layout/list1"/>
    <dgm:cxn modelId="{ACE02778-4399-47A4-9FD4-DD6F61F0B188}" type="presParOf" srcId="{630EFA90-2DB7-4ABA-A020-596352338327}" destId="{BA5688A4-08E2-42DE-AB9C-46D028F777EE}" srcOrd="0" destOrd="0" presId="urn:microsoft.com/office/officeart/2005/8/layout/list1"/>
    <dgm:cxn modelId="{9AD54D52-0FC5-4B84-923E-336555C562BC}" type="presParOf" srcId="{BA5688A4-08E2-42DE-AB9C-46D028F777EE}" destId="{AD84ED1A-9510-4D46-ABA8-9D54B593D276}" srcOrd="0" destOrd="0" presId="urn:microsoft.com/office/officeart/2005/8/layout/list1"/>
    <dgm:cxn modelId="{F2B34CB7-5CEB-4F49-8CD7-BEBF918C160B}" type="presParOf" srcId="{BA5688A4-08E2-42DE-AB9C-46D028F777EE}" destId="{9ABFC69B-2EE2-4B93-BE9E-E358AFD5AB42}" srcOrd="1" destOrd="0" presId="urn:microsoft.com/office/officeart/2005/8/layout/list1"/>
    <dgm:cxn modelId="{1974A97D-5D0A-4C5E-AA62-345EC4A64F58}" type="presParOf" srcId="{630EFA90-2DB7-4ABA-A020-596352338327}" destId="{203825C4-1352-4DA1-BE6F-568FD01F12E9}" srcOrd="1" destOrd="0" presId="urn:microsoft.com/office/officeart/2005/8/layout/list1"/>
    <dgm:cxn modelId="{FB90F003-056B-4524-9D17-10BE925D728C}" type="presParOf" srcId="{630EFA90-2DB7-4ABA-A020-596352338327}" destId="{ECEB9E21-350E-450C-A424-1FBF112E7081}" srcOrd="2" destOrd="0" presId="urn:microsoft.com/office/officeart/2005/8/layout/list1"/>
    <dgm:cxn modelId="{B1C2D68D-C922-4E68-BB8C-B63C2D336C8F}" type="presParOf" srcId="{630EFA90-2DB7-4ABA-A020-596352338327}" destId="{BB7AC4C4-7950-46FB-993D-7F071A358156}" srcOrd="3" destOrd="0" presId="urn:microsoft.com/office/officeart/2005/8/layout/list1"/>
    <dgm:cxn modelId="{5620BE6E-6061-4651-9A48-CD0D3864C7C4}" type="presParOf" srcId="{630EFA90-2DB7-4ABA-A020-596352338327}" destId="{17B984A0-1D6B-4BE2-9769-CC46DB6EF571}" srcOrd="4" destOrd="0" presId="urn:microsoft.com/office/officeart/2005/8/layout/list1"/>
    <dgm:cxn modelId="{C1DD0E0B-3651-4534-A373-A98EA3C35147}" type="presParOf" srcId="{17B984A0-1D6B-4BE2-9769-CC46DB6EF571}" destId="{2F975688-1C56-47A9-BB65-AE14F2CAFA2B}" srcOrd="0" destOrd="0" presId="urn:microsoft.com/office/officeart/2005/8/layout/list1"/>
    <dgm:cxn modelId="{855E3F21-62B3-4E31-9EB8-AF148519D315}" type="presParOf" srcId="{17B984A0-1D6B-4BE2-9769-CC46DB6EF571}" destId="{CBF295DA-702C-4160-8DD1-1394BBCD1273}" srcOrd="1" destOrd="0" presId="urn:microsoft.com/office/officeart/2005/8/layout/list1"/>
    <dgm:cxn modelId="{28D59B7C-A209-4AA4-B9E8-1BF7B381CE4B}" type="presParOf" srcId="{630EFA90-2DB7-4ABA-A020-596352338327}" destId="{F5A0BB12-EB05-4E07-855C-DA79227A57E8}" srcOrd="5" destOrd="0" presId="urn:microsoft.com/office/officeart/2005/8/layout/list1"/>
    <dgm:cxn modelId="{8614BF7C-BD55-4885-8B4D-8502522ED432}" type="presParOf" srcId="{630EFA90-2DB7-4ABA-A020-596352338327}" destId="{651758D4-92A3-4F80-B0FE-A4DBB873BA4F}" srcOrd="6" destOrd="0" presId="urn:microsoft.com/office/officeart/2005/8/layout/list1"/>
    <dgm:cxn modelId="{DDAA6779-A6E2-4A3C-9696-11D01ADA9D3E}" type="presParOf" srcId="{630EFA90-2DB7-4ABA-A020-596352338327}" destId="{29A1BF39-C788-4890-9C67-71D43782D27E}" srcOrd="7" destOrd="0" presId="urn:microsoft.com/office/officeart/2005/8/layout/list1"/>
    <dgm:cxn modelId="{5939551A-4030-4AA0-9C05-86E5D97F236B}" type="presParOf" srcId="{630EFA90-2DB7-4ABA-A020-596352338327}" destId="{48976E02-FFA7-4DEC-A0E7-66A96D9692B3}" srcOrd="8" destOrd="0" presId="urn:microsoft.com/office/officeart/2005/8/layout/list1"/>
    <dgm:cxn modelId="{CCCDE3B3-13EB-4FA6-8A72-C42B07CC0E21}" type="presParOf" srcId="{48976E02-FFA7-4DEC-A0E7-66A96D9692B3}" destId="{4EE0244B-1957-4DA0-BF07-4AFAE652BA5C}" srcOrd="0" destOrd="0" presId="urn:microsoft.com/office/officeart/2005/8/layout/list1"/>
    <dgm:cxn modelId="{961104E9-F0D1-419C-9D94-918438A5A7EB}" type="presParOf" srcId="{48976E02-FFA7-4DEC-A0E7-66A96D9692B3}" destId="{C305D7B3-E09F-4D80-B8B7-7443BBB1A4A8}" srcOrd="1" destOrd="0" presId="urn:microsoft.com/office/officeart/2005/8/layout/list1"/>
    <dgm:cxn modelId="{32430065-1598-48E2-AD62-162836EBA81E}" type="presParOf" srcId="{630EFA90-2DB7-4ABA-A020-596352338327}" destId="{2FC339F9-C4D6-4530-A346-6FCDE23080E4}" srcOrd="9" destOrd="0" presId="urn:microsoft.com/office/officeart/2005/8/layout/list1"/>
    <dgm:cxn modelId="{3794A4C2-F012-43BB-8F15-2F08DB3BFB33}" type="presParOf" srcId="{630EFA90-2DB7-4ABA-A020-596352338327}" destId="{A7BAF370-9AA1-479D-95C6-C9115A48E2F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0B709-9137-4867-9973-144D9409CA0C}"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D0CC9AA7-49F6-4467-B1E8-8DB6F9736587}">
      <dgm:prSet phldrT="[Text]" custT="1"/>
      <dgm:spPr>
        <a:solidFill>
          <a:schemeClr val="accent1">
            <a:lumMod val="40000"/>
            <a:lumOff val="60000"/>
          </a:schemeClr>
        </a:solidFill>
      </dgm:spPr>
      <dgm:t>
        <a:bodyPr/>
        <a:lstStyle/>
        <a:p>
          <a:r>
            <a:rPr lang="en-US" sz="3000" b="0" dirty="0" smtClean="0">
              <a:effectLst>
                <a:outerShdw blurRad="38100" dist="38100" dir="2700000" algn="tl">
                  <a:srgbClr val="000000">
                    <a:alpha val="43137"/>
                  </a:srgbClr>
                </a:outerShdw>
              </a:effectLst>
            </a:rPr>
            <a:t>UnitedHealth Group insures over 70 Million Americans</a:t>
          </a:r>
          <a:endParaRPr lang="en-US" sz="3000" b="0" dirty="0">
            <a:effectLst>
              <a:outerShdw blurRad="38100" dist="38100" dir="2700000" algn="tl">
                <a:srgbClr val="000000">
                  <a:alpha val="43137"/>
                </a:srgbClr>
              </a:outerShdw>
            </a:effectLst>
          </a:endParaRPr>
        </a:p>
      </dgm:t>
    </dgm:pt>
    <dgm:pt modelId="{047DB530-E67C-4CFF-8FFD-2BFCC3B6360A}" type="parTrans" cxnId="{F62D204D-A6C4-4371-84A9-01B2FAB191F8}">
      <dgm:prSet/>
      <dgm:spPr/>
      <dgm:t>
        <a:bodyPr/>
        <a:lstStyle/>
        <a:p>
          <a:endParaRPr lang="en-US"/>
        </a:p>
      </dgm:t>
    </dgm:pt>
    <dgm:pt modelId="{1FF89021-43FE-485E-86BF-78A41C7475C6}" type="sibTrans" cxnId="{F62D204D-A6C4-4371-84A9-01B2FAB191F8}">
      <dgm:prSet/>
      <dgm:spPr/>
      <dgm:t>
        <a:bodyPr/>
        <a:lstStyle/>
        <a:p>
          <a:endParaRPr lang="en-US"/>
        </a:p>
      </dgm:t>
    </dgm:pt>
    <dgm:pt modelId="{38E806E1-8AAE-46F5-8659-D5E83AB0F1E9}">
      <dgm:prSet phldrT="[Text]" custT="1"/>
      <dgm:spPr>
        <a:solidFill>
          <a:schemeClr val="accent1">
            <a:lumMod val="60000"/>
            <a:lumOff val="40000"/>
          </a:schemeClr>
        </a:solidFill>
      </dgm:spPr>
      <dgm:t>
        <a:bodyPr/>
        <a:lstStyle/>
        <a:p>
          <a:r>
            <a:rPr lang="en-US" sz="3000" dirty="0" smtClean="0">
              <a:effectLst>
                <a:outerShdw blurRad="38100" dist="38100" dir="2700000" algn="tl">
                  <a:srgbClr val="000000">
                    <a:alpha val="43137"/>
                  </a:srgbClr>
                </a:outerShdw>
              </a:effectLst>
            </a:rPr>
            <a:t>UnitedHealth Care serves over 26 Million customers</a:t>
          </a:r>
          <a:endParaRPr lang="en-US" sz="3000" dirty="0">
            <a:effectLst>
              <a:outerShdw blurRad="38100" dist="38100" dir="2700000" algn="tl">
                <a:srgbClr val="000000">
                  <a:alpha val="43137"/>
                </a:srgbClr>
              </a:outerShdw>
            </a:effectLst>
          </a:endParaRPr>
        </a:p>
      </dgm:t>
    </dgm:pt>
    <dgm:pt modelId="{92D0A763-8E58-4574-A64F-B28755118E5D}" type="parTrans" cxnId="{BFBB7E4E-B23D-4407-8677-8A17AAFD0437}">
      <dgm:prSet/>
      <dgm:spPr/>
      <dgm:t>
        <a:bodyPr/>
        <a:lstStyle/>
        <a:p>
          <a:endParaRPr lang="en-US"/>
        </a:p>
      </dgm:t>
    </dgm:pt>
    <dgm:pt modelId="{BADE1CCD-F875-469D-BB44-0734DEB09052}" type="sibTrans" cxnId="{BFBB7E4E-B23D-4407-8677-8A17AAFD0437}">
      <dgm:prSet/>
      <dgm:spPr/>
      <dgm:t>
        <a:bodyPr/>
        <a:lstStyle/>
        <a:p>
          <a:endParaRPr lang="en-US"/>
        </a:p>
      </dgm:t>
    </dgm:pt>
    <dgm:pt modelId="{5489B0CC-5DB1-4EF2-AD20-6341630620F9}">
      <dgm:prSet phldrT="[Text]" custT="1"/>
      <dgm:spPr>
        <a:solidFill>
          <a:schemeClr val="accent1">
            <a:lumMod val="75000"/>
          </a:schemeClr>
        </a:solidFill>
      </dgm:spPr>
      <dgm:t>
        <a:bodyPr/>
        <a:lstStyle/>
        <a:p>
          <a:r>
            <a:rPr lang="en-US" sz="3000" dirty="0" smtClean="0">
              <a:effectLst>
                <a:outerShdw blurRad="38100" dist="38100" dir="2700000" algn="tl">
                  <a:srgbClr val="000000">
                    <a:alpha val="43137"/>
                  </a:srgbClr>
                </a:outerShdw>
              </a:effectLst>
            </a:rPr>
            <a:t>United touches </a:t>
          </a:r>
          <a:r>
            <a:rPr lang="en-US" sz="3000" i="1" u="none" dirty="0" smtClean="0">
              <a:effectLst>
                <a:outerShdw blurRad="38100" dist="38100" dir="2700000" algn="tl">
                  <a:srgbClr val="000000">
                    <a:alpha val="43137"/>
                  </a:srgbClr>
                </a:outerShdw>
              </a:effectLst>
            </a:rPr>
            <a:t>1 in 3 </a:t>
          </a:r>
          <a:r>
            <a:rPr lang="en-US" sz="3000" dirty="0" smtClean="0">
              <a:effectLst>
                <a:outerShdw blurRad="38100" dist="38100" dir="2700000" algn="tl">
                  <a:srgbClr val="000000">
                    <a:alpha val="43137"/>
                  </a:srgbClr>
                </a:outerShdw>
              </a:effectLst>
            </a:rPr>
            <a:t>Americans</a:t>
          </a:r>
          <a:endParaRPr lang="en-US" sz="3000" dirty="0">
            <a:effectLst>
              <a:outerShdw blurRad="38100" dist="38100" dir="2700000" algn="tl">
                <a:srgbClr val="000000">
                  <a:alpha val="43137"/>
                </a:srgbClr>
              </a:outerShdw>
            </a:effectLst>
          </a:endParaRPr>
        </a:p>
      </dgm:t>
    </dgm:pt>
    <dgm:pt modelId="{71D2E0AB-29B8-4B7D-9D8E-E863E0F812F9}" type="parTrans" cxnId="{8BCA5F39-6FED-4E3C-9667-58C468B6669D}">
      <dgm:prSet/>
      <dgm:spPr/>
      <dgm:t>
        <a:bodyPr/>
        <a:lstStyle/>
        <a:p>
          <a:endParaRPr lang="en-US"/>
        </a:p>
      </dgm:t>
    </dgm:pt>
    <dgm:pt modelId="{F1A29FCF-50EE-494F-A7ED-A5CE72B74621}" type="sibTrans" cxnId="{8BCA5F39-6FED-4E3C-9667-58C468B6669D}">
      <dgm:prSet/>
      <dgm:spPr/>
      <dgm:t>
        <a:bodyPr/>
        <a:lstStyle/>
        <a:p>
          <a:endParaRPr lang="en-US"/>
        </a:p>
      </dgm:t>
    </dgm:pt>
    <dgm:pt modelId="{783A8523-9624-4D13-9AD5-3A8C6E7982CD}" type="pres">
      <dgm:prSet presAssocID="{9CB0B709-9137-4867-9973-144D9409CA0C}" presName="linear" presStyleCnt="0">
        <dgm:presLayoutVars>
          <dgm:dir/>
          <dgm:animLvl val="lvl"/>
          <dgm:resizeHandles val="exact"/>
        </dgm:presLayoutVars>
      </dgm:prSet>
      <dgm:spPr/>
      <dgm:t>
        <a:bodyPr/>
        <a:lstStyle/>
        <a:p>
          <a:endParaRPr lang="en-US"/>
        </a:p>
      </dgm:t>
    </dgm:pt>
    <dgm:pt modelId="{73249603-35DB-442E-9FE0-94D763511867}" type="pres">
      <dgm:prSet presAssocID="{D0CC9AA7-49F6-4467-B1E8-8DB6F9736587}" presName="parentLin" presStyleCnt="0"/>
      <dgm:spPr/>
      <dgm:t>
        <a:bodyPr/>
        <a:lstStyle/>
        <a:p>
          <a:endParaRPr lang="en-US"/>
        </a:p>
      </dgm:t>
    </dgm:pt>
    <dgm:pt modelId="{A2DC264C-45B4-45A8-8407-BEB0E4AEFD93}" type="pres">
      <dgm:prSet presAssocID="{D0CC9AA7-49F6-4467-B1E8-8DB6F9736587}" presName="parentLeftMargin" presStyleLbl="node1" presStyleIdx="0" presStyleCnt="3"/>
      <dgm:spPr/>
      <dgm:t>
        <a:bodyPr/>
        <a:lstStyle/>
        <a:p>
          <a:endParaRPr lang="en-US"/>
        </a:p>
      </dgm:t>
    </dgm:pt>
    <dgm:pt modelId="{027D427C-3595-4E99-8466-4D7D5AB2CC40}" type="pres">
      <dgm:prSet presAssocID="{D0CC9AA7-49F6-4467-B1E8-8DB6F9736587}" presName="parentText" presStyleLbl="node1" presStyleIdx="0" presStyleCnt="3" custScaleX="136524" custScaleY="297948" custLinFactNeighborX="452" custLinFactNeighborY="-10032">
        <dgm:presLayoutVars>
          <dgm:chMax val="0"/>
          <dgm:bulletEnabled val="1"/>
        </dgm:presLayoutVars>
      </dgm:prSet>
      <dgm:spPr/>
      <dgm:t>
        <a:bodyPr/>
        <a:lstStyle/>
        <a:p>
          <a:endParaRPr lang="en-US"/>
        </a:p>
      </dgm:t>
    </dgm:pt>
    <dgm:pt modelId="{DD3A3B00-FA05-48E4-A80B-CFEB6184734A}" type="pres">
      <dgm:prSet presAssocID="{D0CC9AA7-49F6-4467-B1E8-8DB6F9736587}" presName="negativeSpace" presStyleCnt="0"/>
      <dgm:spPr/>
      <dgm:t>
        <a:bodyPr/>
        <a:lstStyle/>
        <a:p>
          <a:endParaRPr lang="en-US"/>
        </a:p>
      </dgm:t>
    </dgm:pt>
    <dgm:pt modelId="{67063D90-387E-4E9E-90EE-E51A9836217D}" type="pres">
      <dgm:prSet presAssocID="{D0CC9AA7-49F6-4467-B1E8-8DB6F9736587}" presName="childText" presStyleLbl="conFgAcc1" presStyleIdx="0" presStyleCnt="3" custScaleX="88889">
        <dgm:presLayoutVars>
          <dgm:bulletEnabled val="1"/>
        </dgm:presLayoutVars>
      </dgm:prSet>
      <dgm:spPr/>
      <dgm:t>
        <a:bodyPr/>
        <a:lstStyle/>
        <a:p>
          <a:endParaRPr lang="en-US"/>
        </a:p>
      </dgm:t>
    </dgm:pt>
    <dgm:pt modelId="{DCA6ADD7-324F-4E71-B055-D8BD5EFD2252}" type="pres">
      <dgm:prSet presAssocID="{1FF89021-43FE-485E-86BF-78A41C7475C6}" presName="spaceBetweenRectangles" presStyleCnt="0"/>
      <dgm:spPr/>
      <dgm:t>
        <a:bodyPr/>
        <a:lstStyle/>
        <a:p>
          <a:endParaRPr lang="en-US"/>
        </a:p>
      </dgm:t>
    </dgm:pt>
    <dgm:pt modelId="{F9DCA3E1-9038-4A45-A024-6DB5691FB5DB}" type="pres">
      <dgm:prSet presAssocID="{38E806E1-8AAE-46F5-8659-D5E83AB0F1E9}" presName="parentLin" presStyleCnt="0"/>
      <dgm:spPr/>
      <dgm:t>
        <a:bodyPr/>
        <a:lstStyle/>
        <a:p>
          <a:endParaRPr lang="en-US"/>
        </a:p>
      </dgm:t>
    </dgm:pt>
    <dgm:pt modelId="{78685EDB-9ABB-4E8B-AD30-5F46C249856D}" type="pres">
      <dgm:prSet presAssocID="{38E806E1-8AAE-46F5-8659-D5E83AB0F1E9}" presName="parentLeftMargin" presStyleLbl="node1" presStyleIdx="0" presStyleCnt="3"/>
      <dgm:spPr/>
      <dgm:t>
        <a:bodyPr/>
        <a:lstStyle/>
        <a:p>
          <a:endParaRPr lang="en-US"/>
        </a:p>
      </dgm:t>
    </dgm:pt>
    <dgm:pt modelId="{BEC667CB-53A5-45AC-9140-65B092C7ACED}" type="pres">
      <dgm:prSet presAssocID="{38E806E1-8AAE-46F5-8659-D5E83AB0F1E9}" presName="parentText" presStyleLbl="node1" presStyleIdx="1" presStyleCnt="3" custScaleX="133996" custScaleY="293996">
        <dgm:presLayoutVars>
          <dgm:chMax val="0"/>
          <dgm:bulletEnabled val="1"/>
        </dgm:presLayoutVars>
      </dgm:prSet>
      <dgm:spPr/>
      <dgm:t>
        <a:bodyPr/>
        <a:lstStyle/>
        <a:p>
          <a:endParaRPr lang="en-US"/>
        </a:p>
      </dgm:t>
    </dgm:pt>
    <dgm:pt modelId="{3DABB23E-6CC4-4437-BC99-C1C1295EBC20}" type="pres">
      <dgm:prSet presAssocID="{38E806E1-8AAE-46F5-8659-D5E83AB0F1E9}" presName="negativeSpace" presStyleCnt="0"/>
      <dgm:spPr/>
      <dgm:t>
        <a:bodyPr/>
        <a:lstStyle/>
        <a:p>
          <a:endParaRPr lang="en-US"/>
        </a:p>
      </dgm:t>
    </dgm:pt>
    <dgm:pt modelId="{3F99CE5F-2A2D-4D90-A20A-79AF3DF6BE86}" type="pres">
      <dgm:prSet presAssocID="{38E806E1-8AAE-46F5-8659-D5E83AB0F1E9}" presName="childText" presStyleLbl="conFgAcc1" presStyleIdx="1" presStyleCnt="3" custScaleX="88888" custScaleY="114212">
        <dgm:presLayoutVars>
          <dgm:bulletEnabled val="1"/>
        </dgm:presLayoutVars>
      </dgm:prSet>
      <dgm:spPr/>
      <dgm:t>
        <a:bodyPr/>
        <a:lstStyle/>
        <a:p>
          <a:endParaRPr lang="en-US"/>
        </a:p>
      </dgm:t>
    </dgm:pt>
    <dgm:pt modelId="{3BE4F830-7DA2-4D8A-A990-238D89883A8D}" type="pres">
      <dgm:prSet presAssocID="{BADE1CCD-F875-469D-BB44-0734DEB09052}" presName="spaceBetweenRectangles" presStyleCnt="0"/>
      <dgm:spPr/>
      <dgm:t>
        <a:bodyPr/>
        <a:lstStyle/>
        <a:p>
          <a:endParaRPr lang="en-US"/>
        </a:p>
      </dgm:t>
    </dgm:pt>
    <dgm:pt modelId="{97DCB856-BC00-4A89-A457-C928BBD226B5}" type="pres">
      <dgm:prSet presAssocID="{5489B0CC-5DB1-4EF2-AD20-6341630620F9}" presName="parentLin" presStyleCnt="0"/>
      <dgm:spPr/>
      <dgm:t>
        <a:bodyPr/>
        <a:lstStyle/>
        <a:p>
          <a:endParaRPr lang="en-US"/>
        </a:p>
      </dgm:t>
    </dgm:pt>
    <dgm:pt modelId="{96E0F3FC-D758-4A28-AFB4-F6A103D5439D}" type="pres">
      <dgm:prSet presAssocID="{5489B0CC-5DB1-4EF2-AD20-6341630620F9}" presName="parentLeftMargin" presStyleLbl="node1" presStyleIdx="1" presStyleCnt="3"/>
      <dgm:spPr/>
      <dgm:t>
        <a:bodyPr/>
        <a:lstStyle/>
        <a:p>
          <a:endParaRPr lang="en-US"/>
        </a:p>
      </dgm:t>
    </dgm:pt>
    <dgm:pt modelId="{637B0F4E-EDC4-47B6-9338-A31B694255EE}" type="pres">
      <dgm:prSet presAssocID="{5489B0CC-5DB1-4EF2-AD20-6341630620F9}" presName="parentText" presStyleLbl="node1" presStyleIdx="2" presStyleCnt="3" custScaleX="134527" custScaleY="257974">
        <dgm:presLayoutVars>
          <dgm:chMax val="0"/>
          <dgm:bulletEnabled val="1"/>
        </dgm:presLayoutVars>
      </dgm:prSet>
      <dgm:spPr/>
      <dgm:t>
        <a:bodyPr/>
        <a:lstStyle/>
        <a:p>
          <a:endParaRPr lang="en-US"/>
        </a:p>
      </dgm:t>
    </dgm:pt>
    <dgm:pt modelId="{FE8DE681-C1BA-4BAA-A6C5-24E014D49B8B}" type="pres">
      <dgm:prSet presAssocID="{5489B0CC-5DB1-4EF2-AD20-6341630620F9}" presName="negativeSpace" presStyleCnt="0"/>
      <dgm:spPr/>
      <dgm:t>
        <a:bodyPr/>
        <a:lstStyle/>
        <a:p>
          <a:endParaRPr lang="en-US"/>
        </a:p>
      </dgm:t>
    </dgm:pt>
    <dgm:pt modelId="{E37F2C1F-3C08-41A5-8DFD-6C4D5DDFF68B}" type="pres">
      <dgm:prSet presAssocID="{5489B0CC-5DB1-4EF2-AD20-6341630620F9}" presName="childText" presStyleLbl="conFgAcc1" presStyleIdx="2" presStyleCnt="3" custScaleX="91667" custScaleY="109098">
        <dgm:presLayoutVars>
          <dgm:bulletEnabled val="1"/>
        </dgm:presLayoutVars>
      </dgm:prSet>
      <dgm:spPr/>
      <dgm:t>
        <a:bodyPr/>
        <a:lstStyle/>
        <a:p>
          <a:endParaRPr lang="en-US"/>
        </a:p>
      </dgm:t>
    </dgm:pt>
  </dgm:ptLst>
  <dgm:cxnLst>
    <dgm:cxn modelId="{BFBB7E4E-B23D-4407-8677-8A17AAFD0437}" srcId="{9CB0B709-9137-4867-9973-144D9409CA0C}" destId="{38E806E1-8AAE-46F5-8659-D5E83AB0F1E9}" srcOrd="1" destOrd="0" parTransId="{92D0A763-8E58-4574-A64F-B28755118E5D}" sibTransId="{BADE1CCD-F875-469D-BB44-0734DEB09052}"/>
    <dgm:cxn modelId="{F62D204D-A6C4-4371-84A9-01B2FAB191F8}" srcId="{9CB0B709-9137-4867-9973-144D9409CA0C}" destId="{D0CC9AA7-49F6-4467-B1E8-8DB6F9736587}" srcOrd="0" destOrd="0" parTransId="{047DB530-E67C-4CFF-8FFD-2BFCC3B6360A}" sibTransId="{1FF89021-43FE-485E-86BF-78A41C7475C6}"/>
    <dgm:cxn modelId="{8BCA5F39-6FED-4E3C-9667-58C468B6669D}" srcId="{9CB0B709-9137-4867-9973-144D9409CA0C}" destId="{5489B0CC-5DB1-4EF2-AD20-6341630620F9}" srcOrd="2" destOrd="0" parTransId="{71D2E0AB-29B8-4B7D-9D8E-E863E0F812F9}" sibTransId="{F1A29FCF-50EE-494F-A7ED-A5CE72B74621}"/>
    <dgm:cxn modelId="{BB507007-BC10-4893-A198-7B43590D9481}" type="presOf" srcId="{38E806E1-8AAE-46F5-8659-D5E83AB0F1E9}" destId="{BEC667CB-53A5-45AC-9140-65B092C7ACED}" srcOrd="1" destOrd="0" presId="urn:microsoft.com/office/officeart/2005/8/layout/list1"/>
    <dgm:cxn modelId="{025D0B8D-C7B1-4FBB-9970-28A522EFDB31}" type="presOf" srcId="{9CB0B709-9137-4867-9973-144D9409CA0C}" destId="{783A8523-9624-4D13-9AD5-3A8C6E7982CD}" srcOrd="0" destOrd="0" presId="urn:microsoft.com/office/officeart/2005/8/layout/list1"/>
    <dgm:cxn modelId="{25AC7D37-BB65-4E29-8936-9AF8ED8AC041}" type="presOf" srcId="{5489B0CC-5DB1-4EF2-AD20-6341630620F9}" destId="{637B0F4E-EDC4-47B6-9338-A31B694255EE}" srcOrd="1" destOrd="0" presId="urn:microsoft.com/office/officeart/2005/8/layout/list1"/>
    <dgm:cxn modelId="{CDA0E11B-B459-4A8C-B6E7-1EA5F93A4408}" type="presOf" srcId="{38E806E1-8AAE-46F5-8659-D5E83AB0F1E9}" destId="{78685EDB-9ABB-4E8B-AD30-5F46C249856D}" srcOrd="0" destOrd="0" presId="urn:microsoft.com/office/officeart/2005/8/layout/list1"/>
    <dgm:cxn modelId="{B7FEF69F-E0A2-44E8-B76A-70869C33BEB3}" type="presOf" srcId="{5489B0CC-5DB1-4EF2-AD20-6341630620F9}" destId="{96E0F3FC-D758-4A28-AFB4-F6A103D5439D}" srcOrd="0" destOrd="0" presId="urn:microsoft.com/office/officeart/2005/8/layout/list1"/>
    <dgm:cxn modelId="{590807A2-73C0-4BCC-8A24-85A6D71067A6}" type="presOf" srcId="{D0CC9AA7-49F6-4467-B1E8-8DB6F9736587}" destId="{A2DC264C-45B4-45A8-8407-BEB0E4AEFD93}" srcOrd="0" destOrd="0" presId="urn:microsoft.com/office/officeart/2005/8/layout/list1"/>
    <dgm:cxn modelId="{249208EF-0368-4A04-9394-07393823E028}" type="presOf" srcId="{D0CC9AA7-49F6-4467-B1E8-8DB6F9736587}" destId="{027D427C-3595-4E99-8466-4D7D5AB2CC40}" srcOrd="1" destOrd="0" presId="urn:microsoft.com/office/officeart/2005/8/layout/list1"/>
    <dgm:cxn modelId="{A0CA536D-A8D6-4AFD-AAE6-74AA29A08AA4}" type="presParOf" srcId="{783A8523-9624-4D13-9AD5-3A8C6E7982CD}" destId="{73249603-35DB-442E-9FE0-94D763511867}" srcOrd="0" destOrd="0" presId="urn:microsoft.com/office/officeart/2005/8/layout/list1"/>
    <dgm:cxn modelId="{7CE5EA51-4EA1-4AF2-902C-EA8A239F3644}" type="presParOf" srcId="{73249603-35DB-442E-9FE0-94D763511867}" destId="{A2DC264C-45B4-45A8-8407-BEB0E4AEFD93}" srcOrd="0" destOrd="0" presId="urn:microsoft.com/office/officeart/2005/8/layout/list1"/>
    <dgm:cxn modelId="{61719194-979D-4454-B003-B495C6C16EF9}" type="presParOf" srcId="{73249603-35DB-442E-9FE0-94D763511867}" destId="{027D427C-3595-4E99-8466-4D7D5AB2CC40}" srcOrd="1" destOrd="0" presId="urn:microsoft.com/office/officeart/2005/8/layout/list1"/>
    <dgm:cxn modelId="{B49244CA-98B8-4064-9715-E21EBFFD86C2}" type="presParOf" srcId="{783A8523-9624-4D13-9AD5-3A8C6E7982CD}" destId="{DD3A3B00-FA05-48E4-A80B-CFEB6184734A}" srcOrd="1" destOrd="0" presId="urn:microsoft.com/office/officeart/2005/8/layout/list1"/>
    <dgm:cxn modelId="{CA54975B-91AB-473E-84D7-92B692C8263F}" type="presParOf" srcId="{783A8523-9624-4D13-9AD5-3A8C6E7982CD}" destId="{67063D90-387E-4E9E-90EE-E51A9836217D}" srcOrd="2" destOrd="0" presId="urn:microsoft.com/office/officeart/2005/8/layout/list1"/>
    <dgm:cxn modelId="{2B301A0F-C913-47C0-89D4-F700C3B71633}" type="presParOf" srcId="{783A8523-9624-4D13-9AD5-3A8C6E7982CD}" destId="{DCA6ADD7-324F-4E71-B055-D8BD5EFD2252}" srcOrd="3" destOrd="0" presId="urn:microsoft.com/office/officeart/2005/8/layout/list1"/>
    <dgm:cxn modelId="{DB505D23-AFEA-4300-83A1-9E3E2AF05382}" type="presParOf" srcId="{783A8523-9624-4D13-9AD5-3A8C6E7982CD}" destId="{F9DCA3E1-9038-4A45-A024-6DB5691FB5DB}" srcOrd="4" destOrd="0" presId="urn:microsoft.com/office/officeart/2005/8/layout/list1"/>
    <dgm:cxn modelId="{DCA9D630-3438-49EC-8660-B2DF7B5D75C2}" type="presParOf" srcId="{F9DCA3E1-9038-4A45-A024-6DB5691FB5DB}" destId="{78685EDB-9ABB-4E8B-AD30-5F46C249856D}" srcOrd="0" destOrd="0" presId="urn:microsoft.com/office/officeart/2005/8/layout/list1"/>
    <dgm:cxn modelId="{D08F8B1B-831E-4E43-93CD-1DDE141C7B02}" type="presParOf" srcId="{F9DCA3E1-9038-4A45-A024-6DB5691FB5DB}" destId="{BEC667CB-53A5-45AC-9140-65B092C7ACED}" srcOrd="1" destOrd="0" presId="urn:microsoft.com/office/officeart/2005/8/layout/list1"/>
    <dgm:cxn modelId="{48D8C7DD-79AF-4486-8EFA-6DE5B647F898}" type="presParOf" srcId="{783A8523-9624-4D13-9AD5-3A8C6E7982CD}" destId="{3DABB23E-6CC4-4437-BC99-C1C1295EBC20}" srcOrd="5" destOrd="0" presId="urn:microsoft.com/office/officeart/2005/8/layout/list1"/>
    <dgm:cxn modelId="{EC0B2AAD-DF9F-43F0-847A-9C6CFB953882}" type="presParOf" srcId="{783A8523-9624-4D13-9AD5-3A8C6E7982CD}" destId="{3F99CE5F-2A2D-4D90-A20A-79AF3DF6BE86}" srcOrd="6" destOrd="0" presId="urn:microsoft.com/office/officeart/2005/8/layout/list1"/>
    <dgm:cxn modelId="{11834632-EF8D-43C9-AE17-1BB151452C24}" type="presParOf" srcId="{783A8523-9624-4D13-9AD5-3A8C6E7982CD}" destId="{3BE4F830-7DA2-4D8A-A990-238D89883A8D}" srcOrd="7" destOrd="0" presId="urn:microsoft.com/office/officeart/2005/8/layout/list1"/>
    <dgm:cxn modelId="{86F0F310-F214-4355-8091-3C32EF859B5D}" type="presParOf" srcId="{783A8523-9624-4D13-9AD5-3A8C6E7982CD}" destId="{97DCB856-BC00-4A89-A457-C928BBD226B5}" srcOrd="8" destOrd="0" presId="urn:microsoft.com/office/officeart/2005/8/layout/list1"/>
    <dgm:cxn modelId="{068162FD-054C-4EFF-ADDB-7027F860CAB5}" type="presParOf" srcId="{97DCB856-BC00-4A89-A457-C928BBD226B5}" destId="{96E0F3FC-D758-4A28-AFB4-F6A103D5439D}" srcOrd="0" destOrd="0" presId="urn:microsoft.com/office/officeart/2005/8/layout/list1"/>
    <dgm:cxn modelId="{3B3F5CDC-FB8F-4D5B-82AE-31CFD72AF759}" type="presParOf" srcId="{97DCB856-BC00-4A89-A457-C928BBD226B5}" destId="{637B0F4E-EDC4-47B6-9338-A31B694255EE}" srcOrd="1" destOrd="0" presId="urn:microsoft.com/office/officeart/2005/8/layout/list1"/>
    <dgm:cxn modelId="{B2EA4CDD-2462-48B6-A92B-F6BB09E90A85}" type="presParOf" srcId="{783A8523-9624-4D13-9AD5-3A8C6E7982CD}" destId="{FE8DE681-C1BA-4BAA-A6C5-24E014D49B8B}" srcOrd="9" destOrd="0" presId="urn:microsoft.com/office/officeart/2005/8/layout/list1"/>
    <dgm:cxn modelId="{B97E9573-7AEA-4491-B9F3-4F33B5F01F37}" type="presParOf" srcId="{783A8523-9624-4D13-9AD5-3A8C6E7982CD}" destId="{E37F2C1F-3C08-41A5-8DFD-6C4D5DDFF68B}"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7F25606-9496-41C3-A6BB-D15926DAEAC5}"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US"/>
        </a:p>
      </dgm:t>
    </dgm:pt>
    <dgm:pt modelId="{CEFCD272-0AAA-4C40-8036-7DC169E7873D}">
      <dgm:prSet custT="1"/>
      <dgm:spPr/>
      <dgm:t>
        <a:bodyPr/>
        <a:lstStyle/>
        <a:p>
          <a:pPr rtl="0"/>
          <a:r>
            <a:rPr lang="en-US" sz="4000" dirty="0" smtClean="0"/>
            <a:t>12 months</a:t>
          </a:r>
          <a:endParaRPr lang="en-US" sz="4000" dirty="0"/>
        </a:p>
      </dgm:t>
    </dgm:pt>
    <dgm:pt modelId="{B6CF3DD4-CF5E-42DC-A52C-00A271670812}" type="parTrans" cxnId="{73D27950-710B-4C0C-9891-E9E2F981BD78}">
      <dgm:prSet/>
      <dgm:spPr/>
      <dgm:t>
        <a:bodyPr/>
        <a:lstStyle/>
        <a:p>
          <a:endParaRPr lang="en-US"/>
        </a:p>
      </dgm:t>
    </dgm:pt>
    <dgm:pt modelId="{0AABA9F9-A22A-4848-823C-B99C95910F98}" type="sibTrans" cxnId="{73D27950-710B-4C0C-9891-E9E2F981BD78}">
      <dgm:prSet/>
      <dgm:spPr/>
      <dgm:t>
        <a:bodyPr/>
        <a:lstStyle/>
        <a:p>
          <a:endParaRPr lang="en-US"/>
        </a:p>
      </dgm:t>
    </dgm:pt>
    <dgm:pt modelId="{1C8AA4C4-4B5E-450D-BD10-36E045146CA2}">
      <dgm:prSet custT="1"/>
      <dgm:spPr/>
      <dgm:t>
        <a:bodyPr/>
        <a:lstStyle/>
        <a:p>
          <a:pPr rtl="0"/>
          <a:r>
            <a:rPr lang="en-US" sz="2800" dirty="0" smtClean="0"/>
            <a:t>19 – 29 = 59.6%</a:t>
          </a:r>
          <a:endParaRPr lang="en-US" sz="2800" dirty="0"/>
        </a:p>
      </dgm:t>
    </dgm:pt>
    <dgm:pt modelId="{A6C99D52-1F9F-4DCC-8444-669F3EFFEEE8}" type="parTrans" cxnId="{47B2286C-C1B8-4D22-B076-02514E637788}">
      <dgm:prSet/>
      <dgm:spPr/>
      <dgm:t>
        <a:bodyPr/>
        <a:lstStyle/>
        <a:p>
          <a:endParaRPr lang="en-US"/>
        </a:p>
      </dgm:t>
    </dgm:pt>
    <dgm:pt modelId="{6D49B829-5B94-4956-811B-78E4C7837413}" type="sibTrans" cxnId="{47B2286C-C1B8-4D22-B076-02514E637788}">
      <dgm:prSet/>
      <dgm:spPr/>
      <dgm:t>
        <a:bodyPr/>
        <a:lstStyle/>
        <a:p>
          <a:endParaRPr lang="en-US"/>
        </a:p>
      </dgm:t>
    </dgm:pt>
    <dgm:pt modelId="{5A68B016-4547-49C7-988E-15CA3FDD935A}">
      <dgm:prSet custT="1"/>
      <dgm:spPr/>
      <dgm:t>
        <a:bodyPr/>
        <a:lstStyle/>
        <a:p>
          <a:pPr rtl="0"/>
          <a:r>
            <a:rPr lang="en-US" sz="2800" dirty="0" smtClean="0"/>
            <a:t>30 – 34 = 66.8%</a:t>
          </a:r>
          <a:endParaRPr lang="en-US" sz="2800" dirty="0"/>
        </a:p>
      </dgm:t>
    </dgm:pt>
    <dgm:pt modelId="{A307A46F-E1C4-48A4-A320-2FE0F93773C7}" type="parTrans" cxnId="{F3C05D86-2954-4FD4-B299-379AB092DEF9}">
      <dgm:prSet/>
      <dgm:spPr/>
      <dgm:t>
        <a:bodyPr/>
        <a:lstStyle/>
        <a:p>
          <a:endParaRPr lang="en-US"/>
        </a:p>
      </dgm:t>
    </dgm:pt>
    <dgm:pt modelId="{E9D8DE97-07BD-4943-8A27-43A651D0D09D}" type="sibTrans" cxnId="{F3C05D86-2954-4FD4-B299-379AB092DEF9}">
      <dgm:prSet/>
      <dgm:spPr/>
      <dgm:t>
        <a:bodyPr/>
        <a:lstStyle/>
        <a:p>
          <a:endParaRPr lang="en-US"/>
        </a:p>
      </dgm:t>
    </dgm:pt>
    <dgm:pt modelId="{D1C5382E-A24E-4DA3-87D2-CBEE0712945A}">
      <dgm:prSet custT="1"/>
      <dgm:spPr/>
      <dgm:t>
        <a:bodyPr/>
        <a:lstStyle/>
        <a:p>
          <a:pPr rtl="0"/>
          <a:r>
            <a:rPr lang="en-US" sz="2800" dirty="0" smtClean="0"/>
            <a:t>35 – 44 = 72.6%</a:t>
          </a:r>
          <a:endParaRPr lang="en-US" sz="2800" dirty="0"/>
        </a:p>
      </dgm:t>
    </dgm:pt>
    <dgm:pt modelId="{99B645FD-BCF4-4254-92AE-382EE411789C}" type="parTrans" cxnId="{58A6D205-700C-4AE8-8D7F-BB88314A2BCA}">
      <dgm:prSet/>
      <dgm:spPr/>
      <dgm:t>
        <a:bodyPr/>
        <a:lstStyle/>
        <a:p>
          <a:endParaRPr lang="en-US"/>
        </a:p>
      </dgm:t>
    </dgm:pt>
    <dgm:pt modelId="{FEF14548-79B7-4A5C-85AE-923ABF6D4C58}" type="sibTrans" cxnId="{58A6D205-700C-4AE8-8D7F-BB88314A2BCA}">
      <dgm:prSet/>
      <dgm:spPr/>
      <dgm:t>
        <a:bodyPr/>
        <a:lstStyle/>
        <a:p>
          <a:endParaRPr lang="en-US"/>
        </a:p>
      </dgm:t>
    </dgm:pt>
    <dgm:pt modelId="{A23AE898-63F0-4496-B558-8CF7169AC197}">
      <dgm:prSet custT="1"/>
      <dgm:spPr/>
      <dgm:t>
        <a:bodyPr/>
        <a:lstStyle/>
        <a:p>
          <a:pPr rtl="0"/>
          <a:r>
            <a:rPr lang="en-US" sz="2800" dirty="0" smtClean="0"/>
            <a:t>45 – 54 = 76.1%</a:t>
          </a:r>
          <a:r>
            <a:rPr lang="en-US" sz="2300" dirty="0" smtClean="0"/>
            <a:t/>
          </a:r>
          <a:br>
            <a:rPr lang="en-US" sz="2300" dirty="0" smtClean="0"/>
          </a:br>
          <a:endParaRPr lang="en-US" sz="2300" dirty="0"/>
        </a:p>
      </dgm:t>
    </dgm:pt>
    <dgm:pt modelId="{B7801A2B-C530-4961-B870-93CCC239CF26}" type="parTrans" cxnId="{DDBD809B-3A59-48F3-BB6A-65759F973E51}">
      <dgm:prSet/>
      <dgm:spPr/>
      <dgm:t>
        <a:bodyPr/>
        <a:lstStyle/>
        <a:p>
          <a:endParaRPr lang="en-US"/>
        </a:p>
      </dgm:t>
    </dgm:pt>
    <dgm:pt modelId="{1B0645CA-EB0B-4EB5-9561-705E3FC052F1}" type="sibTrans" cxnId="{DDBD809B-3A59-48F3-BB6A-65759F973E51}">
      <dgm:prSet/>
      <dgm:spPr/>
      <dgm:t>
        <a:bodyPr/>
        <a:lstStyle/>
        <a:p>
          <a:endParaRPr lang="en-US"/>
        </a:p>
      </dgm:t>
    </dgm:pt>
    <dgm:pt modelId="{5DAD1C1C-A4DD-4C87-87A9-97DCE528FB34}">
      <dgm:prSet custT="1"/>
      <dgm:spPr/>
      <dgm:t>
        <a:bodyPr/>
        <a:lstStyle/>
        <a:p>
          <a:pPr rtl="0"/>
          <a:r>
            <a:rPr lang="en-US" sz="4000" dirty="0" smtClean="0"/>
            <a:t>24 Months</a:t>
          </a:r>
          <a:endParaRPr lang="en-US" sz="4000" dirty="0"/>
        </a:p>
      </dgm:t>
    </dgm:pt>
    <dgm:pt modelId="{0354AA60-EA19-4E93-AA6D-36B72D9988C8}" type="parTrans" cxnId="{432D7880-E5E7-45F6-BD6B-B4D125B816FA}">
      <dgm:prSet/>
      <dgm:spPr/>
      <dgm:t>
        <a:bodyPr/>
        <a:lstStyle/>
        <a:p>
          <a:endParaRPr lang="en-US"/>
        </a:p>
      </dgm:t>
    </dgm:pt>
    <dgm:pt modelId="{FC796848-62B7-48CB-BA13-3BC7894A2F6E}" type="sibTrans" cxnId="{432D7880-E5E7-45F6-BD6B-B4D125B816FA}">
      <dgm:prSet/>
      <dgm:spPr/>
      <dgm:t>
        <a:bodyPr/>
        <a:lstStyle/>
        <a:p>
          <a:endParaRPr lang="en-US"/>
        </a:p>
      </dgm:t>
    </dgm:pt>
    <dgm:pt modelId="{56F0A7FF-5638-4447-9781-39B95FF2020A}">
      <dgm:prSet/>
      <dgm:spPr/>
      <dgm:t>
        <a:bodyPr/>
        <a:lstStyle/>
        <a:p>
          <a:pPr rtl="0"/>
          <a:r>
            <a:rPr lang="en-US" dirty="0" smtClean="0"/>
            <a:t>19 – 29 = 32.8%</a:t>
          </a:r>
          <a:endParaRPr lang="en-US" dirty="0"/>
        </a:p>
      </dgm:t>
    </dgm:pt>
    <dgm:pt modelId="{1EC7BA62-A689-4B71-88E3-60D6D620D288}" type="parTrans" cxnId="{0138DB01-4DB1-4527-83D8-7164D92F3AD4}">
      <dgm:prSet/>
      <dgm:spPr/>
      <dgm:t>
        <a:bodyPr/>
        <a:lstStyle/>
        <a:p>
          <a:endParaRPr lang="en-US"/>
        </a:p>
      </dgm:t>
    </dgm:pt>
    <dgm:pt modelId="{F271B8C2-611B-4ED9-ABB4-C8DA8EF649CA}" type="sibTrans" cxnId="{0138DB01-4DB1-4527-83D8-7164D92F3AD4}">
      <dgm:prSet/>
      <dgm:spPr/>
      <dgm:t>
        <a:bodyPr/>
        <a:lstStyle/>
        <a:p>
          <a:endParaRPr lang="en-US"/>
        </a:p>
      </dgm:t>
    </dgm:pt>
    <dgm:pt modelId="{77C26774-C526-4124-8092-04EBA1A331F8}">
      <dgm:prSet/>
      <dgm:spPr/>
      <dgm:t>
        <a:bodyPr/>
        <a:lstStyle/>
        <a:p>
          <a:pPr rtl="0"/>
          <a:r>
            <a:rPr lang="en-US" dirty="0" smtClean="0"/>
            <a:t>30 – 34 = 41.7%</a:t>
          </a:r>
          <a:endParaRPr lang="en-US" dirty="0"/>
        </a:p>
      </dgm:t>
    </dgm:pt>
    <dgm:pt modelId="{499CE802-93B8-4019-9E71-3267069D4DB7}" type="parTrans" cxnId="{5816AD1F-4431-4FA6-8BB6-948FCE06F358}">
      <dgm:prSet/>
      <dgm:spPr/>
      <dgm:t>
        <a:bodyPr/>
        <a:lstStyle/>
        <a:p>
          <a:endParaRPr lang="en-US"/>
        </a:p>
      </dgm:t>
    </dgm:pt>
    <dgm:pt modelId="{5351E951-9F99-4FDB-ADEA-D968EAE0CCFB}" type="sibTrans" cxnId="{5816AD1F-4431-4FA6-8BB6-948FCE06F358}">
      <dgm:prSet/>
      <dgm:spPr/>
      <dgm:t>
        <a:bodyPr/>
        <a:lstStyle/>
        <a:p>
          <a:endParaRPr lang="en-US"/>
        </a:p>
      </dgm:t>
    </dgm:pt>
    <dgm:pt modelId="{F753B53A-6FCB-4BC4-9173-D75A6B4793B2}">
      <dgm:prSet/>
      <dgm:spPr/>
      <dgm:t>
        <a:bodyPr/>
        <a:lstStyle/>
        <a:p>
          <a:pPr rtl="0"/>
          <a:r>
            <a:rPr lang="en-US" dirty="0" smtClean="0"/>
            <a:t>35 – 44 = 50.4%</a:t>
          </a:r>
          <a:endParaRPr lang="en-US" dirty="0"/>
        </a:p>
      </dgm:t>
    </dgm:pt>
    <dgm:pt modelId="{611888CD-C261-423F-89E9-127BACFE7234}" type="parTrans" cxnId="{598A370B-C27B-4F03-B189-A73B0079FE39}">
      <dgm:prSet/>
      <dgm:spPr/>
      <dgm:t>
        <a:bodyPr/>
        <a:lstStyle/>
        <a:p>
          <a:endParaRPr lang="en-US"/>
        </a:p>
      </dgm:t>
    </dgm:pt>
    <dgm:pt modelId="{F7F09A9E-519B-4BFE-A1FB-27866FF01921}" type="sibTrans" cxnId="{598A370B-C27B-4F03-B189-A73B0079FE39}">
      <dgm:prSet/>
      <dgm:spPr/>
      <dgm:t>
        <a:bodyPr/>
        <a:lstStyle/>
        <a:p>
          <a:endParaRPr lang="en-US"/>
        </a:p>
      </dgm:t>
    </dgm:pt>
    <dgm:pt modelId="{7243A1FF-7DA9-4DB2-A013-85C55D264384}">
      <dgm:prSet/>
      <dgm:spPr/>
      <dgm:t>
        <a:bodyPr/>
        <a:lstStyle/>
        <a:p>
          <a:pPr rtl="0"/>
          <a:r>
            <a:rPr lang="en-US" dirty="0" smtClean="0"/>
            <a:t>45 – 54 = 56.6%</a:t>
          </a:r>
          <a:endParaRPr lang="en-US" dirty="0"/>
        </a:p>
      </dgm:t>
    </dgm:pt>
    <dgm:pt modelId="{B147F5DA-9FF6-4AEB-A6A1-BD618FF53518}" type="parTrans" cxnId="{99236450-27A0-48DD-B9C8-5AB86F5C1464}">
      <dgm:prSet/>
      <dgm:spPr/>
      <dgm:t>
        <a:bodyPr/>
        <a:lstStyle/>
        <a:p>
          <a:endParaRPr lang="en-US"/>
        </a:p>
      </dgm:t>
    </dgm:pt>
    <dgm:pt modelId="{0881CE74-D467-4058-80C1-9B35C493B72E}" type="sibTrans" cxnId="{99236450-27A0-48DD-B9C8-5AB86F5C1464}">
      <dgm:prSet/>
      <dgm:spPr/>
      <dgm:t>
        <a:bodyPr/>
        <a:lstStyle/>
        <a:p>
          <a:endParaRPr lang="en-US"/>
        </a:p>
      </dgm:t>
    </dgm:pt>
    <dgm:pt modelId="{FC976D40-0302-46F2-959E-DE357633BB25}" type="pres">
      <dgm:prSet presAssocID="{F7F25606-9496-41C3-A6BB-D15926DAEAC5}" presName="Name0" presStyleCnt="0">
        <dgm:presLayoutVars>
          <dgm:dir/>
          <dgm:animLvl val="lvl"/>
          <dgm:resizeHandles val="exact"/>
        </dgm:presLayoutVars>
      </dgm:prSet>
      <dgm:spPr/>
      <dgm:t>
        <a:bodyPr/>
        <a:lstStyle/>
        <a:p>
          <a:endParaRPr lang="en-US"/>
        </a:p>
      </dgm:t>
    </dgm:pt>
    <dgm:pt modelId="{C4D81407-0168-4B79-8F64-ED0D41DE6835}" type="pres">
      <dgm:prSet presAssocID="{CEFCD272-0AAA-4C40-8036-7DC169E7873D}" presName="linNode" presStyleCnt="0"/>
      <dgm:spPr/>
    </dgm:pt>
    <dgm:pt modelId="{EFFD5A77-1BD3-45EE-A5DC-56B38707E06E}" type="pres">
      <dgm:prSet presAssocID="{CEFCD272-0AAA-4C40-8036-7DC169E7873D}" presName="parentText" presStyleLbl="node1" presStyleIdx="0" presStyleCnt="2">
        <dgm:presLayoutVars>
          <dgm:chMax val="1"/>
          <dgm:bulletEnabled val="1"/>
        </dgm:presLayoutVars>
      </dgm:prSet>
      <dgm:spPr/>
      <dgm:t>
        <a:bodyPr/>
        <a:lstStyle/>
        <a:p>
          <a:endParaRPr lang="en-US"/>
        </a:p>
      </dgm:t>
    </dgm:pt>
    <dgm:pt modelId="{4338509F-8F6A-46A3-9D9D-96BD364BF734}" type="pres">
      <dgm:prSet presAssocID="{CEFCD272-0AAA-4C40-8036-7DC169E7873D}" presName="descendantText" presStyleLbl="alignAccFollowNode1" presStyleIdx="0" presStyleCnt="2" custScaleX="97850" custScaleY="102256">
        <dgm:presLayoutVars>
          <dgm:bulletEnabled val="1"/>
        </dgm:presLayoutVars>
      </dgm:prSet>
      <dgm:spPr/>
      <dgm:t>
        <a:bodyPr/>
        <a:lstStyle/>
        <a:p>
          <a:endParaRPr lang="en-US"/>
        </a:p>
      </dgm:t>
    </dgm:pt>
    <dgm:pt modelId="{F933E9A1-10BA-42D5-8A10-F32A4A9B3F15}" type="pres">
      <dgm:prSet presAssocID="{0AABA9F9-A22A-4848-823C-B99C95910F98}" presName="sp" presStyleCnt="0"/>
      <dgm:spPr/>
    </dgm:pt>
    <dgm:pt modelId="{517D52A7-A077-496F-839A-CFD2F9974253}" type="pres">
      <dgm:prSet presAssocID="{5DAD1C1C-A4DD-4C87-87A9-97DCE528FB34}" presName="linNode" presStyleCnt="0"/>
      <dgm:spPr/>
    </dgm:pt>
    <dgm:pt modelId="{384373D4-FF08-4D3E-9DF1-2694156F49B2}" type="pres">
      <dgm:prSet presAssocID="{5DAD1C1C-A4DD-4C87-87A9-97DCE528FB34}" presName="parentText" presStyleLbl="node1" presStyleIdx="1" presStyleCnt="2">
        <dgm:presLayoutVars>
          <dgm:chMax val="1"/>
          <dgm:bulletEnabled val="1"/>
        </dgm:presLayoutVars>
      </dgm:prSet>
      <dgm:spPr/>
      <dgm:t>
        <a:bodyPr/>
        <a:lstStyle/>
        <a:p>
          <a:endParaRPr lang="en-US"/>
        </a:p>
      </dgm:t>
    </dgm:pt>
    <dgm:pt modelId="{77592C20-C0BE-4FBF-BCD1-8CD5462FD681}" type="pres">
      <dgm:prSet presAssocID="{5DAD1C1C-A4DD-4C87-87A9-97DCE528FB34}" presName="descendantText" presStyleLbl="alignAccFollowNode1" presStyleIdx="1" presStyleCnt="2">
        <dgm:presLayoutVars>
          <dgm:bulletEnabled val="1"/>
        </dgm:presLayoutVars>
      </dgm:prSet>
      <dgm:spPr/>
      <dgm:t>
        <a:bodyPr/>
        <a:lstStyle/>
        <a:p>
          <a:endParaRPr lang="en-US"/>
        </a:p>
      </dgm:t>
    </dgm:pt>
  </dgm:ptLst>
  <dgm:cxnLst>
    <dgm:cxn modelId="{598A370B-C27B-4F03-B189-A73B0079FE39}" srcId="{5DAD1C1C-A4DD-4C87-87A9-97DCE528FB34}" destId="{F753B53A-6FCB-4BC4-9173-D75A6B4793B2}" srcOrd="2" destOrd="0" parTransId="{611888CD-C261-423F-89E9-127BACFE7234}" sibTransId="{F7F09A9E-519B-4BFE-A1FB-27866FF01921}"/>
    <dgm:cxn modelId="{F6C767BB-4F00-41CD-B8CE-C50AAFFDEDCC}" type="presOf" srcId="{D1C5382E-A24E-4DA3-87D2-CBEE0712945A}" destId="{4338509F-8F6A-46A3-9D9D-96BD364BF734}" srcOrd="0" destOrd="2" presId="urn:microsoft.com/office/officeart/2005/8/layout/vList5"/>
    <dgm:cxn modelId="{F3C05D86-2954-4FD4-B299-379AB092DEF9}" srcId="{CEFCD272-0AAA-4C40-8036-7DC169E7873D}" destId="{5A68B016-4547-49C7-988E-15CA3FDD935A}" srcOrd="1" destOrd="0" parTransId="{A307A46F-E1C4-48A4-A320-2FE0F93773C7}" sibTransId="{E9D8DE97-07BD-4943-8A27-43A651D0D09D}"/>
    <dgm:cxn modelId="{56924F07-F119-4F18-900C-8AB1BBBD5422}" type="presOf" srcId="{1C8AA4C4-4B5E-450D-BD10-36E045146CA2}" destId="{4338509F-8F6A-46A3-9D9D-96BD364BF734}" srcOrd="0" destOrd="0" presId="urn:microsoft.com/office/officeart/2005/8/layout/vList5"/>
    <dgm:cxn modelId="{3515D7ED-D9A2-4313-9EA5-3876DF1934B1}" type="presOf" srcId="{56F0A7FF-5638-4447-9781-39B95FF2020A}" destId="{77592C20-C0BE-4FBF-BCD1-8CD5462FD681}" srcOrd="0" destOrd="0" presId="urn:microsoft.com/office/officeart/2005/8/layout/vList5"/>
    <dgm:cxn modelId="{DDBD809B-3A59-48F3-BB6A-65759F973E51}" srcId="{CEFCD272-0AAA-4C40-8036-7DC169E7873D}" destId="{A23AE898-63F0-4496-B558-8CF7169AC197}" srcOrd="3" destOrd="0" parTransId="{B7801A2B-C530-4961-B870-93CCC239CF26}" sibTransId="{1B0645CA-EB0B-4EB5-9561-705E3FC052F1}"/>
    <dgm:cxn modelId="{DFCE48AD-7D0D-45C3-A905-A318B0BF77B3}" type="presOf" srcId="{A23AE898-63F0-4496-B558-8CF7169AC197}" destId="{4338509F-8F6A-46A3-9D9D-96BD364BF734}" srcOrd="0" destOrd="3" presId="urn:microsoft.com/office/officeart/2005/8/layout/vList5"/>
    <dgm:cxn modelId="{47B2286C-C1B8-4D22-B076-02514E637788}" srcId="{CEFCD272-0AAA-4C40-8036-7DC169E7873D}" destId="{1C8AA4C4-4B5E-450D-BD10-36E045146CA2}" srcOrd="0" destOrd="0" parTransId="{A6C99D52-1F9F-4DCC-8444-669F3EFFEEE8}" sibTransId="{6D49B829-5B94-4956-811B-78E4C7837413}"/>
    <dgm:cxn modelId="{432D7880-E5E7-45F6-BD6B-B4D125B816FA}" srcId="{F7F25606-9496-41C3-A6BB-D15926DAEAC5}" destId="{5DAD1C1C-A4DD-4C87-87A9-97DCE528FB34}" srcOrd="1" destOrd="0" parTransId="{0354AA60-EA19-4E93-AA6D-36B72D9988C8}" sibTransId="{FC796848-62B7-48CB-BA13-3BC7894A2F6E}"/>
    <dgm:cxn modelId="{360785C1-7C5F-40B7-8D13-25F74D110EEB}" type="presOf" srcId="{5A68B016-4547-49C7-988E-15CA3FDD935A}" destId="{4338509F-8F6A-46A3-9D9D-96BD364BF734}" srcOrd="0" destOrd="1" presId="urn:microsoft.com/office/officeart/2005/8/layout/vList5"/>
    <dgm:cxn modelId="{E1FE97D4-0A02-457F-9828-256CFD503639}" type="presOf" srcId="{7243A1FF-7DA9-4DB2-A013-85C55D264384}" destId="{77592C20-C0BE-4FBF-BCD1-8CD5462FD681}" srcOrd="0" destOrd="3" presId="urn:microsoft.com/office/officeart/2005/8/layout/vList5"/>
    <dgm:cxn modelId="{0EDC477B-725F-4748-B35A-B20695770887}" type="presOf" srcId="{5DAD1C1C-A4DD-4C87-87A9-97DCE528FB34}" destId="{384373D4-FF08-4D3E-9DF1-2694156F49B2}" srcOrd="0" destOrd="0" presId="urn:microsoft.com/office/officeart/2005/8/layout/vList5"/>
    <dgm:cxn modelId="{B7C2CC53-CC8E-426C-9930-4F25C259272D}" type="presOf" srcId="{77C26774-C526-4124-8092-04EBA1A331F8}" destId="{77592C20-C0BE-4FBF-BCD1-8CD5462FD681}" srcOrd="0" destOrd="1" presId="urn:microsoft.com/office/officeart/2005/8/layout/vList5"/>
    <dgm:cxn modelId="{0138DB01-4DB1-4527-83D8-7164D92F3AD4}" srcId="{5DAD1C1C-A4DD-4C87-87A9-97DCE528FB34}" destId="{56F0A7FF-5638-4447-9781-39B95FF2020A}" srcOrd="0" destOrd="0" parTransId="{1EC7BA62-A689-4B71-88E3-60D6D620D288}" sibTransId="{F271B8C2-611B-4ED9-ABB4-C8DA8EF649CA}"/>
    <dgm:cxn modelId="{99236450-27A0-48DD-B9C8-5AB86F5C1464}" srcId="{5DAD1C1C-A4DD-4C87-87A9-97DCE528FB34}" destId="{7243A1FF-7DA9-4DB2-A013-85C55D264384}" srcOrd="3" destOrd="0" parTransId="{B147F5DA-9FF6-4AEB-A6A1-BD618FF53518}" sibTransId="{0881CE74-D467-4058-80C1-9B35C493B72E}"/>
    <dgm:cxn modelId="{6171C314-3636-4E75-9046-E8699AD0C0D8}" type="presOf" srcId="{F7F25606-9496-41C3-A6BB-D15926DAEAC5}" destId="{FC976D40-0302-46F2-959E-DE357633BB25}" srcOrd="0" destOrd="0" presId="urn:microsoft.com/office/officeart/2005/8/layout/vList5"/>
    <dgm:cxn modelId="{43A113A7-0E97-4742-87CF-CE63AA063C03}" type="presOf" srcId="{F753B53A-6FCB-4BC4-9173-D75A6B4793B2}" destId="{77592C20-C0BE-4FBF-BCD1-8CD5462FD681}" srcOrd="0" destOrd="2" presId="urn:microsoft.com/office/officeart/2005/8/layout/vList5"/>
    <dgm:cxn modelId="{73D27950-710B-4C0C-9891-E9E2F981BD78}" srcId="{F7F25606-9496-41C3-A6BB-D15926DAEAC5}" destId="{CEFCD272-0AAA-4C40-8036-7DC169E7873D}" srcOrd="0" destOrd="0" parTransId="{B6CF3DD4-CF5E-42DC-A52C-00A271670812}" sibTransId="{0AABA9F9-A22A-4848-823C-B99C95910F98}"/>
    <dgm:cxn modelId="{58A6D205-700C-4AE8-8D7F-BB88314A2BCA}" srcId="{CEFCD272-0AAA-4C40-8036-7DC169E7873D}" destId="{D1C5382E-A24E-4DA3-87D2-CBEE0712945A}" srcOrd="2" destOrd="0" parTransId="{99B645FD-BCF4-4254-92AE-382EE411789C}" sibTransId="{FEF14548-79B7-4A5C-85AE-923ABF6D4C58}"/>
    <dgm:cxn modelId="{A6A36998-26F0-4C1B-9E04-8FBED5F73F3B}" type="presOf" srcId="{CEFCD272-0AAA-4C40-8036-7DC169E7873D}" destId="{EFFD5A77-1BD3-45EE-A5DC-56B38707E06E}" srcOrd="0" destOrd="0" presId="urn:microsoft.com/office/officeart/2005/8/layout/vList5"/>
    <dgm:cxn modelId="{5816AD1F-4431-4FA6-8BB6-948FCE06F358}" srcId="{5DAD1C1C-A4DD-4C87-87A9-97DCE528FB34}" destId="{77C26774-C526-4124-8092-04EBA1A331F8}" srcOrd="1" destOrd="0" parTransId="{499CE802-93B8-4019-9E71-3267069D4DB7}" sibTransId="{5351E951-9F99-4FDB-ADEA-D968EAE0CCFB}"/>
    <dgm:cxn modelId="{3151B515-C2D3-424B-A437-807DEF71746B}" type="presParOf" srcId="{FC976D40-0302-46F2-959E-DE357633BB25}" destId="{C4D81407-0168-4B79-8F64-ED0D41DE6835}" srcOrd="0" destOrd="0" presId="urn:microsoft.com/office/officeart/2005/8/layout/vList5"/>
    <dgm:cxn modelId="{1DE137E3-ED2C-46AD-ACD5-9A7E3A6C4653}" type="presParOf" srcId="{C4D81407-0168-4B79-8F64-ED0D41DE6835}" destId="{EFFD5A77-1BD3-45EE-A5DC-56B38707E06E}" srcOrd="0" destOrd="0" presId="urn:microsoft.com/office/officeart/2005/8/layout/vList5"/>
    <dgm:cxn modelId="{A4F80D6A-8F06-4A4A-B938-2148B74C6DEA}" type="presParOf" srcId="{C4D81407-0168-4B79-8F64-ED0D41DE6835}" destId="{4338509F-8F6A-46A3-9D9D-96BD364BF734}" srcOrd="1" destOrd="0" presId="urn:microsoft.com/office/officeart/2005/8/layout/vList5"/>
    <dgm:cxn modelId="{1CE95BCC-C9A4-45FF-90CB-B53D01381B6A}" type="presParOf" srcId="{FC976D40-0302-46F2-959E-DE357633BB25}" destId="{F933E9A1-10BA-42D5-8A10-F32A4A9B3F15}" srcOrd="1" destOrd="0" presId="urn:microsoft.com/office/officeart/2005/8/layout/vList5"/>
    <dgm:cxn modelId="{8DE74C48-5751-4930-BBBD-06803DB910C0}" type="presParOf" srcId="{FC976D40-0302-46F2-959E-DE357633BB25}" destId="{517D52A7-A077-496F-839A-CFD2F9974253}" srcOrd="2" destOrd="0" presId="urn:microsoft.com/office/officeart/2005/8/layout/vList5"/>
    <dgm:cxn modelId="{AB5B9D8F-E598-4492-84D8-0B1377946118}" type="presParOf" srcId="{517D52A7-A077-496F-839A-CFD2F9974253}" destId="{384373D4-FF08-4D3E-9DF1-2694156F49B2}" srcOrd="0" destOrd="0" presId="urn:microsoft.com/office/officeart/2005/8/layout/vList5"/>
    <dgm:cxn modelId="{A7BCE453-47F1-40C1-9270-969CEF3C1CB6}" type="presParOf" srcId="{517D52A7-A077-496F-839A-CFD2F9974253}" destId="{77592C20-C0BE-4FBF-BCD1-8CD5462FD68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0F451D5-E894-4634-B430-05BB775FE618}"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E60DB35D-537B-4C5E-B293-A09D380D32C4}">
      <dgm:prSet custT="1"/>
      <dgm:spPr/>
      <dgm:t>
        <a:bodyPr/>
        <a:lstStyle/>
        <a:p>
          <a:pPr algn="ctr" rtl="0"/>
          <a:r>
            <a:rPr lang="en-US" sz="4000" b="1" dirty="0" smtClean="0">
              <a:latin typeface="Bell MT" pitchFamily="18" charset="0"/>
            </a:rPr>
            <a:t>Geo-targeting our Best Markets</a:t>
          </a:r>
          <a:endParaRPr lang="en-US" sz="4000" b="1" dirty="0">
            <a:latin typeface="Bell MT" pitchFamily="18" charset="0"/>
          </a:endParaRPr>
        </a:p>
      </dgm:t>
    </dgm:pt>
    <dgm:pt modelId="{72DBCE59-4249-41DE-967A-BB9E719D0864}" type="parTrans" cxnId="{D28B4441-3087-43AF-9CAD-DCFFE9BEF186}">
      <dgm:prSet/>
      <dgm:spPr/>
      <dgm:t>
        <a:bodyPr/>
        <a:lstStyle/>
        <a:p>
          <a:endParaRPr lang="en-US"/>
        </a:p>
      </dgm:t>
    </dgm:pt>
    <dgm:pt modelId="{AAA0997A-1CB1-4D25-BCF8-A1C0010695FE}" type="sibTrans" cxnId="{D28B4441-3087-43AF-9CAD-DCFFE9BEF186}">
      <dgm:prSet/>
      <dgm:spPr/>
      <dgm:t>
        <a:bodyPr/>
        <a:lstStyle/>
        <a:p>
          <a:endParaRPr lang="en-US"/>
        </a:p>
      </dgm:t>
    </dgm:pt>
    <dgm:pt modelId="{EAEFD154-40BC-483E-9CAF-1A1C86C4E0F8}" type="pres">
      <dgm:prSet presAssocID="{C0F451D5-E894-4634-B430-05BB775FE618}" presName="linear" presStyleCnt="0">
        <dgm:presLayoutVars>
          <dgm:animLvl val="lvl"/>
          <dgm:resizeHandles val="exact"/>
        </dgm:presLayoutVars>
      </dgm:prSet>
      <dgm:spPr/>
      <dgm:t>
        <a:bodyPr/>
        <a:lstStyle/>
        <a:p>
          <a:endParaRPr lang="en-US"/>
        </a:p>
      </dgm:t>
    </dgm:pt>
    <dgm:pt modelId="{F5F35AE4-DAC2-47E0-8762-AE2AA7D1A724}" type="pres">
      <dgm:prSet presAssocID="{E60DB35D-537B-4C5E-B293-A09D380D32C4}" presName="parentText" presStyleLbl="node1" presStyleIdx="0" presStyleCnt="1" custLinFactNeighborY="26645">
        <dgm:presLayoutVars>
          <dgm:chMax val="0"/>
          <dgm:bulletEnabled val="1"/>
        </dgm:presLayoutVars>
      </dgm:prSet>
      <dgm:spPr/>
      <dgm:t>
        <a:bodyPr/>
        <a:lstStyle/>
        <a:p>
          <a:endParaRPr lang="en-US"/>
        </a:p>
      </dgm:t>
    </dgm:pt>
  </dgm:ptLst>
  <dgm:cxnLst>
    <dgm:cxn modelId="{91E4B46B-D824-4790-9835-596B1864E001}" type="presOf" srcId="{C0F451D5-E894-4634-B430-05BB775FE618}" destId="{EAEFD154-40BC-483E-9CAF-1A1C86C4E0F8}" srcOrd="0" destOrd="0" presId="urn:microsoft.com/office/officeart/2005/8/layout/vList2"/>
    <dgm:cxn modelId="{D28B4441-3087-43AF-9CAD-DCFFE9BEF186}" srcId="{C0F451D5-E894-4634-B430-05BB775FE618}" destId="{E60DB35D-537B-4C5E-B293-A09D380D32C4}" srcOrd="0" destOrd="0" parTransId="{72DBCE59-4249-41DE-967A-BB9E719D0864}" sibTransId="{AAA0997A-1CB1-4D25-BCF8-A1C0010695FE}"/>
    <dgm:cxn modelId="{FB37B89B-07BD-4488-9C3E-574B3B25CB79}" type="presOf" srcId="{E60DB35D-537B-4C5E-B293-A09D380D32C4}" destId="{F5F35AE4-DAC2-47E0-8762-AE2AA7D1A724}" srcOrd="0" destOrd="0" presId="urn:microsoft.com/office/officeart/2005/8/layout/vList2"/>
    <dgm:cxn modelId="{B4AE7C66-E40E-4222-84EA-726284BBC9D9}" type="presParOf" srcId="{EAEFD154-40BC-483E-9CAF-1A1C86C4E0F8}" destId="{F5F35AE4-DAC2-47E0-8762-AE2AA7D1A72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E389E-020B-4BA8-9618-A56063D25431}" type="doc">
      <dgm:prSet loTypeId="urn:microsoft.com/office/officeart/2005/8/layout/hChevron3" loCatId="process" qsTypeId="urn:microsoft.com/office/officeart/2005/8/quickstyle/simple3" qsCatId="simple" csTypeId="urn:microsoft.com/office/officeart/2005/8/colors/accent1_2" csCatId="accent1" phldr="1"/>
      <dgm:spPr/>
      <dgm:t>
        <a:bodyPr/>
        <a:lstStyle/>
        <a:p>
          <a:endParaRPr lang="en-US"/>
        </a:p>
      </dgm:t>
    </dgm:pt>
    <dgm:pt modelId="{36E36914-0E02-4129-8C44-813675E5B563}">
      <dgm:prSet/>
      <dgm:spPr/>
      <dgm:t>
        <a:bodyPr/>
        <a:lstStyle/>
        <a:p>
          <a:pPr rtl="0"/>
          <a:r>
            <a:rPr lang="en-US" b="1" dirty="0" smtClean="0"/>
            <a:t>81% issued</a:t>
          </a:r>
          <a:endParaRPr lang="en-US" dirty="0"/>
        </a:p>
      </dgm:t>
    </dgm:pt>
    <dgm:pt modelId="{8C99BB33-5C89-4DD0-A8EA-19D552DDC844}" type="parTrans" cxnId="{E43BAF96-3C6F-4067-8D4C-65ADF80A4A95}">
      <dgm:prSet/>
      <dgm:spPr/>
      <dgm:t>
        <a:bodyPr/>
        <a:lstStyle/>
        <a:p>
          <a:endParaRPr lang="en-US"/>
        </a:p>
      </dgm:t>
    </dgm:pt>
    <dgm:pt modelId="{E7C6185B-7F69-4A90-927F-D0767152F292}" type="sibTrans" cxnId="{E43BAF96-3C6F-4067-8D4C-65ADF80A4A95}">
      <dgm:prSet/>
      <dgm:spPr/>
      <dgm:t>
        <a:bodyPr/>
        <a:lstStyle/>
        <a:p>
          <a:endParaRPr lang="en-US"/>
        </a:p>
      </dgm:t>
    </dgm:pt>
    <dgm:pt modelId="{72C93F6E-FB78-4B7C-A30E-06698B3BB178}">
      <dgm:prSet/>
      <dgm:spPr/>
      <dgm:t>
        <a:bodyPr/>
        <a:lstStyle/>
        <a:p>
          <a:pPr rtl="0"/>
          <a:r>
            <a:rPr lang="en-US" b="1" dirty="0" smtClean="0"/>
            <a:t>61% preferred</a:t>
          </a:r>
          <a:endParaRPr lang="en-US" dirty="0"/>
        </a:p>
      </dgm:t>
    </dgm:pt>
    <dgm:pt modelId="{9AD9ECDE-D999-4FB3-930B-EB44B5AAE33E}" type="parTrans" cxnId="{AB000EEA-C8CA-4D9A-8350-BE176F13D6E8}">
      <dgm:prSet/>
      <dgm:spPr/>
      <dgm:t>
        <a:bodyPr/>
        <a:lstStyle/>
        <a:p>
          <a:endParaRPr lang="en-US"/>
        </a:p>
      </dgm:t>
    </dgm:pt>
    <dgm:pt modelId="{204F31DB-77B6-42D1-BEB6-E877B172E820}" type="sibTrans" cxnId="{AB000EEA-C8CA-4D9A-8350-BE176F13D6E8}">
      <dgm:prSet/>
      <dgm:spPr/>
      <dgm:t>
        <a:bodyPr/>
        <a:lstStyle/>
        <a:p>
          <a:endParaRPr lang="en-US"/>
        </a:p>
      </dgm:t>
    </dgm:pt>
    <dgm:pt modelId="{919F831D-0395-471C-BC4D-C26D538CBEA4}" type="pres">
      <dgm:prSet presAssocID="{506E389E-020B-4BA8-9618-A56063D25431}" presName="Name0" presStyleCnt="0">
        <dgm:presLayoutVars>
          <dgm:dir/>
          <dgm:resizeHandles val="exact"/>
        </dgm:presLayoutVars>
      </dgm:prSet>
      <dgm:spPr/>
      <dgm:t>
        <a:bodyPr/>
        <a:lstStyle/>
        <a:p>
          <a:endParaRPr lang="en-US"/>
        </a:p>
      </dgm:t>
    </dgm:pt>
    <dgm:pt modelId="{F0C3F8AD-360F-4CC8-A97D-729B90BA0067}" type="pres">
      <dgm:prSet presAssocID="{36E36914-0E02-4129-8C44-813675E5B563}" presName="parTxOnly" presStyleLbl="node1" presStyleIdx="0" presStyleCnt="2">
        <dgm:presLayoutVars>
          <dgm:bulletEnabled val="1"/>
        </dgm:presLayoutVars>
      </dgm:prSet>
      <dgm:spPr/>
      <dgm:t>
        <a:bodyPr/>
        <a:lstStyle/>
        <a:p>
          <a:endParaRPr lang="en-US"/>
        </a:p>
      </dgm:t>
    </dgm:pt>
    <dgm:pt modelId="{C44CA1C5-4D3B-43EA-A7C6-281CECA0D426}" type="pres">
      <dgm:prSet presAssocID="{E7C6185B-7F69-4A90-927F-D0767152F292}" presName="parSpace" presStyleCnt="0"/>
      <dgm:spPr/>
      <dgm:t>
        <a:bodyPr/>
        <a:lstStyle/>
        <a:p>
          <a:endParaRPr lang="en-US"/>
        </a:p>
      </dgm:t>
    </dgm:pt>
    <dgm:pt modelId="{BCDE74AE-58BA-427C-B74E-0DA676815FB5}" type="pres">
      <dgm:prSet presAssocID="{72C93F6E-FB78-4B7C-A30E-06698B3BB178}" presName="parTxOnly" presStyleLbl="node1" presStyleIdx="1" presStyleCnt="2">
        <dgm:presLayoutVars>
          <dgm:bulletEnabled val="1"/>
        </dgm:presLayoutVars>
      </dgm:prSet>
      <dgm:spPr/>
      <dgm:t>
        <a:bodyPr/>
        <a:lstStyle/>
        <a:p>
          <a:endParaRPr lang="en-US"/>
        </a:p>
      </dgm:t>
    </dgm:pt>
  </dgm:ptLst>
  <dgm:cxnLst>
    <dgm:cxn modelId="{DA31EDAB-8460-4F04-9858-4A3ACCCAA02A}" type="presOf" srcId="{506E389E-020B-4BA8-9618-A56063D25431}" destId="{919F831D-0395-471C-BC4D-C26D538CBEA4}" srcOrd="0" destOrd="0" presId="urn:microsoft.com/office/officeart/2005/8/layout/hChevron3"/>
    <dgm:cxn modelId="{C4F99D41-2F3D-4B4B-BB34-3EBB69C1F81B}" type="presOf" srcId="{36E36914-0E02-4129-8C44-813675E5B563}" destId="{F0C3F8AD-360F-4CC8-A97D-729B90BA0067}" srcOrd="0" destOrd="0" presId="urn:microsoft.com/office/officeart/2005/8/layout/hChevron3"/>
    <dgm:cxn modelId="{43EABB85-3FD3-474F-BE3C-337CDE7E20CD}" type="presOf" srcId="{72C93F6E-FB78-4B7C-A30E-06698B3BB178}" destId="{BCDE74AE-58BA-427C-B74E-0DA676815FB5}" srcOrd="0" destOrd="0" presId="urn:microsoft.com/office/officeart/2005/8/layout/hChevron3"/>
    <dgm:cxn modelId="{E43BAF96-3C6F-4067-8D4C-65ADF80A4A95}" srcId="{506E389E-020B-4BA8-9618-A56063D25431}" destId="{36E36914-0E02-4129-8C44-813675E5B563}" srcOrd="0" destOrd="0" parTransId="{8C99BB33-5C89-4DD0-A8EA-19D552DDC844}" sibTransId="{E7C6185B-7F69-4A90-927F-D0767152F292}"/>
    <dgm:cxn modelId="{AB000EEA-C8CA-4D9A-8350-BE176F13D6E8}" srcId="{506E389E-020B-4BA8-9618-A56063D25431}" destId="{72C93F6E-FB78-4B7C-A30E-06698B3BB178}" srcOrd="1" destOrd="0" parTransId="{9AD9ECDE-D999-4FB3-930B-EB44B5AAE33E}" sibTransId="{204F31DB-77B6-42D1-BEB6-E877B172E820}"/>
    <dgm:cxn modelId="{B0B8B139-425C-4D07-8FC1-1817E1C5B623}" type="presParOf" srcId="{919F831D-0395-471C-BC4D-C26D538CBEA4}" destId="{F0C3F8AD-360F-4CC8-A97D-729B90BA0067}" srcOrd="0" destOrd="0" presId="urn:microsoft.com/office/officeart/2005/8/layout/hChevron3"/>
    <dgm:cxn modelId="{C896BF46-DB0E-43B2-9721-6419D3AAE6F6}" type="presParOf" srcId="{919F831D-0395-471C-BC4D-C26D538CBEA4}" destId="{C44CA1C5-4D3B-43EA-A7C6-281CECA0D426}" srcOrd="1" destOrd="0" presId="urn:microsoft.com/office/officeart/2005/8/layout/hChevron3"/>
    <dgm:cxn modelId="{38CC57EB-D565-4DA2-AB07-2C07543EBA8D}" type="presParOf" srcId="{919F831D-0395-471C-BC4D-C26D538CBEA4}" destId="{BCDE74AE-58BA-427C-B74E-0DA676815FB5}" srcOrd="2"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A1940-5F58-469F-917F-24772FBF46E0}"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25EB2248-82AE-4C5E-B38E-61BA2BA22440}">
      <dgm:prSet/>
      <dgm:spPr/>
      <dgm:t>
        <a:bodyPr/>
        <a:lstStyle/>
        <a:p>
          <a:pPr rtl="0"/>
          <a:r>
            <a:rPr lang="en-US" b="1" dirty="0" smtClean="0"/>
            <a:t>5.5 million processed in 2008!</a:t>
          </a:r>
          <a:endParaRPr lang="en-US" dirty="0"/>
        </a:p>
      </dgm:t>
    </dgm:pt>
    <dgm:pt modelId="{BF2F5B07-CFFE-4BA9-9A68-4AC99F76C068}" type="parTrans" cxnId="{535ECEFC-CA29-4863-846F-1845619B01D8}">
      <dgm:prSet/>
      <dgm:spPr/>
      <dgm:t>
        <a:bodyPr/>
        <a:lstStyle/>
        <a:p>
          <a:endParaRPr lang="en-US"/>
        </a:p>
      </dgm:t>
    </dgm:pt>
    <dgm:pt modelId="{7087C3D5-5320-472C-8AFD-443BE02512FF}" type="sibTrans" cxnId="{535ECEFC-CA29-4863-846F-1845619B01D8}">
      <dgm:prSet/>
      <dgm:spPr/>
      <dgm:t>
        <a:bodyPr/>
        <a:lstStyle/>
        <a:p>
          <a:endParaRPr lang="en-US"/>
        </a:p>
      </dgm:t>
    </dgm:pt>
    <dgm:pt modelId="{5A62C354-B653-47B4-BCFE-8F72D9F70AF6}">
      <dgm:prSet/>
      <dgm:spPr/>
      <dgm:t>
        <a:bodyPr/>
        <a:lstStyle/>
        <a:p>
          <a:pPr rtl="0"/>
          <a:r>
            <a:rPr lang="en-US" b="1" dirty="0" smtClean="0"/>
            <a:t>21,000 claims paid per work day</a:t>
          </a:r>
          <a:endParaRPr lang="en-US" dirty="0"/>
        </a:p>
      </dgm:t>
    </dgm:pt>
    <dgm:pt modelId="{A68BBD20-94D3-42DC-A284-E86F77495813}" type="parTrans" cxnId="{7327BE6D-F309-4EA2-BDB8-A33E59589844}">
      <dgm:prSet/>
      <dgm:spPr/>
      <dgm:t>
        <a:bodyPr/>
        <a:lstStyle/>
        <a:p>
          <a:endParaRPr lang="en-US"/>
        </a:p>
      </dgm:t>
    </dgm:pt>
    <dgm:pt modelId="{267538B2-3ED9-4519-8EB4-3678B2429A5E}" type="sibTrans" cxnId="{7327BE6D-F309-4EA2-BDB8-A33E59589844}">
      <dgm:prSet/>
      <dgm:spPr/>
      <dgm:t>
        <a:bodyPr/>
        <a:lstStyle/>
        <a:p>
          <a:endParaRPr lang="en-US"/>
        </a:p>
      </dgm:t>
    </dgm:pt>
    <dgm:pt modelId="{73FA458B-E1D1-4E52-8AA8-D2491A455C0D}">
      <dgm:prSet/>
      <dgm:spPr/>
      <dgm:t>
        <a:bodyPr/>
        <a:lstStyle/>
        <a:p>
          <a:pPr rtl="0"/>
          <a:r>
            <a:rPr lang="en-US" b="1" dirty="0" smtClean="0"/>
            <a:t>$3.7 million paid per work day!  94%  </a:t>
          </a:r>
          <a:endParaRPr lang="en-US" dirty="0"/>
        </a:p>
      </dgm:t>
    </dgm:pt>
    <dgm:pt modelId="{C9F98A58-244A-4E0B-AD6D-D98F8F86E375}" type="parTrans" cxnId="{C4BEADA1-BE8D-4C61-A6BB-4B8C31F3EA0E}">
      <dgm:prSet/>
      <dgm:spPr/>
      <dgm:t>
        <a:bodyPr/>
        <a:lstStyle/>
        <a:p>
          <a:endParaRPr lang="en-US"/>
        </a:p>
      </dgm:t>
    </dgm:pt>
    <dgm:pt modelId="{F4BBBE9F-8604-42E7-88AB-3E327691E88D}" type="sibTrans" cxnId="{C4BEADA1-BE8D-4C61-A6BB-4B8C31F3EA0E}">
      <dgm:prSet/>
      <dgm:spPr/>
      <dgm:t>
        <a:bodyPr/>
        <a:lstStyle/>
        <a:p>
          <a:endParaRPr lang="en-US"/>
        </a:p>
      </dgm:t>
    </dgm:pt>
    <dgm:pt modelId="{E3CB6DC2-29A1-4D91-B9FA-A84A3B579C3F}">
      <dgm:prSet/>
      <dgm:spPr/>
      <dgm:t>
        <a:bodyPr/>
        <a:lstStyle/>
        <a:p>
          <a:pPr rtl="0"/>
          <a:r>
            <a:rPr lang="en-US" b="1" dirty="0" smtClean="0"/>
            <a:t>94% processed in 10 working days or less!</a:t>
          </a:r>
          <a:endParaRPr lang="en-US" dirty="0"/>
        </a:p>
      </dgm:t>
    </dgm:pt>
    <dgm:pt modelId="{21EAF76E-2E8C-449A-A779-B3367EA395D3}" type="parTrans" cxnId="{45E6C117-E38E-43C7-AC51-7C0564A94997}">
      <dgm:prSet/>
      <dgm:spPr/>
      <dgm:t>
        <a:bodyPr/>
        <a:lstStyle/>
        <a:p>
          <a:endParaRPr lang="en-US"/>
        </a:p>
      </dgm:t>
    </dgm:pt>
    <dgm:pt modelId="{86ACE7DE-ED2C-4B37-8885-D78E36686312}" type="sibTrans" cxnId="{45E6C117-E38E-43C7-AC51-7C0564A94997}">
      <dgm:prSet/>
      <dgm:spPr/>
      <dgm:t>
        <a:bodyPr/>
        <a:lstStyle/>
        <a:p>
          <a:endParaRPr lang="en-US"/>
        </a:p>
      </dgm:t>
    </dgm:pt>
    <dgm:pt modelId="{8EF02B54-B886-4B0E-96FD-54B59323D3A9}">
      <dgm:prSet/>
      <dgm:spPr/>
      <dgm:t>
        <a:bodyPr/>
        <a:lstStyle/>
        <a:p>
          <a:pPr rtl="0"/>
          <a:r>
            <a:rPr lang="en-US" b="1" dirty="0" smtClean="0"/>
            <a:t>99.5 % benefit accuracy rate!</a:t>
          </a:r>
          <a:endParaRPr lang="en-US" dirty="0"/>
        </a:p>
      </dgm:t>
    </dgm:pt>
    <dgm:pt modelId="{63E55FE9-B10C-4ACD-8765-69C941C4D3B7}" type="parTrans" cxnId="{F1F5D2E5-BC30-4D47-AE0E-4E64FB0096E0}">
      <dgm:prSet/>
      <dgm:spPr/>
      <dgm:t>
        <a:bodyPr/>
        <a:lstStyle/>
        <a:p>
          <a:endParaRPr lang="en-US"/>
        </a:p>
      </dgm:t>
    </dgm:pt>
    <dgm:pt modelId="{E44160F2-E635-4717-881B-0761F10DEB58}" type="sibTrans" cxnId="{F1F5D2E5-BC30-4D47-AE0E-4E64FB0096E0}">
      <dgm:prSet/>
      <dgm:spPr/>
      <dgm:t>
        <a:bodyPr/>
        <a:lstStyle/>
        <a:p>
          <a:endParaRPr lang="en-US"/>
        </a:p>
      </dgm:t>
    </dgm:pt>
    <dgm:pt modelId="{FCEB1B05-6CB5-4D9C-97BE-6870968E7201}" type="pres">
      <dgm:prSet presAssocID="{593A1940-5F58-469F-917F-24772FBF46E0}" presName="outerComposite" presStyleCnt="0">
        <dgm:presLayoutVars>
          <dgm:chMax val="5"/>
          <dgm:dir/>
          <dgm:resizeHandles val="exact"/>
        </dgm:presLayoutVars>
      </dgm:prSet>
      <dgm:spPr/>
      <dgm:t>
        <a:bodyPr/>
        <a:lstStyle/>
        <a:p>
          <a:endParaRPr lang="en-US"/>
        </a:p>
      </dgm:t>
    </dgm:pt>
    <dgm:pt modelId="{2D65E7C5-A553-49FD-88C0-24D9450A2C31}" type="pres">
      <dgm:prSet presAssocID="{593A1940-5F58-469F-917F-24772FBF46E0}" presName="dummyMaxCanvas" presStyleCnt="0">
        <dgm:presLayoutVars/>
      </dgm:prSet>
      <dgm:spPr/>
      <dgm:t>
        <a:bodyPr/>
        <a:lstStyle/>
        <a:p>
          <a:endParaRPr lang="en-US"/>
        </a:p>
      </dgm:t>
    </dgm:pt>
    <dgm:pt modelId="{229E90B3-C2DF-4DB3-9C11-9BAF0B321E86}" type="pres">
      <dgm:prSet presAssocID="{593A1940-5F58-469F-917F-24772FBF46E0}" presName="FiveNodes_1" presStyleLbl="node1" presStyleIdx="0" presStyleCnt="5" custLinFactNeighborY="-30864">
        <dgm:presLayoutVars>
          <dgm:bulletEnabled val="1"/>
        </dgm:presLayoutVars>
      </dgm:prSet>
      <dgm:spPr/>
      <dgm:t>
        <a:bodyPr/>
        <a:lstStyle/>
        <a:p>
          <a:endParaRPr lang="en-US"/>
        </a:p>
      </dgm:t>
    </dgm:pt>
    <dgm:pt modelId="{F6245C8A-F358-4B15-BC62-EACA56DDB2F6}" type="pres">
      <dgm:prSet presAssocID="{593A1940-5F58-469F-917F-24772FBF46E0}" presName="FiveNodes_2" presStyleLbl="node1" presStyleIdx="1" presStyleCnt="5">
        <dgm:presLayoutVars>
          <dgm:bulletEnabled val="1"/>
        </dgm:presLayoutVars>
      </dgm:prSet>
      <dgm:spPr/>
      <dgm:t>
        <a:bodyPr/>
        <a:lstStyle/>
        <a:p>
          <a:endParaRPr lang="en-US"/>
        </a:p>
      </dgm:t>
    </dgm:pt>
    <dgm:pt modelId="{8976024E-E4DD-4731-8E06-755D322C30F1}" type="pres">
      <dgm:prSet presAssocID="{593A1940-5F58-469F-917F-24772FBF46E0}" presName="FiveNodes_3" presStyleLbl="node1" presStyleIdx="2" presStyleCnt="5">
        <dgm:presLayoutVars>
          <dgm:bulletEnabled val="1"/>
        </dgm:presLayoutVars>
      </dgm:prSet>
      <dgm:spPr/>
      <dgm:t>
        <a:bodyPr/>
        <a:lstStyle/>
        <a:p>
          <a:endParaRPr lang="en-US"/>
        </a:p>
      </dgm:t>
    </dgm:pt>
    <dgm:pt modelId="{5F1CED43-5D19-4081-A580-596BAA1F7F0B}" type="pres">
      <dgm:prSet presAssocID="{593A1940-5F58-469F-917F-24772FBF46E0}" presName="FiveNodes_4" presStyleLbl="node1" presStyleIdx="3" presStyleCnt="5">
        <dgm:presLayoutVars>
          <dgm:bulletEnabled val="1"/>
        </dgm:presLayoutVars>
      </dgm:prSet>
      <dgm:spPr/>
      <dgm:t>
        <a:bodyPr/>
        <a:lstStyle/>
        <a:p>
          <a:endParaRPr lang="en-US"/>
        </a:p>
      </dgm:t>
    </dgm:pt>
    <dgm:pt modelId="{FC9B2C9E-BA4B-46F6-B06F-EDD85A9038D9}" type="pres">
      <dgm:prSet presAssocID="{593A1940-5F58-469F-917F-24772FBF46E0}" presName="FiveNodes_5" presStyleLbl="node1" presStyleIdx="4" presStyleCnt="5">
        <dgm:presLayoutVars>
          <dgm:bulletEnabled val="1"/>
        </dgm:presLayoutVars>
      </dgm:prSet>
      <dgm:spPr/>
      <dgm:t>
        <a:bodyPr/>
        <a:lstStyle/>
        <a:p>
          <a:endParaRPr lang="en-US"/>
        </a:p>
      </dgm:t>
    </dgm:pt>
    <dgm:pt modelId="{0816BF33-2BCE-4784-B50D-DEF24EC4A473}" type="pres">
      <dgm:prSet presAssocID="{593A1940-5F58-469F-917F-24772FBF46E0}" presName="FiveConn_1-2" presStyleLbl="fgAccFollowNode1" presStyleIdx="0" presStyleCnt="4">
        <dgm:presLayoutVars>
          <dgm:bulletEnabled val="1"/>
        </dgm:presLayoutVars>
      </dgm:prSet>
      <dgm:spPr/>
      <dgm:t>
        <a:bodyPr/>
        <a:lstStyle/>
        <a:p>
          <a:endParaRPr lang="en-US"/>
        </a:p>
      </dgm:t>
    </dgm:pt>
    <dgm:pt modelId="{4CDC7A8D-77F3-43DC-BFDE-CE668980DED0}" type="pres">
      <dgm:prSet presAssocID="{593A1940-5F58-469F-917F-24772FBF46E0}" presName="FiveConn_2-3" presStyleLbl="fgAccFollowNode1" presStyleIdx="1" presStyleCnt="4">
        <dgm:presLayoutVars>
          <dgm:bulletEnabled val="1"/>
        </dgm:presLayoutVars>
      </dgm:prSet>
      <dgm:spPr/>
      <dgm:t>
        <a:bodyPr/>
        <a:lstStyle/>
        <a:p>
          <a:endParaRPr lang="en-US"/>
        </a:p>
      </dgm:t>
    </dgm:pt>
    <dgm:pt modelId="{3920AA88-2699-44A8-B7CB-B781A4FE4540}" type="pres">
      <dgm:prSet presAssocID="{593A1940-5F58-469F-917F-24772FBF46E0}" presName="FiveConn_3-4" presStyleLbl="fgAccFollowNode1" presStyleIdx="2" presStyleCnt="4">
        <dgm:presLayoutVars>
          <dgm:bulletEnabled val="1"/>
        </dgm:presLayoutVars>
      </dgm:prSet>
      <dgm:spPr/>
      <dgm:t>
        <a:bodyPr/>
        <a:lstStyle/>
        <a:p>
          <a:endParaRPr lang="en-US"/>
        </a:p>
      </dgm:t>
    </dgm:pt>
    <dgm:pt modelId="{87682D3B-AD37-4DDB-A10D-C0F476F3B9CB}" type="pres">
      <dgm:prSet presAssocID="{593A1940-5F58-469F-917F-24772FBF46E0}" presName="FiveConn_4-5" presStyleLbl="fgAccFollowNode1" presStyleIdx="3" presStyleCnt="4">
        <dgm:presLayoutVars>
          <dgm:bulletEnabled val="1"/>
        </dgm:presLayoutVars>
      </dgm:prSet>
      <dgm:spPr/>
      <dgm:t>
        <a:bodyPr/>
        <a:lstStyle/>
        <a:p>
          <a:endParaRPr lang="en-US"/>
        </a:p>
      </dgm:t>
    </dgm:pt>
    <dgm:pt modelId="{B571A399-5FBB-42DE-A6A5-B8C89AE51765}" type="pres">
      <dgm:prSet presAssocID="{593A1940-5F58-469F-917F-24772FBF46E0}" presName="FiveNodes_1_text" presStyleLbl="node1" presStyleIdx="4" presStyleCnt="5">
        <dgm:presLayoutVars>
          <dgm:bulletEnabled val="1"/>
        </dgm:presLayoutVars>
      </dgm:prSet>
      <dgm:spPr/>
      <dgm:t>
        <a:bodyPr/>
        <a:lstStyle/>
        <a:p>
          <a:endParaRPr lang="en-US"/>
        </a:p>
      </dgm:t>
    </dgm:pt>
    <dgm:pt modelId="{69A77C86-73DC-4F04-980D-420C6191A59D}" type="pres">
      <dgm:prSet presAssocID="{593A1940-5F58-469F-917F-24772FBF46E0}" presName="FiveNodes_2_text" presStyleLbl="node1" presStyleIdx="4" presStyleCnt="5">
        <dgm:presLayoutVars>
          <dgm:bulletEnabled val="1"/>
        </dgm:presLayoutVars>
      </dgm:prSet>
      <dgm:spPr/>
      <dgm:t>
        <a:bodyPr/>
        <a:lstStyle/>
        <a:p>
          <a:endParaRPr lang="en-US"/>
        </a:p>
      </dgm:t>
    </dgm:pt>
    <dgm:pt modelId="{01283F0C-CA45-430F-8CBA-CB29D592AFCF}" type="pres">
      <dgm:prSet presAssocID="{593A1940-5F58-469F-917F-24772FBF46E0}" presName="FiveNodes_3_text" presStyleLbl="node1" presStyleIdx="4" presStyleCnt="5">
        <dgm:presLayoutVars>
          <dgm:bulletEnabled val="1"/>
        </dgm:presLayoutVars>
      </dgm:prSet>
      <dgm:spPr/>
      <dgm:t>
        <a:bodyPr/>
        <a:lstStyle/>
        <a:p>
          <a:endParaRPr lang="en-US"/>
        </a:p>
      </dgm:t>
    </dgm:pt>
    <dgm:pt modelId="{10CE1304-AC15-425F-BE4B-2F97BD616ED5}" type="pres">
      <dgm:prSet presAssocID="{593A1940-5F58-469F-917F-24772FBF46E0}" presName="FiveNodes_4_text" presStyleLbl="node1" presStyleIdx="4" presStyleCnt="5">
        <dgm:presLayoutVars>
          <dgm:bulletEnabled val="1"/>
        </dgm:presLayoutVars>
      </dgm:prSet>
      <dgm:spPr/>
      <dgm:t>
        <a:bodyPr/>
        <a:lstStyle/>
        <a:p>
          <a:endParaRPr lang="en-US"/>
        </a:p>
      </dgm:t>
    </dgm:pt>
    <dgm:pt modelId="{B8B96549-E53D-4467-8966-8947F12DBCC0}" type="pres">
      <dgm:prSet presAssocID="{593A1940-5F58-469F-917F-24772FBF46E0}" presName="FiveNodes_5_text" presStyleLbl="node1" presStyleIdx="4" presStyleCnt="5">
        <dgm:presLayoutVars>
          <dgm:bulletEnabled val="1"/>
        </dgm:presLayoutVars>
      </dgm:prSet>
      <dgm:spPr/>
      <dgm:t>
        <a:bodyPr/>
        <a:lstStyle/>
        <a:p>
          <a:endParaRPr lang="en-US"/>
        </a:p>
      </dgm:t>
    </dgm:pt>
  </dgm:ptLst>
  <dgm:cxnLst>
    <dgm:cxn modelId="{7327BE6D-F309-4EA2-BDB8-A33E59589844}" srcId="{593A1940-5F58-469F-917F-24772FBF46E0}" destId="{5A62C354-B653-47B4-BCFE-8F72D9F70AF6}" srcOrd="1" destOrd="0" parTransId="{A68BBD20-94D3-42DC-A284-E86F77495813}" sibTransId="{267538B2-3ED9-4519-8EB4-3678B2429A5E}"/>
    <dgm:cxn modelId="{C4BEADA1-BE8D-4C61-A6BB-4B8C31F3EA0E}" srcId="{593A1940-5F58-469F-917F-24772FBF46E0}" destId="{73FA458B-E1D1-4E52-8AA8-D2491A455C0D}" srcOrd="2" destOrd="0" parTransId="{C9F98A58-244A-4E0B-AD6D-D98F8F86E375}" sibTransId="{F4BBBE9F-8604-42E7-88AB-3E327691E88D}"/>
    <dgm:cxn modelId="{F1733421-0A37-4519-A189-FE1E0BCD8BBD}" type="presOf" srcId="{267538B2-3ED9-4519-8EB4-3678B2429A5E}" destId="{4CDC7A8D-77F3-43DC-BFDE-CE668980DED0}" srcOrd="0" destOrd="0" presId="urn:microsoft.com/office/officeart/2005/8/layout/vProcess5"/>
    <dgm:cxn modelId="{535ECEFC-CA29-4863-846F-1845619B01D8}" srcId="{593A1940-5F58-469F-917F-24772FBF46E0}" destId="{25EB2248-82AE-4C5E-B38E-61BA2BA22440}" srcOrd="0" destOrd="0" parTransId="{BF2F5B07-CFFE-4BA9-9A68-4AC99F76C068}" sibTransId="{7087C3D5-5320-472C-8AFD-443BE02512FF}"/>
    <dgm:cxn modelId="{D178FB19-0BF1-43BF-96D0-E9E7ADAE85B9}" type="presOf" srcId="{E3CB6DC2-29A1-4D91-B9FA-A84A3B579C3F}" destId="{10CE1304-AC15-425F-BE4B-2F97BD616ED5}" srcOrd="1" destOrd="0" presId="urn:microsoft.com/office/officeart/2005/8/layout/vProcess5"/>
    <dgm:cxn modelId="{455B446C-7B9E-42CD-8B87-158EBDB4F2E3}" type="presOf" srcId="{73FA458B-E1D1-4E52-8AA8-D2491A455C0D}" destId="{8976024E-E4DD-4731-8E06-755D322C30F1}" srcOrd="0" destOrd="0" presId="urn:microsoft.com/office/officeart/2005/8/layout/vProcess5"/>
    <dgm:cxn modelId="{7D6C88EB-146D-4BED-B9D9-348C7127ED00}" type="presOf" srcId="{73FA458B-E1D1-4E52-8AA8-D2491A455C0D}" destId="{01283F0C-CA45-430F-8CBA-CB29D592AFCF}" srcOrd="1" destOrd="0" presId="urn:microsoft.com/office/officeart/2005/8/layout/vProcess5"/>
    <dgm:cxn modelId="{E2858A9E-5119-4207-B2D8-31068E127D1A}" type="presOf" srcId="{25EB2248-82AE-4C5E-B38E-61BA2BA22440}" destId="{229E90B3-C2DF-4DB3-9C11-9BAF0B321E86}" srcOrd="0" destOrd="0" presId="urn:microsoft.com/office/officeart/2005/8/layout/vProcess5"/>
    <dgm:cxn modelId="{C73FF718-9DE7-4C7A-BD10-D61417A7D3E3}" type="presOf" srcId="{8EF02B54-B886-4B0E-96FD-54B59323D3A9}" destId="{FC9B2C9E-BA4B-46F6-B06F-EDD85A9038D9}" srcOrd="0" destOrd="0" presId="urn:microsoft.com/office/officeart/2005/8/layout/vProcess5"/>
    <dgm:cxn modelId="{B131A819-790D-4AFB-95D8-0CD1190A6F1F}" type="presOf" srcId="{86ACE7DE-ED2C-4B37-8885-D78E36686312}" destId="{87682D3B-AD37-4DDB-A10D-C0F476F3B9CB}" srcOrd="0" destOrd="0" presId="urn:microsoft.com/office/officeart/2005/8/layout/vProcess5"/>
    <dgm:cxn modelId="{766AC780-4A88-4C4E-9555-EB8DF77A6729}" type="presOf" srcId="{F4BBBE9F-8604-42E7-88AB-3E327691E88D}" destId="{3920AA88-2699-44A8-B7CB-B781A4FE4540}" srcOrd="0" destOrd="0" presId="urn:microsoft.com/office/officeart/2005/8/layout/vProcess5"/>
    <dgm:cxn modelId="{CA1DA3A1-3F2E-44B5-B0E7-D684B7A5C953}" type="presOf" srcId="{7087C3D5-5320-472C-8AFD-443BE02512FF}" destId="{0816BF33-2BCE-4784-B50D-DEF24EC4A473}" srcOrd="0" destOrd="0" presId="urn:microsoft.com/office/officeart/2005/8/layout/vProcess5"/>
    <dgm:cxn modelId="{481DF28E-9C59-47B9-80A7-2FD17F4D3BE6}" type="presOf" srcId="{8EF02B54-B886-4B0E-96FD-54B59323D3A9}" destId="{B8B96549-E53D-4467-8966-8947F12DBCC0}" srcOrd="1" destOrd="0" presId="urn:microsoft.com/office/officeart/2005/8/layout/vProcess5"/>
    <dgm:cxn modelId="{F1F5D2E5-BC30-4D47-AE0E-4E64FB0096E0}" srcId="{593A1940-5F58-469F-917F-24772FBF46E0}" destId="{8EF02B54-B886-4B0E-96FD-54B59323D3A9}" srcOrd="4" destOrd="0" parTransId="{63E55FE9-B10C-4ACD-8765-69C941C4D3B7}" sibTransId="{E44160F2-E635-4717-881B-0761F10DEB58}"/>
    <dgm:cxn modelId="{07C68ED2-129A-4534-8E61-C34F032B0CC5}" type="presOf" srcId="{25EB2248-82AE-4C5E-B38E-61BA2BA22440}" destId="{B571A399-5FBB-42DE-A6A5-B8C89AE51765}" srcOrd="1" destOrd="0" presId="urn:microsoft.com/office/officeart/2005/8/layout/vProcess5"/>
    <dgm:cxn modelId="{750162DE-A909-4050-9F49-92C9BFA7A0F1}" type="presOf" srcId="{593A1940-5F58-469F-917F-24772FBF46E0}" destId="{FCEB1B05-6CB5-4D9C-97BE-6870968E7201}" srcOrd="0" destOrd="0" presId="urn:microsoft.com/office/officeart/2005/8/layout/vProcess5"/>
    <dgm:cxn modelId="{45E6C117-E38E-43C7-AC51-7C0564A94997}" srcId="{593A1940-5F58-469F-917F-24772FBF46E0}" destId="{E3CB6DC2-29A1-4D91-B9FA-A84A3B579C3F}" srcOrd="3" destOrd="0" parTransId="{21EAF76E-2E8C-449A-A779-B3367EA395D3}" sibTransId="{86ACE7DE-ED2C-4B37-8885-D78E36686312}"/>
    <dgm:cxn modelId="{4192EAAF-F5D1-4EEC-85B6-A854F62F74F5}" type="presOf" srcId="{E3CB6DC2-29A1-4D91-B9FA-A84A3B579C3F}" destId="{5F1CED43-5D19-4081-A580-596BAA1F7F0B}" srcOrd="0" destOrd="0" presId="urn:microsoft.com/office/officeart/2005/8/layout/vProcess5"/>
    <dgm:cxn modelId="{375B0109-ADFF-41DC-8F8D-A833CA2561DF}" type="presOf" srcId="{5A62C354-B653-47B4-BCFE-8F72D9F70AF6}" destId="{F6245C8A-F358-4B15-BC62-EACA56DDB2F6}" srcOrd="0" destOrd="0" presId="urn:microsoft.com/office/officeart/2005/8/layout/vProcess5"/>
    <dgm:cxn modelId="{5D68C081-2319-40BA-931C-9598BE013794}" type="presOf" srcId="{5A62C354-B653-47B4-BCFE-8F72D9F70AF6}" destId="{69A77C86-73DC-4F04-980D-420C6191A59D}" srcOrd="1" destOrd="0" presId="urn:microsoft.com/office/officeart/2005/8/layout/vProcess5"/>
    <dgm:cxn modelId="{EEB21F93-2869-4D86-837B-9B34B970ECA3}" type="presParOf" srcId="{FCEB1B05-6CB5-4D9C-97BE-6870968E7201}" destId="{2D65E7C5-A553-49FD-88C0-24D9450A2C31}" srcOrd="0" destOrd="0" presId="urn:microsoft.com/office/officeart/2005/8/layout/vProcess5"/>
    <dgm:cxn modelId="{5D73B84E-0B68-4BA0-A764-B779D936B82D}" type="presParOf" srcId="{FCEB1B05-6CB5-4D9C-97BE-6870968E7201}" destId="{229E90B3-C2DF-4DB3-9C11-9BAF0B321E86}" srcOrd="1" destOrd="0" presId="urn:microsoft.com/office/officeart/2005/8/layout/vProcess5"/>
    <dgm:cxn modelId="{9E127388-87CC-4B16-9675-8F20D1F90178}" type="presParOf" srcId="{FCEB1B05-6CB5-4D9C-97BE-6870968E7201}" destId="{F6245C8A-F358-4B15-BC62-EACA56DDB2F6}" srcOrd="2" destOrd="0" presId="urn:microsoft.com/office/officeart/2005/8/layout/vProcess5"/>
    <dgm:cxn modelId="{49FE298E-B557-4553-81B3-CD658202263D}" type="presParOf" srcId="{FCEB1B05-6CB5-4D9C-97BE-6870968E7201}" destId="{8976024E-E4DD-4731-8E06-755D322C30F1}" srcOrd="3" destOrd="0" presId="urn:microsoft.com/office/officeart/2005/8/layout/vProcess5"/>
    <dgm:cxn modelId="{645F58E8-F94B-4F7D-919D-6431939F4AD2}" type="presParOf" srcId="{FCEB1B05-6CB5-4D9C-97BE-6870968E7201}" destId="{5F1CED43-5D19-4081-A580-596BAA1F7F0B}" srcOrd="4" destOrd="0" presId="urn:microsoft.com/office/officeart/2005/8/layout/vProcess5"/>
    <dgm:cxn modelId="{7BBB3431-3D1E-496D-8AF0-B7923C3B1835}" type="presParOf" srcId="{FCEB1B05-6CB5-4D9C-97BE-6870968E7201}" destId="{FC9B2C9E-BA4B-46F6-B06F-EDD85A9038D9}" srcOrd="5" destOrd="0" presId="urn:microsoft.com/office/officeart/2005/8/layout/vProcess5"/>
    <dgm:cxn modelId="{305E4D96-8598-4B31-93B2-024FE3152CBD}" type="presParOf" srcId="{FCEB1B05-6CB5-4D9C-97BE-6870968E7201}" destId="{0816BF33-2BCE-4784-B50D-DEF24EC4A473}" srcOrd="6" destOrd="0" presId="urn:microsoft.com/office/officeart/2005/8/layout/vProcess5"/>
    <dgm:cxn modelId="{F1BFDD0A-40AD-4C5F-B6A1-4786DFF8ED85}" type="presParOf" srcId="{FCEB1B05-6CB5-4D9C-97BE-6870968E7201}" destId="{4CDC7A8D-77F3-43DC-BFDE-CE668980DED0}" srcOrd="7" destOrd="0" presId="urn:microsoft.com/office/officeart/2005/8/layout/vProcess5"/>
    <dgm:cxn modelId="{CBE2F0B3-D8F4-42FA-95C4-11F6214DA579}" type="presParOf" srcId="{FCEB1B05-6CB5-4D9C-97BE-6870968E7201}" destId="{3920AA88-2699-44A8-B7CB-B781A4FE4540}" srcOrd="8" destOrd="0" presId="urn:microsoft.com/office/officeart/2005/8/layout/vProcess5"/>
    <dgm:cxn modelId="{2949FC90-0DD4-4336-A1D5-A7442E0AA502}" type="presParOf" srcId="{FCEB1B05-6CB5-4D9C-97BE-6870968E7201}" destId="{87682D3B-AD37-4DDB-A10D-C0F476F3B9CB}" srcOrd="9" destOrd="0" presId="urn:microsoft.com/office/officeart/2005/8/layout/vProcess5"/>
    <dgm:cxn modelId="{F5627A62-95CE-4F67-8C3D-C1436501C784}" type="presParOf" srcId="{FCEB1B05-6CB5-4D9C-97BE-6870968E7201}" destId="{B571A399-5FBB-42DE-A6A5-B8C89AE51765}" srcOrd="10" destOrd="0" presId="urn:microsoft.com/office/officeart/2005/8/layout/vProcess5"/>
    <dgm:cxn modelId="{D55842BE-3918-451D-9EBE-DD40725335FE}" type="presParOf" srcId="{FCEB1B05-6CB5-4D9C-97BE-6870968E7201}" destId="{69A77C86-73DC-4F04-980D-420C6191A59D}" srcOrd="11" destOrd="0" presId="urn:microsoft.com/office/officeart/2005/8/layout/vProcess5"/>
    <dgm:cxn modelId="{9363CF05-9A76-466A-8252-F21FA31D32F0}" type="presParOf" srcId="{FCEB1B05-6CB5-4D9C-97BE-6870968E7201}" destId="{01283F0C-CA45-430F-8CBA-CB29D592AFCF}" srcOrd="12" destOrd="0" presId="urn:microsoft.com/office/officeart/2005/8/layout/vProcess5"/>
    <dgm:cxn modelId="{AD57D646-2EAE-49E7-9406-80135CD05D8D}" type="presParOf" srcId="{FCEB1B05-6CB5-4D9C-97BE-6870968E7201}" destId="{10CE1304-AC15-425F-BE4B-2F97BD616ED5}" srcOrd="13" destOrd="0" presId="urn:microsoft.com/office/officeart/2005/8/layout/vProcess5"/>
    <dgm:cxn modelId="{47A1A7C3-EC3F-4BB0-B2C3-A2D030FC0C2E}" type="presParOf" srcId="{FCEB1B05-6CB5-4D9C-97BE-6870968E7201}" destId="{B8B96549-E53D-4467-8966-8947F12DBCC0}" srcOrd="14"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4F8338-1813-49E5-AD05-9F63B986A60B}" type="doc">
      <dgm:prSet loTypeId="urn:microsoft.com/office/officeart/2005/8/layout/bList2" loCatId="list" qsTypeId="urn:microsoft.com/office/officeart/2005/8/quickstyle/3d4" qsCatId="3D" csTypeId="urn:microsoft.com/office/officeart/2005/8/colors/accent1_2" csCatId="accent1" phldr="1"/>
      <dgm:spPr/>
      <dgm:t>
        <a:bodyPr/>
        <a:lstStyle/>
        <a:p>
          <a:endParaRPr lang="en-US"/>
        </a:p>
      </dgm:t>
    </dgm:pt>
    <dgm:pt modelId="{808C6C5D-3C21-482C-8F58-01FD6DC9889F}">
      <dgm:prSet phldrT="[Text]" custT="1"/>
      <dgm:spPr>
        <a:solidFill>
          <a:srgbClr val="24486C"/>
        </a:solidFill>
      </dgm:spPr>
      <dgm:t>
        <a:bodyPr/>
        <a:lstStyle/>
        <a:p>
          <a:pPr algn="ctr"/>
          <a:r>
            <a:rPr lang="en-US" sz="2400" dirty="0" smtClean="0"/>
            <a:t>Area</a:t>
          </a:r>
          <a:endParaRPr lang="en-US" sz="2400" dirty="0"/>
        </a:p>
      </dgm:t>
    </dgm:pt>
    <dgm:pt modelId="{6123D898-9AAB-4E7D-AF64-BB525E885CD0}" type="parTrans" cxnId="{7D567CF7-901B-4048-9317-FF2F6ED8321A}">
      <dgm:prSet/>
      <dgm:spPr/>
      <dgm:t>
        <a:bodyPr/>
        <a:lstStyle/>
        <a:p>
          <a:endParaRPr lang="en-US"/>
        </a:p>
      </dgm:t>
    </dgm:pt>
    <dgm:pt modelId="{5C7FE5B5-40FD-45E6-8088-E9B01DF8AA6F}" type="sibTrans" cxnId="{7D567CF7-901B-4048-9317-FF2F6ED8321A}">
      <dgm:prSet/>
      <dgm:spPr/>
      <dgm:t>
        <a:bodyPr/>
        <a:lstStyle/>
        <a:p>
          <a:endParaRPr lang="en-US"/>
        </a:p>
      </dgm:t>
    </dgm:pt>
    <dgm:pt modelId="{0A86AEB1-E061-4A4B-9551-563C96DBE5F0}">
      <dgm:prSet custT="1"/>
      <dgm:spPr/>
      <dgm:t>
        <a:bodyPr/>
        <a:lstStyle/>
        <a:p>
          <a:r>
            <a:rPr lang="en-US" sz="2400" dirty="0" smtClean="0"/>
            <a:t>Reduced rates in Alabama, Missouri, Mississippi, and Oklahoma</a:t>
          </a:r>
          <a:endParaRPr lang="en-US" sz="2400" dirty="0"/>
        </a:p>
      </dgm:t>
    </dgm:pt>
    <dgm:pt modelId="{BDF1BAD8-95B5-4E69-AECA-D3AD8E0B24A3}" type="parTrans" cxnId="{232D1E88-DB61-4328-8E93-05B783668275}">
      <dgm:prSet/>
      <dgm:spPr/>
      <dgm:t>
        <a:bodyPr/>
        <a:lstStyle/>
        <a:p>
          <a:endParaRPr lang="en-US"/>
        </a:p>
      </dgm:t>
    </dgm:pt>
    <dgm:pt modelId="{A2D19982-36ED-4EE2-AF83-C3910F4983F1}" type="sibTrans" cxnId="{232D1E88-DB61-4328-8E93-05B783668275}">
      <dgm:prSet/>
      <dgm:spPr/>
      <dgm:t>
        <a:bodyPr/>
        <a:lstStyle/>
        <a:p>
          <a:endParaRPr lang="en-US"/>
        </a:p>
      </dgm:t>
    </dgm:pt>
    <dgm:pt modelId="{74FA8EF0-8987-4C2B-AD7D-1F6A494FB804}">
      <dgm:prSet custT="1"/>
      <dgm:spPr/>
      <dgm:t>
        <a:bodyPr/>
        <a:lstStyle/>
        <a:p>
          <a:endParaRPr lang="en-US" sz="2400" dirty="0"/>
        </a:p>
      </dgm:t>
    </dgm:pt>
    <dgm:pt modelId="{DB43C47F-E061-4573-8965-4E2B014525F8}" type="parTrans" cxnId="{0ED5BF1C-5468-40A6-911F-8CCDEF8C6DF6}">
      <dgm:prSet/>
      <dgm:spPr/>
      <dgm:t>
        <a:bodyPr/>
        <a:lstStyle/>
        <a:p>
          <a:endParaRPr lang="en-US"/>
        </a:p>
      </dgm:t>
    </dgm:pt>
    <dgm:pt modelId="{FF9C3105-A347-4AD3-968D-5FC6F0ECB7C9}" type="sibTrans" cxnId="{0ED5BF1C-5468-40A6-911F-8CCDEF8C6DF6}">
      <dgm:prSet/>
      <dgm:spPr/>
      <dgm:t>
        <a:bodyPr/>
        <a:lstStyle/>
        <a:p>
          <a:endParaRPr lang="en-US"/>
        </a:p>
      </dgm:t>
    </dgm:pt>
    <dgm:pt modelId="{301652FE-D261-4EE1-BB26-1A4FEE666EFE}" type="pres">
      <dgm:prSet presAssocID="{7C4F8338-1813-49E5-AD05-9F63B986A60B}" presName="diagram" presStyleCnt="0">
        <dgm:presLayoutVars>
          <dgm:dir/>
          <dgm:animLvl val="lvl"/>
          <dgm:resizeHandles val="exact"/>
        </dgm:presLayoutVars>
      </dgm:prSet>
      <dgm:spPr/>
      <dgm:t>
        <a:bodyPr/>
        <a:lstStyle/>
        <a:p>
          <a:endParaRPr lang="en-US"/>
        </a:p>
      </dgm:t>
    </dgm:pt>
    <dgm:pt modelId="{1351B2C8-067F-4C5C-ADD2-341F9C2F0C09}" type="pres">
      <dgm:prSet presAssocID="{808C6C5D-3C21-482C-8F58-01FD6DC9889F}" presName="compNode" presStyleCnt="0"/>
      <dgm:spPr/>
      <dgm:t>
        <a:bodyPr/>
        <a:lstStyle/>
        <a:p>
          <a:endParaRPr lang="en-US"/>
        </a:p>
      </dgm:t>
    </dgm:pt>
    <dgm:pt modelId="{AEF25384-9C0E-4F43-B274-D603F076CBDB}" type="pres">
      <dgm:prSet presAssocID="{808C6C5D-3C21-482C-8F58-01FD6DC9889F}" presName="childRect" presStyleLbl="bgAcc1" presStyleIdx="0" presStyleCnt="1" custScaleY="167925">
        <dgm:presLayoutVars>
          <dgm:bulletEnabled val="1"/>
        </dgm:presLayoutVars>
      </dgm:prSet>
      <dgm:spPr/>
      <dgm:t>
        <a:bodyPr/>
        <a:lstStyle/>
        <a:p>
          <a:endParaRPr lang="en-US"/>
        </a:p>
      </dgm:t>
    </dgm:pt>
    <dgm:pt modelId="{3C90420D-2ACD-494A-85A8-E52CC3D254B5}" type="pres">
      <dgm:prSet presAssocID="{808C6C5D-3C21-482C-8F58-01FD6DC9889F}" presName="parentText" presStyleLbl="node1" presStyleIdx="0" presStyleCnt="0">
        <dgm:presLayoutVars>
          <dgm:chMax val="0"/>
          <dgm:bulletEnabled val="1"/>
        </dgm:presLayoutVars>
      </dgm:prSet>
      <dgm:spPr/>
      <dgm:t>
        <a:bodyPr/>
        <a:lstStyle/>
        <a:p>
          <a:endParaRPr lang="en-US"/>
        </a:p>
      </dgm:t>
    </dgm:pt>
    <dgm:pt modelId="{86A74F45-D4A2-4567-923B-C240395F25CA}" type="pres">
      <dgm:prSet presAssocID="{808C6C5D-3C21-482C-8F58-01FD6DC9889F}" presName="parentRect" presStyleLbl="alignNode1" presStyleIdx="0" presStyleCnt="1"/>
      <dgm:spPr/>
      <dgm:t>
        <a:bodyPr/>
        <a:lstStyle/>
        <a:p>
          <a:endParaRPr lang="en-US"/>
        </a:p>
      </dgm:t>
    </dgm:pt>
    <dgm:pt modelId="{404EB814-1245-4D84-9A03-2D0F45EE993C}" type="pres">
      <dgm:prSet presAssocID="{808C6C5D-3C21-482C-8F58-01FD6DC9889F}" presName="adorn" presStyleLbl="fgAccFollowNode1" presStyleIdx="0" presStyleCnt="1"/>
      <dgm:spPr>
        <a:blipFill rotWithShape="0">
          <a:blip xmlns:r="http://schemas.openxmlformats.org/officeDocument/2006/relationships" r:embed="rId1"/>
          <a:stretch>
            <a:fillRect/>
          </a:stretch>
        </a:blipFill>
      </dgm:spPr>
      <dgm:t>
        <a:bodyPr/>
        <a:lstStyle/>
        <a:p>
          <a:endParaRPr lang="en-US"/>
        </a:p>
      </dgm:t>
    </dgm:pt>
  </dgm:ptLst>
  <dgm:cxnLst>
    <dgm:cxn modelId="{85E786BE-37B6-40D7-B2FA-AFD1E57E646B}" type="presOf" srcId="{808C6C5D-3C21-482C-8F58-01FD6DC9889F}" destId="{86A74F45-D4A2-4567-923B-C240395F25CA}" srcOrd="1" destOrd="0" presId="urn:microsoft.com/office/officeart/2005/8/layout/bList2"/>
    <dgm:cxn modelId="{7D567CF7-901B-4048-9317-FF2F6ED8321A}" srcId="{7C4F8338-1813-49E5-AD05-9F63B986A60B}" destId="{808C6C5D-3C21-482C-8F58-01FD6DC9889F}" srcOrd="0" destOrd="0" parTransId="{6123D898-9AAB-4E7D-AF64-BB525E885CD0}" sibTransId="{5C7FE5B5-40FD-45E6-8088-E9B01DF8AA6F}"/>
    <dgm:cxn modelId="{09420A55-AA24-4499-A498-946A4F47ED7E}" type="presOf" srcId="{808C6C5D-3C21-482C-8F58-01FD6DC9889F}" destId="{3C90420D-2ACD-494A-85A8-E52CC3D254B5}" srcOrd="0" destOrd="0" presId="urn:microsoft.com/office/officeart/2005/8/layout/bList2"/>
    <dgm:cxn modelId="{DAE3E585-B463-4B11-882D-75DBA6F76D2B}" type="presOf" srcId="{7C4F8338-1813-49E5-AD05-9F63B986A60B}" destId="{301652FE-D261-4EE1-BB26-1A4FEE666EFE}" srcOrd="0" destOrd="0" presId="urn:microsoft.com/office/officeart/2005/8/layout/bList2"/>
    <dgm:cxn modelId="{D16838A4-22AD-4F8E-A009-788B03C7A876}" type="presOf" srcId="{74FA8EF0-8987-4C2B-AD7D-1F6A494FB804}" destId="{AEF25384-9C0E-4F43-B274-D603F076CBDB}" srcOrd="0" destOrd="1" presId="urn:microsoft.com/office/officeart/2005/8/layout/bList2"/>
    <dgm:cxn modelId="{232D1E88-DB61-4328-8E93-05B783668275}" srcId="{808C6C5D-3C21-482C-8F58-01FD6DC9889F}" destId="{0A86AEB1-E061-4A4B-9551-563C96DBE5F0}" srcOrd="0" destOrd="0" parTransId="{BDF1BAD8-95B5-4E69-AECA-D3AD8E0B24A3}" sibTransId="{A2D19982-36ED-4EE2-AF83-C3910F4983F1}"/>
    <dgm:cxn modelId="{41D3B67A-280B-46BD-9109-99E7066E4DEE}" type="presOf" srcId="{0A86AEB1-E061-4A4B-9551-563C96DBE5F0}" destId="{AEF25384-9C0E-4F43-B274-D603F076CBDB}" srcOrd="0" destOrd="0" presId="urn:microsoft.com/office/officeart/2005/8/layout/bList2"/>
    <dgm:cxn modelId="{0ED5BF1C-5468-40A6-911F-8CCDEF8C6DF6}" srcId="{808C6C5D-3C21-482C-8F58-01FD6DC9889F}" destId="{74FA8EF0-8987-4C2B-AD7D-1F6A494FB804}" srcOrd="1" destOrd="0" parTransId="{DB43C47F-E061-4573-8965-4E2B014525F8}" sibTransId="{FF9C3105-A347-4AD3-968D-5FC6F0ECB7C9}"/>
    <dgm:cxn modelId="{CA9010C5-E2EB-4CAD-ADC0-EAE1B60B714B}" type="presParOf" srcId="{301652FE-D261-4EE1-BB26-1A4FEE666EFE}" destId="{1351B2C8-067F-4C5C-ADD2-341F9C2F0C09}" srcOrd="0" destOrd="0" presId="urn:microsoft.com/office/officeart/2005/8/layout/bList2"/>
    <dgm:cxn modelId="{B217B32F-2E70-4775-9A5A-DE6AA7C99E6E}" type="presParOf" srcId="{1351B2C8-067F-4C5C-ADD2-341F9C2F0C09}" destId="{AEF25384-9C0E-4F43-B274-D603F076CBDB}" srcOrd="0" destOrd="0" presId="urn:microsoft.com/office/officeart/2005/8/layout/bList2"/>
    <dgm:cxn modelId="{2FE67AC7-056F-4F95-BEC7-70FD64794CB9}" type="presParOf" srcId="{1351B2C8-067F-4C5C-ADD2-341F9C2F0C09}" destId="{3C90420D-2ACD-494A-85A8-E52CC3D254B5}" srcOrd="1" destOrd="0" presId="urn:microsoft.com/office/officeart/2005/8/layout/bList2"/>
    <dgm:cxn modelId="{3BE356A6-7788-4719-99C2-0BDD9FAC8EC7}" type="presParOf" srcId="{1351B2C8-067F-4C5C-ADD2-341F9C2F0C09}" destId="{86A74F45-D4A2-4567-923B-C240395F25CA}" srcOrd="2" destOrd="0" presId="urn:microsoft.com/office/officeart/2005/8/layout/bList2"/>
    <dgm:cxn modelId="{471822C0-D30F-4456-91D7-DB85FA284CE2}" type="presParOf" srcId="{1351B2C8-067F-4C5C-ADD2-341F9C2F0C09}" destId="{404EB814-1245-4D84-9A03-2D0F45EE993C}"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4F8338-1813-49E5-AD05-9F63B986A60B}" type="doc">
      <dgm:prSet loTypeId="urn:microsoft.com/office/officeart/2005/8/layout/bList2" loCatId="list" qsTypeId="urn:microsoft.com/office/officeart/2005/8/quickstyle/3d4" qsCatId="3D" csTypeId="urn:microsoft.com/office/officeart/2005/8/colors/accent1_2" csCatId="accent1" phldr="1"/>
      <dgm:spPr/>
      <dgm:t>
        <a:bodyPr/>
        <a:lstStyle/>
        <a:p>
          <a:endParaRPr lang="en-US"/>
        </a:p>
      </dgm:t>
    </dgm:pt>
    <dgm:pt modelId="{808C6C5D-3C21-482C-8F58-01FD6DC9889F}">
      <dgm:prSet phldrT="[Text]" custT="1"/>
      <dgm:spPr>
        <a:solidFill>
          <a:srgbClr val="24486C"/>
        </a:solidFill>
      </dgm:spPr>
      <dgm:t>
        <a:bodyPr/>
        <a:lstStyle/>
        <a:p>
          <a:pPr algn="ctr"/>
          <a:r>
            <a:rPr lang="en-US" sz="2400" dirty="0" smtClean="0"/>
            <a:t>Age</a:t>
          </a:r>
          <a:endParaRPr lang="en-US" sz="2400" dirty="0"/>
        </a:p>
      </dgm:t>
    </dgm:pt>
    <dgm:pt modelId="{6123D898-9AAB-4E7D-AF64-BB525E885CD0}" type="parTrans" cxnId="{7D567CF7-901B-4048-9317-FF2F6ED8321A}">
      <dgm:prSet/>
      <dgm:spPr/>
      <dgm:t>
        <a:bodyPr/>
        <a:lstStyle/>
        <a:p>
          <a:endParaRPr lang="en-US"/>
        </a:p>
      </dgm:t>
    </dgm:pt>
    <dgm:pt modelId="{5C7FE5B5-40FD-45E6-8088-E9B01DF8AA6F}" type="sibTrans" cxnId="{7D567CF7-901B-4048-9317-FF2F6ED8321A}">
      <dgm:prSet/>
      <dgm:spPr/>
      <dgm:t>
        <a:bodyPr/>
        <a:lstStyle/>
        <a:p>
          <a:endParaRPr lang="en-US"/>
        </a:p>
      </dgm:t>
    </dgm:pt>
    <dgm:pt modelId="{2729D8D8-F30D-417B-BBFD-02A06039D9A4}">
      <dgm:prSet custT="1"/>
      <dgm:spPr/>
      <dgm:t>
        <a:bodyPr/>
        <a:lstStyle/>
        <a:p>
          <a:r>
            <a:rPr lang="en-US" sz="2400" dirty="0" smtClean="0"/>
            <a:t>Reduced rates for those age 45 and over</a:t>
          </a:r>
          <a:endParaRPr lang="en-US" sz="2400" dirty="0"/>
        </a:p>
      </dgm:t>
    </dgm:pt>
    <dgm:pt modelId="{51A731D0-1602-4D55-88AD-12AFBEFA5FA6}" type="parTrans" cxnId="{4B7EB132-642E-45AA-A8B4-7406382F4574}">
      <dgm:prSet/>
      <dgm:spPr/>
      <dgm:t>
        <a:bodyPr/>
        <a:lstStyle/>
        <a:p>
          <a:endParaRPr lang="en-US"/>
        </a:p>
      </dgm:t>
    </dgm:pt>
    <dgm:pt modelId="{B3A11725-FB88-43C1-B80A-FB1A644B0992}" type="sibTrans" cxnId="{4B7EB132-642E-45AA-A8B4-7406382F4574}">
      <dgm:prSet/>
      <dgm:spPr/>
      <dgm:t>
        <a:bodyPr/>
        <a:lstStyle/>
        <a:p>
          <a:endParaRPr lang="en-US"/>
        </a:p>
      </dgm:t>
    </dgm:pt>
    <dgm:pt modelId="{301652FE-D261-4EE1-BB26-1A4FEE666EFE}" type="pres">
      <dgm:prSet presAssocID="{7C4F8338-1813-49E5-AD05-9F63B986A60B}" presName="diagram" presStyleCnt="0">
        <dgm:presLayoutVars>
          <dgm:dir/>
          <dgm:animLvl val="lvl"/>
          <dgm:resizeHandles val="exact"/>
        </dgm:presLayoutVars>
      </dgm:prSet>
      <dgm:spPr/>
      <dgm:t>
        <a:bodyPr/>
        <a:lstStyle/>
        <a:p>
          <a:endParaRPr lang="en-US"/>
        </a:p>
      </dgm:t>
    </dgm:pt>
    <dgm:pt modelId="{1351B2C8-067F-4C5C-ADD2-341F9C2F0C09}" type="pres">
      <dgm:prSet presAssocID="{808C6C5D-3C21-482C-8F58-01FD6DC9889F}" presName="compNode" presStyleCnt="0"/>
      <dgm:spPr/>
      <dgm:t>
        <a:bodyPr/>
        <a:lstStyle/>
        <a:p>
          <a:endParaRPr lang="en-US"/>
        </a:p>
      </dgm:t>
    </dgm:pt>
    <dgm:pt modelId="{AEF25384-9C0E-4F43-B274-D603F076CBDB}" type="pres">
      <dgm:prSet presAssocID="{808C6C5D-3C21-482C-8F58-01FD6DC9889F}" presName="childRect" presStyleLbl="bgAcc1" presStyleIdx="0" presStyleCnt="1" custScaleY="166801">
        <dgm:presLayoutVars>
          <dgm:bulletEnabled val="1"/>
        </dgm:presLayoutVars>
      </dgm:prSet>
      <dgm:spPr/>
      <dgm:t>
        <a:bodyPr/>
        <a:lstStyle/>
        <a:p>
          <a:endParaRPr lang="en-US"/>
        </a:p>
      </dgm:t>
    </dgm:pt>
    <dgm:pt modelId="{3C90420D-2ACD-494A-85A8-E52CC3D254B5}" type="pres">
      <dgm:prSet presAssocID="{808C6C5D-3C21-482C-8F58-01FD6DC9889F}" presName="parentText" presStyleLbl="node1" presStyleIdx="0" presStyleCnt="0">
        <dgm:presLayoutVars>
          <dgm:chMax val="0"/>
          <dgm:bulletEnabled val="1"/>
        </dgm:presLayoutVars>
      </dgm:prSet>
      <dgm:spPr/>
      <dgm:t>
        <a:bodyPr/>
        <a:lstStyle/>
        <a:p>
          <a:endParaRPr lang="en-US"/>
        </a:p>
      </dgm:t>
    </dgm:pt>
    <dgm:pt modelId="{86A74F45-D4A2-4567-923B-C240395F25CA}" type="pres">
      <dgm:prSet presAssocID="{808C6C5D-3C21-482C-8F58-01FD6DC9889F}" presName="parentRect" presStyleLbl="alignNode1" presStyleIdx="0" presStyleCnt="1"/>
      <dgm:spPr/>
      <dgm:t>
        <a:bodyPr/>
        <a:lstStyle/>
        <a:p>
          <a:endParaRPr lang="en-US"/>
        </a:p>
      </dgm:t>
    </dgm:pt>
    <dgm:pt modelId="{404EB814-1245-4D84-9A03-2D0F45EE993C}" type="pres">
      <dgm:prSet presAssocID="{808C6C5D-3C21-482C-8F58-01FD6DC9889F}" presName="adorn" presStyleLbl="fgAccFollowNode1" presStyleIdx="0" presStyleCnt="1"/>
      <dgm:spPr>
        <a:blipFill rotWithShape="0">
          <a:blip xmlns:r="http://schemas.openxmlformats.org/officeDocument/2006/relationships" r:embed="rId1"/>
          <a:stretch>
            <a:fillRect/>
          </a:stretch>
        </a:blipFill>
      </dgm:spPr>
      <dgm:t>
        <a:bodyPr/>
        <a:lstStyle/>
        <a:p>
          <a:endParaRPr lang="en-US"/>
        </a:p>
      </dgm:t>
    </dgm:pt>
  </dgm:ptLst>
  <dgm:cxnLst>
    <dgm:cxn modelId="{50625D70-2A2F-4D8E-AD78-83E28D208B9A}" type="presOf" srcId="{2729D8D8-F30D-417B-BBFD-02A06039D9A4}" destId="{AEF25384-9C0E-4F43-B274-D603F076CBDB}" srcOrd="0" destOrd="0" presId="urn:microsoft.com/office/officeart/2005/8/layout/bList2"/>
    <dgm:cxn modelId="{7D567CF7-901B-4048-9317-FF2F6ED8321A}" srcId="{7C4F8338-1813-49E5-AD05-9F63B986A60B}" destId="{808C6C5D-3C21-482C-8F58-01FD6DC9889F}" srcOrd="0" destOrd="0" parTransId="{6123D898-9AAB-4E7D-AF64-BB525E885CD0}" sibTransId="{5C7FE5B5-40FD-45E6-8088-E9B01DF8AA6F}"/>
    <dgm:cxn modelId="{6BE5EF46-5D47-40FF-8357-F9AEDF95328B}" type="presOf" srcId="{808C6C5D-3C21-482C-8F58-01FD6DC9889F}" destId="{3C90420D-2ACD-494A-85A8-E52CC3D254B5}" srcOrd="0" destOrd="0" presId="urn:microsoft.com/office/officeart/2005/8/layout/bList2"/>
    <dgm:cxn modelId="{4B7EB132-642E-45AA-A8B4-7406382F4574}" srcId="{808C6C5D-3C21-482C-8F58-01FD6DC9889F}" destId="{2729D8D8-F30D-417B-BBFD-02A06039D9A4}" srcOrd="0" destOrd="0" parTransId="{51A731D0-1602-4D55-88AD-12AFBEFA5FA6}" sibTransId="{B3A11725-FB88-43C1-B80A-FB1A644B0992}"/>
    <dgm:cxn modelId="{18A71144-16B6-4DBE-81FA-2359B565B227}" type="presOf" srcId="{808C6C5D-3C21-482C-8F58-01FD6DC9889F}" destId="{86A74F45-D4A2-4567-923B-C240395F25CA}" srcOrd="1" destOrd="0" presId="urn:microsoft.com/office/officeart/2005/8/layout/bList2"/>
    <dgm:cxn modelId="{A77B0643-BB12-4FE2-A2EB-57ABAC6673EB}" type="presOf" srcId="{7C4F8338-1813-49E5-AD05-9F63B986A60B}" destId="{301652FE-D261-4EE1-BB26-1A4FEE666EFE}" srcOrd="0" destOrd="0" presId="urn:microsoft.com/office/officeart/2005/8/layout/bList2"/>
    <dgm:cxn modelId="{3051E3E6-AF12-490B-91B1-02A134CA298C}" type="presParOf" srcId="{301652FE-D261-4EE1-BB26-1A4FEE666EFE}" destId="{1351B2C8-067F-4C5C-ADD2-341F9C2F0C09}" srcOrd="0" destOrd="0" presId="urn:microsoft.com/office/officeart/2005/8/layout/bList2"/>
    <dgm:cxn modelId="{4EBF1AEC-1FC9-4923-97D8-6205A2E57B03}" type="presParOf" srcId="{1351B2C8-067F-4C5C-ADD2-341F9C2F0C09}" destId="{AEF25384-9C0E-4F43-B274-D603F076CBDB}" srcOrd="0" destOrd="0" presId="urn:microsoft.com/office/officeart/2005/8/layout/bList2"/>
    <dgm:cxn modelId="{498881B0-B03E-4154-998A-F7EBF35BE112}" type="presParOf" srcId="{1351B2C8-067F-4C5C-ADD2-341F9C2F0C09}" destId="{3C90420D-2ACD-494A-85A8-E52CC3D254B5}" srcOrd="1" destOrd="0" presId="urn:microsoft.com/office/officeart/2005/8/layout/bList2"/>
    <dgm:cxn modelId="{1C8A817B-1908-46EB-8BC4-EFDC985532C7}" type="presParOf" srcId="{1351B2C8-067F-4C5C-ADD2-341F9C2F0C09}" destId="{86A74F45-D4A2-4567-923B-C240395F25CA}" srcOrd="2" destOrd="0" presId="urn:microsoft.com/office/officeart/2005/8/layout/bList2"/>
    <dgm:cxn modelId="{000D0D04-8A67-4509-8F27-DEFDC672E8BD}" type="presParOf" srcId="{1351B2C8-067F-4C5C-ADD2-341F9C2F0C09}" destId="{404EB814-1245-4D84-9A03-2D0F45EE993C}" srcOrd="3" destOrd="0" presId="urn:microsoft.com/office/officeart/2005/8/layout/b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4F8338-1813-49E5-AD05-9F63B986A60B}" type="doc">
      <dgm:prSet loTypeId="urn:microsoft.com/office/officeart/2005/8/layout/bList2" loCatId="list" qsTypeId="urn:microsoft.com/office/officeart/2005/8/quickstyle/3d4" qsCatId="3D" csTypeId="urn:microsoft.com/office/officeart/2005/8/colors/accent1_2" csCatId="accent1" phldr="1"/>
      <dgm:spPr/>
      <dgm:t>
        <a:bodyPr/>
        <a:lstStyle/>
        <a:p>
          <a:endParaRPr lang="en-US"/>
        </a:p>
      </dgm:t>
    </dgm:pt>
    <dgm:pt modelId="{808C6C5D-3C21-482C-8F58-01FD6DC9889F}">
      <dgm:prSet phldrT="[Text]" custT="1"/>
      <dgm:spPr>
        <a:solidFill>
          <a:srgbClr val="24486C"/>
        </a:solidFill>
      </dgm:spPr>
      <dgm:t>
        <a:bodyPr/>
        <a:lstStyle/>
        <a:p>
          <a:pPr algn="ctr"/>
          <a:r>
            <a:rPr lang="en-US" sz="2400" dirty="0" smtClean="0"/>
            <a:t>Deductible</a:t>
          </a:r>
          <a:endParaRPr lang="en-US" sz="2400" dirty="0"/>
        </a:p>
      </dgm:t>
    </dgm:pt>
    <dgm:pt modelId="{6123D898-9AAB-4E7D-AF64-BB525E885CD0}" type="parTrans" cxnId="{7D567CF7-901B-4048-9317-FF2F6ED8321A}">
      <dgm:prSet/>
      <dgm:spPr/>
      <dgm:t>
        <a:bodyPr/>
        <a:lstStyle/>
        <a:p>
          <a:endParaRPr lang="en-US"/>
        </a:p>
      </dgm:t>
    </dgm:pt>
    <dgm:pt modelId="{5C7FE5B5-40FD-45E6-8088-E9B01DF8AA6F}" type="sibTrans" cxnId="{7D567CF7-901B-4048-9317-FF2F6ED8321A}">
      <dgm:prSet/>
      <dgm:spPr/>
      <dgm:t>
        <a:bodyPr/>
        <a:lstStyle/>
        <a:p>
          <a:endParaRPr lang="en-US"/>
        </a:p>
      </dgm:t>
    </dgm:pt>
    <dgm:pt modelId="{2729D8D8-F30D-417B-BBFD-02A06039D9A4}">
      <dgm:prSet custT="1"/>
      <dgm:spPr/>
      <dgm:t>
        <a:bodyPr/>
        <a:lstStyle/>
        <a:p>
          <a:r>
            <a:rPr lang="en-US" sz="2400" dirty="0" smtClean="0"/>
            <a:t>Reduced rates on deductibles $5000 and greater</a:t>
          </a:r>
          <a:endParaRPr lang="en-US" sz="2400" dirty="0"/>
        </a:p>
      </dgm:t>
    </dgm:pt>
    <dgm:pt modelId="{51A731D0-1602-4D55-88AD-12AFBEFA5FA6}" type="parTrans" cxnId="{4B7EB132-642E-45AA-A8B4-7406382F4574}">
      <dgm:prSet/>
      <dgm:spPr/>
      <dgm:t>
        <a:bodyPr/>
        <a:lstStyle/>
        <a:p>
          <a:endParaRPr lang="en-US"/>
        </a:p>
      </dgm:t>
    </dgm:pt>
    <dgm:pt modelId="{B3A11725-FB88-43C1-B80A-FB1A644B0992}" type="sibTrans" cxnId="{4B7EB132-642E-45AA-A8B4-7406382F4574}">
      <dgm:prSet/>
      <dgm:spPr/>
      <dgm:t>
        <a:bodyPr/>
        <a:lstStyle/>
        <a:p>
          <a:endParaRPr lang="en-US"/>
        </a:p>
      </dgm:t>
    </dgm:pt>
    <dgm:pt modelId="{301652FE-D261-4EE1-BB26-1A4FEE666EFE}" type="pres">
      <dgm:prSet presAssocID="{7C4F8338-1813-49E5-AD05-9F63B986A60B}" presName="diagram" presStyleCnt="0">
        <dgm:presLayoutVars>
          <dgm:dir/>
          <dgm:animLvl val="lvl"/>
          <dgm:resizeHandles val="exact"/>
        </dgm:presLayoutVars>
      </dgm:prSet>
      <dgm:spPr/>
      <dgm:t>
        <a:bodyPr/>
        <a:lstStyle/>
        <a:p>
          <a:endParaRPr lang="en-US"/>
        </a:p>
      </dgm:t>
    </dgm:pt>
    <dgm:pt modelId="{1351B2C8-067F-4C5C-ADD2-341F9C2F0C09}" type="pres">
      <dgm:prSet presAssocID="{808C6C5D-3C21-482C-8F58-01FD6DC9889F}" presName="compNode" presStyleCnt="0"/>
      <dgm:spPr/>
      <dgm:t>
        <a:bodyPr/>
        <a:lstStyle/>
        <a:p>
          <a:endParaRPr lang="en-US"/>
        </a:p>
      </dgm:t>
    </dgm:pt>
    <dgm:pt modelId="{AEF25384-9C0E-4F43-B274-D603F076CBDB}" type="pres">
      <dgm:prSet presAssocID="{808C6C5D-3C21-482C-8F58-01FD6DC9889F}" presName="childRect" presStyleLbl="bgAcc1" presStyleIdx="0" presStyleCnt="1" custScaleY="166801">
        <dgm:presLayoutVars>
          <dgm:bulletEnabled val="1"/>
        </dgm:presLayoutVars>
      </dgm:prSet>
      <dgm:spPr/>
      <dgm:t>
        <a:bodyPr/>
        <a:lstStyle/>
        <a:p>
          <a:endParaRPr lang="en-US"/>
        </a:p>
      </dgm:t>
    </dgm:pt>
    <dgm:pt modelId="{3C90420D-2ACD-494A-85A8-E52CC3D254B5}" type="pres">
      <dgm:prSet presAssocID="{808C6C5D-3C21-482C-8F58-01FD6DC9889F}" presName="parentText" presStyleLbl="node1" presStyleIdx="0" presStyleCnt="0">
        <dgm:presLayoutVars>
          <dgm:chMax val="0"/>
          <dgm:bulletEnabled val="1"/>
        </dgm:presLayoutVars>
      </dgm:prSet>
      <dgm:spPr/>
      <dgm:t>
        <a:bodyPr/>
        <a:lstStyle/>
        <a:p>
          <a:endParaRPr lang="en-US"/>
        </a:p>
      </dgm:t>
    </dgm:pt>
    <dgm:pt modelId="{86A74F45-D4A2-4567-923B-C240395F25CA}" type="pres">
      <dgm:prSet presAssocID="{808C6C5D-3C21-482C-8F58-01FD6DC9889F}" presName="parentRect" presStyleLbl="alignNode1" presStyleIdx="0" presStyleCnt="1"/>
      <dgm:spPr/>
      <dgm:t>
        <a:bodyPr/>
        <a:lstStyle/>
        <a:p>
          <a:endParaRPr lang="en-US"/>
        </a:p>
      </dgm:t>
    </dgm:pt>
    <dgm:pt modelId="{404EB814-1245-4D84-9A03-2D0F45EE993C}" type="pres">
      <dgm:prSet presAssocID="{808C6C5D-3C21-482C-8F58-01FD6DC9889F}" presName="adorn" presStyleLbl="fgAccFollowNode1" presStyleIdx="0" presStyleCnt="1"/>
      <dgm:spPr>
        <a:blipFill rotWithShape="0">
          <a:blip xmlns:r="http://schemas.openxmlformats.org/officeDocument/2006/relationships" r:embed="rId1"/>
          <a:stretch>
            <a:fillRect/>
          </a:stretch>
        </a:blipFill>
      </dgm:spPr>
      <dgm:t>
        <a:bodyPr/>
        <a:lstStyle/>
        <a:p>
          <a:endParaRPr lang="en-US"/>
        </a:p>
      </dgm:t>
    </dgm:pt>
  </dgm:ptLst>
  <dgm:cxnLst>
    <dgm:cxn modelId="{5F4317ED-D844-4066-B0E5-41680A4B82A9}" type="presOf" srcId="{808C6C5D-3C21-482C-8F58-01FD6DC9889F}" destId="{86A74F45-D4A2-4567-923B-C240395F25CA}" srcOrd="1" destOrd="0" presId="urn:microsoft.com/office/officeart/2005/8/layout/bList2"/>
    <dgm:cxn modelId="{FA328751-25BC-4270-8E43-29C12F0879FD}" type="presOf" srcId="{808C6C5D-3C21-482C-8F58-01FD6DC9889F}" destId="{3C90420D-2ACD-494A-85A8-E52CC3D254B5}" srcOrd="0" destOrd="0" presId="urn:microsoft.com/office/officeart/2005/8/layout/bList2"/>
    <dgm:cxn modelId="{7D567CF7-901B-4048-9317-FF2F6ED8321A}" srcId="{7C4F8338-1813-49E5-AD05-9F63B986A60B}" destId="{808C6C5D-3C21-482C-8F58-01FD6DC9889F}" srcOrd="0" destOrd="0" parTransId="{6123D898-9AAB-4E7D-AF64-BB525E885CD0}" sibTransId="{5C7FE5B5-40FD-45E6-8088-E9B01DF8AA6F}"/>
    <dgm:cxn modelId="{87238837-3B7D-477D-8206-B285D815EB77}" type="presOf" srcId="{2729D8D8-F30D-417B-BBFD-02A06039D9A4}" destId="{AEF25384-9C0E-4F43-B274-D603F076CBDB}" srcOrd="0" destOrd="0" presId="urn:microsoft.com/office/officeart/2005/8/layout/bList2"/>
    <dgm:cxn modelId="{C6BF38D1-3932-487A-BAA6-F1A702B6E2D7}" type="presOf" srcId="{7C4F8338-1813-49E5-AD05-9F63B986A60B}" destId="{301652FE-D261-4EE1-BB26-1A4FEE666EFE}" srcOrd="0" destOrd="0" presId="urn:microsoft.com/office/officeart/2005/8/layout/bList2"/>
    <dgm:cxn modelId="{4B7EB132-642E-45AA-A8B4-7406382F4574}" srcId="{808C6C5D-3C21-482C-8F58-01FD6DC9889F}" destId="{2729D8D8-F30D-417B-BBFD-02A06039D9A4}" srcOrd="0" destOrd="0" parTransId="{51A731D0-1602-4D55-88AD-12AFBEFA5FA6}" sibTransId="{B3A11725-FB88-43C1-B80A-FB1A644B0992}"/>
    <dgm:cxn modelId="{42743409-5080-41C9-A233-7D715A15920D}" type="presParOf" srcId="{301652FE-D261-4EE1-BB26-1A4FEE666EFE}" destId="{1351B2C8-067F-4C5C-ADD2-341F9C2F0C09}" srcOrd="0" destOrd="0" presId="urn:microsoft.com/office/officeart/2005/8/layout/bList2"/>
    <dgm:cxn modelId="{7DAC1978-9F3E-49A4-A887-DF2FB6BC30FA}" type="presParOf" srcId="{1351B2C8-067F-4C5C-ADD2-341F9C2F0C09}" destId="{AEF25384-9C0E-4F43-B274-D603F076CBDB}" srcOrd="0" destOrd="0" presId="urn:microsoft.com/office/officeart/2005/8/layout/bList2"/>
    <dgm:cxn modelId="{84C92BB0-21C8-4C3E-9924-B75E057A2349}" type="presParOf" srcId="{1351B2C8-067F-4C5C-ADD2-341F9C2F0C09}" destId="{3C90420D-2ACD-494A-85A8-E52CC3D254B5}" srcOrd="1" destOrd="0" presId="urn:microsoft.com/office/officeart/2005/8/layout/bList2"/>
    <dgm:cxn modelId="{6E0374CA-EB51-46F7-8E9B-85AB3A9A4ED8}" type="presParOf" srcId="{1351B2C8-067F-4C5C-ADD2-341F9C2F0C09}" destId="{86A74F45-D4A2-4567-923B-C240395F25CA}" srcOrd="2" destOrd="0" presId="urn:microsoft.com/office/officeart/2005/8/layout/bList2"/>
    <dgm:cxn modelId="{B78A9244-8643-40EE-B7DC-41CF98F1B886}" type="presParOf" srcId="{1351B2C8-067F-4C5C-ADD2-341F9C2F0C09}" destId="{404EB814-1245-4D84-9A03-2D0F45EE993C}" srcOrd="3" destOrd="0" presId="urn:microsoft.com/office/officeart/2005/8/layout/b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79352B-49EC-4B25-9D71-CE74328BE0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4BD804C-1269-4C0F-9461-7D8576805FD0}">
      <dgm:prSet/>
      <dgm:spPr/>
      <dgm:t>
        <a:bodyPr/>
        <a:lstStyle/>
        <a:p>
          <a:pPr rtl="0"/>
          <a:r>
            <a:rPr lang="en-US" dirty="0" smtClean="0"/>
            <a:t>State Level Rate Changes</a:t>
          </a:r>
          <a:endParaRPr lang="en-US" dirty="0"/>
        </a:p>
      </dgm:t>
    </dgm:pt>
    <dgm:pt modelId="{EC7D4AD0-3AFE-409B-B9FB-49166CE4BFAA}" type="parTrans" cxnId="{ABA00B30-7F82-46B7-B2C3-8A3C34C9B0A8}">
      <dgm:prSet/>
      <dgm:spPr/>
      <dgm:t>
        <a:bodyPr/>
        <a:lstStyle/>
        <a:p>
          <a:endParaRPr lang="en-US"/>
        </a:p>
      </dgm:t>
    </dgm:pt>
    <dgm:pt modelId="{A7E77EC5-A3AD-4B02-858A-0F37F3F85CE8}" type="sibTrans" cxnId="{ABA00B30-7F82-46B7-B2C3-8A3C34C9B0A8}">
      <dgm:prSet/>
      <dgm:spPr/>
      <dgm:t>
        <a:bodyPr/>
        <a:lstStyle/>
        <a:p>
          <a:endParaRPr lang="en-US"/>
        </a:p>
      </dgm:t>
    </dgm:pt>
    <dgm:pt modelId="{97766AC5-965C-4B24-993F-06073FC9BE95}">
      <dgm:prSet/>
      <dgm:spPr/>
      <dgm:t>
        <a:bodyPr/>
        <a:lstStyle/>
        <a:p>
          <a:pPr rtl="0"/>
          <a:r>
            <a:rPr lang="en-US" dirty="0" smtClean="0"/>
            <a:t>Alabama – 10%</a:t>
          </a:r>
          <a:endParaRPr lang="en-US" dirty="0"/>
        </a:p>
      </dgm:t>
    </dgm:pt>
    <dgm:pt modelId="{EB7114DA-D4CC-42E8-800C-22CBA955DB6D}" type="parTrans" cxnId="{819BB5DE-DEAD-416B-B60F-8247C329166B}">
      <dgm:prSet/>
      <dgm:spPr/>
      <dgm:t>
        <a:bodyPr/>
        <a:lstStyle/>
        <a:p>
          <a:endParaRPr lang="en-US"/>
        </a:p>
      </dgm:t>
    </dgm:pt>
    <dgm:pt modelId="{546E9D40-3B87-439D-9FC6-5974B8B6FB8D}" type="sibTrans" cxnId="{819BB5DE-DEAD-416B-B60F-8247C329166B}">
      <dgm:prSet/>
      <dgm:spPr/>
      <dgm:t>
        <a:bodyPr/>
        <a:lstStyle/>
        <a:p>
          <a:endParaRPr lang="en-US"/>
        </a:p>
      </dgm:t>
    </dgm:pt>
    <dgm:pt modelId="{1A7A7F64-9C3B-4223-956E-7026DA4D0241}">
      <dgm:prSet/>
      <dgm:spPr/>
      <dgm:t>
        <a:bodyPr/>
        <a:lstStyle/>
        <a:p>
          <a:pPr rtl="0"/>
          <a:r>
            <a:rPr lang="en-US" dirty="0" smtClean="0"/>
            <a:t>Michigan – 2%</a:t>
          </a:r>
          <a:endParaRPr lang="en-US" dirty="0"/>
        </a:p>
      </dgm:t>
    </dgm:pt>
    <dgm:pt modelId="{ADF0F604-11C0-4859-811F-A89650EDC47B}" type="parTrans" cxnId="{650EBE30-2A03-4DBC-B37E-957223E18D76}">
      <dgm:prSet/>
      <dgm:spPr/>
      <dgm:t>
        <a:bodyPr/>
        <a:lstStyle/>
        <a:p>
          <a:endParaRPr lang="en-US"/>
        </a:p>
      </dgm:t>
    </dgm:pt>
    <dgm:pt modelId="{968ABFFE-83C9-4F97-AE15-6BBF41ABDFB8}" type="sibTrans" cxnId="{650EBE30-2A03-4DBC-B37E-957223E18D76}">
      <dgm:prSet/>
      <dgm:spPr/>
      <dgm:t>
        <a:bodyPr/>
        <a:lstStyle/>
        <a:p>
          <a:endParaRPr lang="en-US"/>
        </a:p>
      </dgm:t>
    </dgm:pt>
    <dgm:pt modelId="{1A1B730C-ED36-4627-B8D2-8422105454D3}">
      <dgm:prSet/>
      <dgm:spPr/>
      <dgm:t>
        <a:bodyPr/>
        <a:lstStyle/>
        <a:p>
          <a:pPr rtl="0"/>
          <a:r>
            <a:rPr lang="en-US" dirty="0" smtClean="0"/>
            <a:t>Missouri – 5%</a:t>
          </a:r>
          <a:endParaRPr lang="en-US" dirty="0"/>
        </a:p>
      </dgm:t>
    </dgm:pt>
    <dgm:pt modelId="{C765B20D-B87A-4CCF-BADF-1AAF85DA5C2D}" type="parTrans" cxnId="{D41CA7D8-C325-46A3-9BBF-AEEC3AA4CD40}">
      <dgm:prSet/>
      <dgm:spPr/>
      <dgm:t>
        <a:bodyPr/>
        <a:lstStyle/>
        <a:p>
          <a:endParaRPr lang="en-US"/>
        </a:p>
      </dgm:t>
    </dgm:pt>
    <dgm:pt modelId="{41A1FAA9-9F33-4D55-95F8-2EC958860403}" type="sibTrans" cxnId="{D41CA7D8-C325-46A3-9BBF-AEEC3AA4CD40}">
      <dgm:prSet/>
      <dgm:spPr/>
      <dgm:t>
        <a:bodyPr/>
        <a:lstStyle/>
        <a:p>
          <a:endParaRPr lang="en-US"/>
        </a:p>
      </dgm:t>
    </dgm:pt>
    <dgm:pt modelId="{713F4469-D681-464D-B4E5-90817A109622}">
      <dgm:prSet/>
      <dgm:spPr/>
      <dgm:t>
        <a:bodyPr/>
        <a:lstStyle/>
        <a:p>
          <a:pPr rtl="0"/>
          <a:r>
            <a:rPr lang="en-US" dirty="0" smtClean="0"/>
            <a:t>Mississippi – 5%</a:t>
          </a:r>
          <a:endParaRPr lang="en-US" dirty="0"/>
        </a:p>
      </dgm:t>
    </dgm:pt>
    <dgm:pt modelId="{A1FFAC0C-709A-45E8-82B3-F4701E290EE5}" type="parTrans" cxnId="{66EA1577-38AE-4C16-BACA-29AAD609AAA2}">
      <dgm:prSet/>
      <dgm:spPr/>
      <dgm:t>
        <a:bodyPr/>
        <a:lstStyle/>
        <a:p>
          <a:endParaRPr lang="en-US"/>
        </a:p>
      </dgm:t>
    </dgm:pt>
    <dgm:pt modelId="{B37C3C56-5B1B-49C7-87FB-98DEA607EC55}" type="sibTrans" cxnId="{66EA1577-38AE-4C16-BACA-29AAD609AAA2}">
      <dgm:prSet/>
      <dgm:spPr/>
      <dgm:t>
        <a:bodyPr/>
        <a:lstStyle/>
        <a:p>
          <a:endParaRPr lang="en-US"/>
        </a:p>
      </dgm:t>
    </dgm:pt>
    <dgm:pt modelId="{D5D89661-9A6F-4B5A-AD89-C478FEFF4D8E}">
      <dgm:prSet/>
      <dgm:spPr/>
      <dgm:t>
        <a:bodyPr/>
        <a:lstStyle/>
        <a:p>
          <a:pPr rtl="0"/>
          <a:r>
            <a:rPr lang="en-US" dirty="0" smtClean="0"/>
            <a:t>Oklahoma – 15%</a:t>
          </a:r>
          <a:endParaRPr lang="en-US" dirty="0"/>
        </a:p>
      </dgm:t>
    </dgm:pt>
    <dgm:pt modelId="{4EBAA4F8-149B-4BC0-A56A-096F11B8D231}" type="parTrans" cxnId="{8535D13D-9665-40FE-8062-2E269AA46222}">
      <dgm:prSet/>
      <dgm:spPr/>
      <dgm:t>
        <a:bodyPr/>
        <a:lstStyle/>
        <a:p>
          <a:endParaRPr lang="en-US"/>
        </a:p>
      </dgm:t>
    </dgm:pt>
    <dgm:pt modelId="{1FAD0896-B468-4D88-98D8-81D6507C1574}" type="sibTrans" cxnId="{8535D13D-9665-40FE-8062-2E269AA46222}">
      <dgm:prSet/>
      <dgm:spPr/>
      <dgm:t>
        <a:bodyPr/>
        <a:lstStyle/>
        <a:p>
          <a:endParaRPr lang="en-US"/>
        </a:p>
      </dgm:t>
    </dgm:pt>
    <dgm:pt modelId="{657891E1-CB05-4764-8C1C-DD603B9F2425}" type="pres">
      <dgm:prSet presAssocID="{B679352B-49EC-4B25-9D71-CE74328BE0DB}" presName="Name0" presStyleCnt="0">
        <dgm:presLayoutVars>
          <dgm:dir/>
          <dgm:animLvl val="lvl"/>
          <dgm:resizeHandles val="exact"/>
        </dgm:presLayoutVars>
      </dgm:prSet>
      <dgm:spPr/>
      <dgm:t>
        <a:bodyPr/>
        <a:lstStyle/>
        <a:p>
          <a:endParaRPr lang="en-US"/>
        </a:p>
      </dgm:t>
    </dgm:pt>
    <dgm:pt modelId="{FDAB4642-9382-42DD-9F6C-DA069C807202}" type="pres">
      <dgm:prSet presAssocID="{14BD804C-1269-4C0F-9461-7D8576805FD0}" presName="composite" presStyleCnt="0"/>
      <dgm:spPr/>
      <dgm:t>
        <a:bodyPr/>
        <a:lstStyle/>
        <a:p>
          <a:endParaRPr lang="en-US"/>
        </a:p>
      </dgm:t>
    </dgm:pt>
    <dgm:pt modelId="{DECFAC8D-773B-4D46-9801-AD1704415EAB}" type="pres">
      <dgm:prSet presAssocID="{14BD804C-1269-4C0F-9461-7D8576805FD0}" presName="parTx" presStyleLbl="alignNode1" presStyleIdx="0" presStyleCnt="1">
        <dgm:presLayoutVars>
          <dgm:chMax val="0"/>
          <dgm:chPref val="0"/>
          <dgm:bulletEnabled val="1"/>
        </dgm:presLayoutVars>
      </dgm:prSet>
      <dgm:spPr/>
      <dgm:t>
        <a:bodyPr/>
        <a:lstStyle/>
        <a:p>
          <a:endParaRPr lang="en-US"/>
        </a:p>
      </dgm:t>
    </dgm:pt>
    <dgm:pt modelId="{F3CE3C9E-7CB7-43FF-A53B-78DB318E127B}" type="pres">
      <dgm:prSet presAssocID="{14BD804C-1269-4C0F-9461-7D8576805FD0}" presName="desTx" presStyleLbl="alignAccFollowNode1" presStyleIdx="0" presStyleCnt="1">
        <dgm:presLayoutVars>
          <dgm:bulletEnabled val="1"/>
        </dgm:presLayoutVars>
      </dgm:prSet>
      <dgm:spPr/>
      <dgm:t>
        <a:bodyPr/>
        <a:lstStyle/>
        <a:p>
          <a:endParaRPr lang="en-US"/>
        </a:p>
      </dgm:t>
    </dgm:pt>
  </dgm:ptLst>
  <dgm:cxnLst>
    <dgm:cxn modelId="{D41CA7D8-C325-46A3-9BBF-AEEC3AA4CD40}" srcId="{14BD804C-1269-4C0F-9461-7D8576805FD0}" destId="{1A1B730C-ED36-4627-B8D2-8422105454D3}" srcOrd="2" destOrd="0" parTransId="{C765B20D-B87A-4CCF-BADF-1AAF85DA5C2D}" sibTransId="{41A1FAA9-9F33-4D55-95F8-2EC958860403}"/>
    <dgm:cxn modelId="{5737056E-33EB-40BA-A81A-97D80C8B1860}" type="presOf" srcId="{1A7A7F64-9C3B-4223-956E-7026DA4D0241}" destId="{F3CE3C9E-7CB7-43FF-A53B-78DB318E127B}" srcOrd="0" destOrd="1" presId="urn:microsoft.com/office/officeart/2005/8/layout/hList1"/>
    <dgm:cxn modelId="{66EA1577-38AE-4C16-BACA-29AAD609AAA2}" srcId="{14BD804C-1269-4C0F-9461-7D8576805FD0}" destId="{713F4469-D681-464D-B4E5-90817A109622}" srcOrd="3" destOrd="0" parTransId="{A1FFAC0C-709A-45E8-82B3-F4701E290EE5}" sibTransId="{B37C3C56-5B1B-49C7-87FB-98DEA607EC55}"/>
    <dgm:cxn modelId="{3E510C4B-3EAA-43B1-8730-DDB62CAE536A}" type="presOf" srcId="{713F4469-D681-464D-B4E5-90817A109622}" destId="{F3CE3C9E-7CB7-43FF-A53B-78DB318E127B}" srcOrd="0" destOrd="3" presId="urn:microsoft.com/office/officeart/2005/8/layout/hList1"/>
    <dgm:cxn modelId="{819BB5DE-DEAD-416B-B60F-8247C329166B}" srcId="{14BD804C-1269-4C0F-9461-7D8576805FD0}" destId="{97766AC5-965C-4B24-993F-06073FC9BE95}" srcOrd="0" destOrd="0" parTransId="{EB7114DA-D4CC-42E8-800C-22CBA955DB6D}" sibTransId="{546E9D40-3B87-439D-9FC6-5974B8B6FB8D}"/>
    <dgm:cxn modelId="{D3107E5E-52C9-4848-A3C6-69DD737A10CF}" type="presOf" srcId="{14BD804C-1269-4C0F-9461-7D8576805FD0}" destId="{DECFAC8D-773B-4D46-9801-AD1704415EAB}" srcOrd="0" destOrd="0" presId="urn:microsoft.com/office/officeart/2005/8/layout/hList1"/>
    <dgm:cxn modelId="{001FF539-48A8-43BF-9BC3-1CAFAEF1D4C1}" type="presOf" srcId="{1A1B730C-ED36-4627-B8D2-8422105454D3}" destId="{F3CE3C9E-7CB7-43FF-A53B-78DB318E127B}" srcOrd="0" destOrd="2" presId="urn:microsoft.com/office/officeart/2005/8/layout/hList1"/>
    <dgm:cxn modelId="{E7723CB8-5B42-47C6-968D-DC0E0DA29731}" type="presOf" srcId="{97766AC5-965C-4B24-993F-06073FC9BE95}" destId="{F3CE3C9E-7CB7-43FF-A53B-78DB318E127B}" srcOrd="0" destOrd="0" presId="urn:microsoft.com/office/officeart/2005/8/layout/hList1"/>
    <dgm:cxn modelId="{24EE7A35-8B16-4898-9EFE-11D40C12284A}" type="presOf" srcId="{D5D89661-9A6F-4B5A-AD89-C478FEFF4D8E}" destId="{F3CE3C9E-7CB7-43FF-A53B-78DB318E127B}" srcOrd="0" destOrd="4" presId="urn:microsoft.com/office/officeart/2005/8/layout/hList1"/>
    <dgm:cxn modelId="{8535D13D-9665-40FE-8062-2E269AA46222}" srcId="{14BD804C-1269-4C0F-9461-7D8576805FD0}" destId="{D5D89661-9A6F-4B5A-AD89-C478FEFF4D8E}" srcOrd="4" destOrd="0" parTransId="{4EBAA4F8-149B-4BC0-A56A-096F11B8D231}" sibTransId="{1FAD0896-B468-4D88-98D8-81D6507C1574}"/>
    <dgm:cxn modelId="{ABA00B30-7F82-46B7-B2C3-8A3C34C9B0A8}" srcId="{B679352B-49EC-4B25-9D71-CE74328BE0DB}" destId="{14BD804C-1269-4C0F-9461-7D8576805FD0}" srcOrd="0" destOrd="0" parTransId="{EC7D4AD0-3AFE-409B-B9FB-49166CE4BFAA}" sibTransId="{A7E77EC5-A3AD-4B02-858A-0F37F3F85CE8}"/>
    <dgm:cxn modelId="{19F91F2F-A87C-4AEE-9965-6EC7105C2BA5}" type="presOf" srcId="{B679352B-49EC-4B25-9D71-CE74328BE0DB}" destId="{657891E1-CB05-4764-8C1C-DD603B9F2425}" srcOrd="0" destOrd="0" presId="urn:microsoft.com/office/officeart/2005/8/layout/hList1"/>
    <dgm:cxn modelId="{650EBE30-2A03-4DBC-B37E-957223E18D76}" srcId="{14BD804C-1269-4C0F-9461-7D8576805FD0}" destId="{1A7A7F64-9C3B-4223-956E-7026DA4D0241}" srcOrd="1" destOrd="0" parTransId="{ADF0F604-11C0-4859-811F-A89650EDC47B}" sibTransId="{968ABFFE-83C9-4F97-AE15-6BBF41ABDFB8}"/>
    <dgm:cxn modelId="{D1AB5F77-70DF-490E-B445-05278D43283F}" type="presParOf" srcId="{657891E1-CB05-4764-8C1C-DD603B9F2425}" destId="{FDAB4642-9382-42DD-9F6C-DA069C807202}" srcOrd="0" destOrd="0" presId="urn:microsoft.com/office/officeart/2005/8/layout/hList1"/>
    <dgm:cxn modelId="{9AC9768A-945B-440B-80A3-190BCE104188}" type="presParOf" srcId="{FDAB4642-9382-42DD-9F6C-DA069C807202}" destId="{DECFAC8D-773B-4D46-9801-AD1704415EAB}" srcOrd="0" destOrd="0" presId="urn:microsoft.com/office/officeart/2005/8/layout/hList1"/>
    <dgm:cxn modelId="{7717A88F-8B6E-46FB-A9B6-6EA4C446353C}" type="presParOf" srcId="{FDAB4642-9382-42DD-9F6C-DA069C807202}" destId="{F3CE3C9E-7CB7-43FF-A53B-78DB318E127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29AD34-61D4-475A-A844-E4D1432287E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5F39690-C42E-469A-A928-12363B044F8D}">
      <dgm:prSet custT="1"/>
      <dgm:spPr/>
      <dgm:t>
        <a:bodyPr/>
        <a:lstStyle/>
        <a:p>
          <a:pPr rtl="0"/>
          <a:r>
            <a:rPr lang="en-US" sz="2400" dirty="0" smtClean="0"/>
            <a:t>Age Rate Changes</a:t>
          </a:r>
          <a:endParaRPr lang="en-US" sz="2400" dirty="0"/>
        </a:p>
      </dgm:t>
    </dgm:pt>
    <dgm:pt modelId="{6A570A6A-5BB9-43FF-A690-D1E8032966A8}" type="parTrans" cxnId="{4B7E11A1-40B6-4364-BC81-FC0AEABD74F8}">
      <dgm:prSet/>
      <dgm:spPr/>
      <dgm:t>
        <a:bodyPr/>
        <a:lstStyle/>
        <a:p>
          <a:endParaRPr lang="en-US"/>
        </a:p>
      </dgm:t>
    </dgm:pt>
    <dgm:pt modelId="{785F7725-10E2-4B0D-B510-61A2D6C53F98}" type="sibTrans" cxnId="{4B7E11A1-40B6-4364-BC81-FC0AEABD74F8}">
      <dgm:prSet/>
      <dgm:spPr/>
      <dgm:t>
        <a:bodyPr/>
        <a:lstStyle/>
        <a:p>
          <a:endParaRPr lang="en-US"/>
        </a:p>
      </dgm:t>
    </dgm:pt>
    <dgm:pt modelId="{4849B548-91E2-4CE5-BF06-C75134EDCC8A}">
      <dgm:prSet custT="1"/>
      <dgm:spPr/>
      <dgm:t>
        <a:bodyPr/>
        <a:lstStyle/>
        <a:p>
          <a:pPr rtl="0"/>
          <a:r>
            <a:rPr lang="en-US" sz="2400" dirty="0" smtClean="0"/>
            <a:t>Age 45 -2%</a:t>
          </a:r>
          <a:endParaRPr lang="en-US" sz="2400" dirty="0"/>
        </a:p>
      </dgm:t>
    </dgm:pt>
    <dgm:pt modelId="{CFC14D8F-94D0-414A-9A26-E98572602E74}" type="parTrans" cxnId="{262C91E9-D89B-4420-A1B6-DF5B8064323B}">
      <dgm:prSet/>
      <dgm:spPr/>
      <dgm:t>
        <a:bodyPr/>
        <a:lstStyle/>
        <a:p>
          <a:endParaRPr lang="en-US"/>
        </a:p>
      </dgm:t>
    </dgm:pt>
    <dgm:pt modelId="{55D72999-BD2A-495D-870D-5EDC52F82ED2}" type="sibTrans" cxnId="{262C91E9-D89B-4420-A1B6-DF5B8064323B}">
      <dgm:prSet/>
      <dgm:spPr/>
      <dgm:t>
        <a:bodyPr/>
        <a:lstStyle/>
        <a:p>
          <a:endParaRPr lang="en-US"/>
        </a:p>
      </dgm:t>
    </dgm:pt>
    <dgm:pt modelId="{8318F909-8BFC-4973-836B-D0D57D5E051E}">
      <dgm:prSet custT="1"/>
      <dgm:spPr/>
      <dgm:t>
        <a:bodyPr/>
        <a:lstStyle/>
        <a:p>
          <a:pPr rtl="0"/>
          <a:r>
            <a:rPr lang="en-US" sz="2400" dirty="0" smtClean="0"/>
            <a:t>Age 46 -3.5%</a:t>
          </a:r>
          <a:endParaRPr lang="en-US" sz="2400" dirty="0"/>
        </a:p>
      </dgm:t>
    </dgm:pt>
    <dgm:pt modelId="{17E1C8DE-4CCD-43B4-A57D-2A3F4CB65BEF}" type="parTrans" cxnId="{73019D3C-5C62-4954-AE55-8D34705A2CB3}">
      <dgm:prSet/>
      <dgm:spPr/>
      <dgm:t>
        <a:bodyPr/>
        <a:lstStyle/>
        <a:p>
          <a:endParaRPr lang="en-US"/>
        </a:p>
      </dgm:t>
    </dgm:pt>
    <dgm:pt modelId="{03EC8CBB-1F76-4B0B-B1D0-872BDF656972}" type="sibTrans" cxnId="{73019D3C-5C62-4954-AE55-8D34705A2CB3}">
      <dgm:prSet/>
      <dgm:spPr/>
      <dgm:t>
        <a:bodyPr/>
        <a:lstStyle/>
        <a:p>
          <a:endParaRPr lang="en-US"/>
        </a:p>
      </dgm:t>
    </dgm:pt>
    <dgm:pt modelId="{82B6A352-80AA-4BE1-B50D-9A4336FAA958}">
      <dgm:prSet custT="1"/>
      <dgm:spPr/>
      <dgm:t>
        <a:bodyPr/>
        <a:lstStyle/>
        <a:p>
          <a:pPr rtl="0"/>
          <a:r>
            <a:rPr lang="en-US" sz="2400" dirty="0" smtClean="0"/>
            <a:t>Ages 47+ -5%</a:t>
          </a:r>
          <a:endParaRPr lang="en-US" sz="2400" dirty="0"/>
        </a:p>
      </dgm:t>
    </dgm:pt>
    <dgm:pt modelId="{7D1B8E72-3584-4226-93B4-FD1B402B4471}" type="parTrans" cxnId="{AB3C91B9-9306-4241-AB12-11486A477C10}">
      <dgm:prSet/>
      <dgm:spPr/>
      <dgm:t>
        <a:bodyPr/>
        <a:lstStyle/>
        <a:p>
          <a:endParaRPr lang="en-US"/>
        </a:p>
      </dgm:t>
    </dgm:pt>
    <dgm:pt modelId="{687B960D-80FF-45FA-9F5D-715D227D0EF0}" type="sibTrans" cxnId="{AB3C91B9-9306-4241-AB12-11486A477C10}">
      <dgm:prSet/>
      <dgm:spPr/>
      <dgm:t>
        <a:bodyPr/>
        <a:lstStyle/>
        <a:p>
          <a:endParaRPr lang="en-US"/>
        </a:p>
      </dgm:t>
    </dgm:pt>
    <dgm:pt modelId="{AC32EB16-3CB2-40D9-9823-1F989DB01ABB}" type="pres">
      <dgm:prSet presAssocID="{CD29AD34-61D4-475A-A844-E4D1432287EA}" presName="Name0" presStyleCnt="0">
        <dgm:presLayoutVars>
          <dgm:dir/>
          <dgm:animLvl val="lvl"/>
          <dgm:resizeHandles val="exact"/>
        </dgm:presLayoutVars>
      </dgm:prSet>
      <dgm:spPr/>
      <dgm:t>
        <a:bodyPr/>
        <a:lstStyle/>
        <a:p>
          <a:endParaRPr lang="en-US"/>
        </a:p>
      </dgm:t>
    </dgm:pt>
    <dgm:pt modelId="{E204EB54-ED80-4495-A625-F381D9E6D002}" type="pres">
      <dgm:prSet presAssocID="{85F39690-C42E-469A-A928-12363B044F8D}" presName="composite" presStyleCnt="0"/>
      <dgm:spPr/>
      <dgm:t>
        <a:bodyPr/>
        <a:lstStyle/>
        <a:p>
          <a:endParaRPr lang="en-US"/>
        </a:p>
      </dgm:t>
    </dgm:pt>
    <dgm:pt modelId="{255E9DAF-B2EF-4BDC-A08F-AD848F758A47}" type="pres">
      <dgm:prSet presAssocID="{85F39690-C42E-469A-A928-12363B044F8D}" presName="parTx" presStyleLbl="alignNode1" presStyleIdx="0" presStyleCnt="1" custLinFactX="9804" custLinFactY="-290848" custLinFactNeighborX="100000" custLinFactNeighborY="-300000">
        <dgm:presLayoutVars>
          <dgm:chMax val="0"/>
          <dgm:chPref val="0"/>
          <dgm:bulletEnabled val="1"/>
        </dgm:presLayoutVars>
      </dgm:prSet>
      <dgm:spPr/>
      <dgm:t>
        <a:bodyPr/>
        <a:lstStyle/>
        <a:p>
          <a:endParaRPr lang="en-US"/>
        </a:p>
      </dgm:t>
    </dgm:pt>
    <dgm:pt modelId="{851D22EC-6CF0-4DD7-9215-FC2AD9D2506D}" type="pres">
      <dgm:prSet presAssocID="{85F39690-C42E-469A-A928-12363B044F8D}" presName="desTx" presStyleLbl="alignAccFollowNode1" presStyleIdx="0" presStyleCnt="1">
        <dgm:presLayoutVars>
          <dgm:bulletEnabled val="1"/>
        </dgm:presLayoutVars>
      </dgm:prSet>
      <dgm:spPr/>
      <dgm:t>
        <a:bodyPr/>
        <a:lstStyle/>
        <a:p>
          <a:endParaRPr lang="en-US"/>
        </a:p>
      </dgm:t>
    </dgm:pt>
  </dgm:ptLst>
  <dgm:cxnLst>
    <dgm:cxn modelId="{AB3C91B9-9306-4241-AB12-11486A477C10}" srcId="{85F39690-C42E-469A-A928-12363B044F8D}" destId="{82B6A352-80AA-4BE1-B50D-9A4336FAA958}" srcOrd="2" destOrd="0" parTransId="{7D1B8E72-3584-4226-93B4-FD1B402B4471}" sibTransId="{687B960D-80FF-45FA-9F5D-715D227D0EF0}"/>
    <dgm:cxn modelId="{FFBABE37-4AE0-4178-8349-F5EC57DA658F}" type="presOf" srcId="{82B6A352-80AA-4BE1-B50D-9A4336FAA958}" destId="{851D22EC-6CF0-4DD7-9215-FC2AD9D2506D}" srcOrd="0" destOrd="2" presId="urn:microsoft.com/office/officeart/2005/8/layout/hList1"/>
    <dgm:cxn modelId="{C2853DC6-0028-4CA9-AC46-398F2FD9696D}" type="presOf" srcId="{4849B548-91E2-4CE5-BF06-C75134EDCC8A}" destId="{851D22EC-6CF0-4DD7-9215-FC2AD9D2506D}" srcOrd="0" destOrd="0" presId="urn:microsoft.com/office/officeart/2005/8/layout/hList1"/>
    <dgm:cxn modelId="{73019D3C-5C62-4954-AE55-8D34705A2CB3}" srcId="{85F39690-C42E-469A-A928-12363B044F8D}" destId="{8318F909-8BFC-4973-836B-D0D57D5E051E}" srcOrd="1" destOrd="0" parTransId="{17E1C8DE-4CCD-43B4-A57D-2A3F4CB65BEF}" sibTransId="{03EC8CBB-1F76-4B0B-B1D0-872BDF656972}"/>
    <dgm:cxn modelId="{4B7E11A1-40B6-4364-BC81-FC0AEABD74F8}" srcId="{CD29AD34-61D4-475A-A844-E4D1432287EA}" destId="{85F39690-C42E-469A-A928-12363B044F8D}" srcOrd="0" destOrd="0" parTransId="{6A570A6A-5BB9-43FF-A690-D1E8032966A8}" sibTransId="{785F7725-10E2-4B0D-B510-61A2D6C53F98}"/>
    <dgm:cxn modelId="{89A57A0C-9E07-4109-8A4B-D4D20FD0E424}" type="presOf" srcId="{85F39690-C42E-469A-A928-12363B044F8D}" destId="{255E9DAF-B2EF-4BDC-A08F-AD848F758A47}" srcOrd="0" destOrd="0" presId="urn:microsoft.com/office/officeart/2005/8/layout/hList1"/>
    <dgm:cxn modelId="{06F0A7FF-09BC-484B-8521-6AFD09DE3354}" type="presOf" srcId="{CD29AD34-61D4-475A-A844-E4D1432287EA}" destId="{AC32EB16-3CB2-40D9-9823-1F989DB01ABB}" srcOrd="0" destOrd="0" presId="urn:microsoft.com/office/officeart/2005/8/layout/hList1"/>
    <dgm:cxn modelId="{262C91E9-D89B-4420-A1B6-DF5B8064323B}" srcId="{85F39690-C42E-469A-A928-12363B044F8D}" destId="{4849B548-91E2-4CE5-BF06-C75134EDCC8A}" srcOrd="0" destOrd="0" parTransId="{CFC14D8F-94D0-414A-9A26-E98572602E74}" sibTransId="{55D72999-BD2A-495D-870D-5EDC52F82ED2}"/>
    <dgm:cxn modelId="{8D064DFD-3FAA-4ACC-A805-3956505C0329}" type="presOf" srcId="{8318F909-8BFC-4973-836B-D0D57D5E051E}" destId="{851D22EC-6CF0-4DD7-9215-FC2AD9D2506D}" srcOrd="0" destOrd="1" presId="urn:microsoft.com/office/officeart/2005/8/layout/hList1"/>
    <dgm:cxn modelId="{B23CF5BF-ADE5-494A-82CC-1ED0F766AB72}" type="presParOf" srcId="{AC32EB16-3CB2-40D9-9823-1F989DB01ABB}" destId="{E204EB54-ED80-4495-A625-F381D9E6D002}" srcOrd="0" destOrd="0" presId="urn:microsoft.com/office/officeart/2005/8/layout/hList1"/>
    <dgm:cxn modelId="{CB07F5B2-47A6-4F3F-A9AB-7B45D1E89340}" type="presParOf" srcId="{E204EB54-ED80-4495-A625-F381D9E6D002}" destId="{255E9DAF-B2EF-4BDC-A08F-AD848F758A47}" srcOrd="0" destOrd="0" presId="urn:microsoft.com/office/officeart/2005/8/layout/hList1"/>
    <dgm:cxn modelId="{B256D7CB-912A-4D11-BBE8-21BD74BBEEB4}" type="presParOf" srcId="{E204EB54-ED80-4495-A625-F381D9E6D002}" destId="{851D22EC-6CF0-4DD7-9215-FC2AD9D2506D}"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B5850D-98BD-4538-BDC5-BA732B68BF8F}">
      <dsp:nvSpPr>
        <dsp:cNvPr id="0" name=""/>
        <dsp:cNvSpPr/>
      </dsp:nvSpPr>
      <dsp:spPr>
        <a:xfrm>
          <a:off x="0" y="638885"/>
          <a:ext cx="4345142" cy="491399"/>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baseline="0" dirty="0" smtClean="0"/>
            <a:t>Large National Footprint</a:t>
          </a:r>
          <a:endParaRPr lang="en-US" sz="2100" b="0" i="0" kern="1200" baseline="0" dirty="0"/>
        </a:p>
      </dsp:txBody>
      <dsp:txXfrm>
        <a:off x="0" y="638885"/>
        <a:ext cx="4345142" cy="491399"/>
      </dsp:txXfrm>
    </dsp:sp>
    <dsp:sp modelId="{86D13B13-C1AA-4011-9C56-28399008F6F6}">
      <dsp:nvSpPr>
        <dsp:cNvPr id="0" name=""/>
        <dsp:cNvSpPr/>
      </dsp:nvSpPr>
      <dsp:spPr>
        <a:xfrm>
          <a:off x="0" y="1194889"/>
          <a:ext cx="4345142" cy="491399"/>
        </a:xfrm>
        <a:prstGeom prst="roundRect">
          <a:avLst/>
        </a:prstGeom>
        <a:solidFill>
          <a:schemeClr val="accent1">
            <a:shade val="50000"/>
            <a:hueOff val="44588"/>
            <a:satOff val="-4364"/>
            <a:lumOff val="14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baseline="0" dirty="0" smtClean="0"/>
            <a:t>UnitedHealthOne Product Options </a:t>
          </a:r>
          <a:endParaRPr lang="en-US" sz="2100" b="0" i="0" kern="1200" baseline="0" dirty="0"/>
        </a:p>
      </dsp:txBody>
      <dsp:txXfrm>
        <a:off x="0" y="1194889"/>
        <a:ext cx="4345142" cy="491399"/>
      </dsp:txXfrm>
    </dsp:sp>
    <dsp:sp modelId="{1F966BA1-28BD-416A-9806-A6BD9D8BACA2}">
      <dsp:nvSpPr>
        <dsp:cNvPr id="0" name=""/>
        <dsp:cNvSpPr/>
      </dsp:nvSpPr>
      <dsp:spPr>
        <a:xfrm>
          <a:off x="0" y="1746769"/>
          <a:ext cx="4345142" cy="491399"/>
        </a:xfrm>
        <a:prstGeom prst="roundRect">
          <a:avLst/>
        </a:prstGeom>
        <a:solidFill>
          <a:schemeClr val="accent1">
            <a:shade val="50000"/>
            <a:hueOff val="89176"/>
            <a:satOff val="-8728"/>
            <a:lumOff val="29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baseline="0" dirty="0" smtClean="0"/>
            <a:t>Network Size &amp; Discounts</a:t>
          </a:r>
          <a:r>
            <a:rPr lang="en-US" sz="2100" b="0" i="0" kern="1200" baseline="30000" dirty="0" smtClean="0"/>
            <a:t> </a:t>
          </a:r>
          <a:endParaRPr lang="en-US" sz="2100" b="0" i="0" kern="1200" baseline="0" dirty="0"/>
        </a:p>
      </dsp:txBody>
      <dsp:txXfrm>
        <a:off x="0" y="1746769"/>
        <a:ext cx="4345142" cy="491399"/>
      </dsp:txXfrm>
    </dsp:sp>
    <dsp:sp modelId="{E90B14D8-95A2-4693-BFFB-9B1E7852D928}">
      <dsp:nvSpPr>
        <dsp:cNvPr id="0" name=""/>
        <dsp:cNvSpPr/>
      </dsp:nvSpPr>
      <dsp:spPr>
        <a:xfrm>
          <a:off x="0" y="2298649"/>
          <a:ext cx="4345142" cy="491399"/>
        </a:xfrm>
        <a:prstGeom prst="roundRect">
          <a:avLst/>
        </a:prstGeom>
        <a:solidFill>
          <a:schemeClr val="accent1">
            <a:shade val="50000"/>
            <a:hueOff val="133764"/>
            <a:satOff val="-13092"/>
            <a:lumOff val="43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baseline="0" dirty="0" smtClean="0"/>
            <a:t>UW/Placement Rate Advantage</a:t>
          </a:r>
          <a:endParaRPr lang="en-US" sz="2100" b="0" i="0" kern="1200" baseline="0" dirty="0"/>
        </a:p>
      </dsp:txBody>
      <dsp:txXfrm>
        <a:off x="0" y="2298649"/>
        <a:ext cx="4345142" cy="491399"/>
      </dsp:txXfrm>
    </dsp:sp>
    <dsp:sp modelId="{2AC26231-3D95-4C4E-9F4F-CE50360B1094}">
      <dsp:nvSpPr>
        <dsp:cNvPr id="0" name=""/>
        <dsp:cNvSpPr/>
      </dsp:nvSpPr>
      <dsp:spPr>
        <a:xfrm>
          <a:off x="0" y="2850529"/>
          <a:ext cx="4345142" cy="491399"/>
        </a:xfrm>
        <a:prstGeom prst="roundRect">
          <a:avLst/>
        </a:prstGeom>
        <a:solidFill>
          <a:schemeClr val="accent1">
            <a:shade val="50000"/>
            <a:hueOff val="89176"/>
            <a:satOff val="-8728"/>
            <a:lumOff val="291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Geo-targeting our Best Markets</a:t>
          </a:r>
          <a:endParaRPr lang="en-US" sz="2100" b="0" i="0" kern="1200" baseline="0" dirty="0"/>
        </a:p>
      </dsp:txBody>
      <dsp:txXfrm>
        <a:off x="0" y="2850529"/>
        <a:ext cx="4345142" cy="491399"/>
      </dsp:txXfrm>
    </dsp:sp>
    <dsp:sp modelId="{D16F3FDD-83E6-4DAD-A682-B2C27942D847}">
      <dsp:nvSpPr>
        <dsp:cNvPr id="0" name=""/>
        <dsp:cNvSpPr/>
      </dsp:nvSpPr>
      <dsp:spPr>
        <a:xfrm>
          <a:off x="0" y="3402409"/>
          <a:ext cx="4345142" cy="491399"/>
        </a:xfrm>
        <a:prstGeom prst="roundRect">
          <a:avLst/>
        </a:prstGeom>
        <a:solidFill>
          <a:schemeClr val="accent1">
            <a:shade val="50000"/>
            <a:hueOff val="44588"/>
            <a:satOff val="-4364"/>
            <a:lumOff val="14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i="0" kern="1200" baseline="0" dirty="0" smtClean="0"/>
            <a:t>Estore - Resources</a:t>
          </a:r>
          <a:endParaRPr lang="en-US" sz="2100" b="0" i="0" kern="1200" baseline="0" dirty="0"/>
        </a:p>
      </dsp:txBody>
      <dsp:txXfrm>
        <a:off x="0" y="3402409"/>
        <a:ext cx="4345142" cy="4913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33D91B-DA6A-410D-8BDD-B13FC3449F07}">
      <dsp:nvSpPr>
        <dsp:cNvPr id="0" name=""/>
        <dsp:cNvSpPr/>
      </dsp:nvSpPr>
      <dsp:spPr>
        <a:xfrm>
          <a:off x="0" y="8089"/>
          <a:ext cx="44958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Plan Specific Rate Changes</a:t>
          </a:r>
          <a:endParaRPr lang="en-US" sz="2100" kern="1200" dirty="0"/>
        </a:p>
      </dsp:txBody>
      <dsp:txXfrm>
        <a:off x="0" y="8089"/>
        <a:ext cx="4495800" cy="604800"/>
      </dsp:txXfrm>
    </dsp:sp>
    <dsp:sp modelId="{6B8252C1-5BAC-48A4-BEFF-272B3C824DF1}">
      <dsp:nvSpPr>
        <dsp:cNvPr id="0" name=""/>
        <dsp:cNvSpPr/>
      </dsp:nvSpPr>
      <dsp:spPr>
        <a:xfrm>
          <a:off x="0" y="612889"/>
          <a:ext cx="4495800" cy="1441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HSA Plans -2.5% (excluding $1,250/$2,500 and $7,000 70/30)</a:t>
          </a:r>
          <a:endParaRPr lang="en-US" sz="2100" kern="1200" dirty="0"/>
        </a:p>
        <a:p>
          <a:pPr marL="228600" lvl="1" indent="-228600" algn="l" defTabSz="933450" rtl="0">
            <a:lnSpc>
              <a:spcPct val="90000"/>
            </a:lnSpc>
            <a:spcBef>
              <a:spcPct val="0"/>
            </a:spcBef>
            <a:spcAft>
              <a:spcPct val="15000"/>
            </a:spcAft>
            <a:buChar char="••"/>
          </a:pPr>
          <a:r>
            <a:rPr lang="en-US" sz="2100" kern="1200" dirty="0" smtClean="0"/>
            <a:t>Non HSA Deductibles 5000 and higher -2.5%</a:t>
          </a:r>
          <a:endParaRPr lang="en-US" sz="2100" kern="1200" dirty="0"/>
        </a:p>
      </dsp:txBody>
      <dsp:txXfrm>
        <a:off x="0" y="612889"/>
        <a:ext cx="4495800" cy="14411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63D90-387E-4E9E-90EE-E51A9836217D}">
      <dsp:nvSpPr>
        <dsp:cNvPr id="0" name=""/>
        <dsp:cNvSpPr/>
      </dsp:nvSpPr>
      <dsp:spPr>
        <a:xfrm>
          <a:off x="0" y="951840"/>
          <a:ext cx="4876806"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D427C-3595-4E99-8466-4D7D5AB2CC40}">
      <dsp:nvSpPr>
        <dsp:cNvPr id="0" name=""/>
        <dsp:cNvSpPr/>
      </dsp:nvSpPr>
      <dsp:spPr>
        <a:xfrm>
          <a:off x="273944" y="0"/>
          <a:ext cx="5212455" cy="1143405"/>
        </a:xfrm>
        <a:prstGeom prst="roundRect">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5161" tIns="0" rIns="145161" bIns="0" numCol="1" spcCol="1270" anchor="ctr" anchorCtr="0">
          <a:noAutofit/>
        </a:bodyPr>
        <a:lstStyle/>
        <a:p>
          <a:pPr lvl="0" algn="l" defTabSz="1333500">
            <a:lnSpc>
              <a:spcPct val="90000"/>
            </a:lnSpc>
            <a:spcBef>
              <a:spcPct val="0"/>
            </a:spcBef>
            <a:spcAft>
              <a:spcPct val="35000"/>
            </a:spcAft>
          </a:pPr>
          <a:r>
            <a:rPr lang="en-US" sz="3000" b="0" kern="1200" dirty="0" smtClean="0">
              <a:effectLst>
                <a:outerShdw blurRad="38100" dist="38100" dir="2700000" algn="tl">
                  <a:srgbClr val="000000">
                    <a:alpha val="43137"/>
                  </a:srgbClr>
                </a:outerShdw>
              </a:effectLst>
            </a:rPr>
            <a:t>UnitedHealth Group insures over 70 Million Americans</a:t>
          </a:r>
          <a:endParaRPr lang="en-US" sz="3000" b="0" kern="1200" dirty="0">
            <a:effectLst>
              <a:outerShdw blurRad="38100" dist="38100" dir="2700000" algn="tl">
                <a:srgbClr val="000000">
                  <a:alpha val="43137"/>
                </a:srgbClr>
              </a:outerShdw>
            </a:effectLst>
          </a:endParaRPr>
        </a:p>
      </dsp:txBody>
      <dsp:txXfrm>
        <a:off x="273944" y="0"/>
        <a:ext cx="5212455" cy="1143405"/>
      </dsp:txXfrm>
    </dsp:sp>
    <dsp:sp modelId="{3F99CE5F-2A2D-4D90-A20A-79AF3DF6BE86}">
      <dsp:nvSpPr>
        <dsp:cNvPr id="0" name=""/>
        <dsp:cNvSpPr/>
      </dsp:nvSpPr>
      <dsp:spPr>
        <a:xfrm>
          <a:off x="0" y="2285999"/>
          <a:ext cx="4876751" cy="37415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667CB-53A5-45AC-9140-65B092C7ACED}">
      <dsp:nvSpPr>
        <dsp:cNvPr id="0" name=""/>
        <dsp:cNvSpPr/>
      </dsp:nvSpPr>
      <dsp:spPr>
        <a:xfrm>
          <a:off x="274052" y="1349640"/>
          <a:ext cx="5141064" cy="1128239"/>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5161" tIns="0" rIns="145161" bIns="0" numCol="1" spcCol="1270" anchor="ctr" anchorCtr="0">
          <a:noAutofit/>
        </a:bodyPr>
        <a:lstStyle/>
        <a:p>
          <a:pPr lvl="0" algn="l" defTabSz="1333500">
            <a:lnSpc>
              <a:spcPct val="90000"/>
            </a:lnSpc>
            <a:spcBef>
              <a:spcPct val="0"/>
            </a:spcBef>
            <a:spcAft>
              <a:spcPct val="35000"/>
            </a:spcAft>
          </a:pPr>
          <a:r>
            <a:rPr lang="en-US" sz="3000" kern="1200" dirty="0" smtClean="0">
              <a:effectLst>
                <a:outerShdw blurRad="38100" dist="38100" dir="2700000" algn="tl">
                  <a:srgbClr val="000000">
                    <a:alpha val="43137"/>
                  </a:srgbClr>
                </a:outerShdw>
              </a:effectLst>
            </a:rPr>
            <a:t>UnitedHealth Care serves over 26 Million customers</a:t>
          </a:r>
          <a:endParaRPr lang="en-US" sz="3000" kern="1200" dirty="0">
            <a:effectLst>
              <a:outerShdw blurRad="38100" dist="38100" dir="2700000" algn="tl">
                <a:srgbClr val="000000">
                  <a:alpha val="43137"/>
                </a:srgbClr>
              </a:outerShdw>
            </a:effectLst>
          </a:endParaRPr>
        </a:p>
      </dsp:txBody>
      <dsp:txXfrm>
        <a:off x="274052" y="1349640"/>
        <a:ext cx="5141064" cy="1128239"/>
      </dsp:txXfrm>
    </dsp:sp>
    <dsp:sp modelId="{E37F2C1F-3C08-41A5-8DFD-6C4D5DDFF68B}">
      <dsp:nvSpPr>
        <dsp:cNvPr id="0" name=""/>
        <dsp:cNvSpPr/>
      </dsp:nvSpPr>
      <dsp:spPr>
        <a:xfrm>
          <a:off x="0" y="3528479"/>
          <a:ext cx="5029218" cy="35740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B0F4E-EDC4-47B6-9338-A31B694255EE}">
      <dsp:nvSpPr>
        <dsp:cNvPr id="0" name=""/>
        <dsp:cNvSpPr/>
      </dsp:nvSpPr>
      <dsp:spPr>
        <a:xfrm>
          <a:off x="274052" y="2730358"/>
          <a:ext cx="5161437" cy="990001"/>
        </a:xfrm>
        <a:prstGeom prst="round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5161" tIns="0" rIns="145161" bIns="0" numCol="1" spcCol="1270" anchor="ctr" anchorCtr="0">
          <a:noAutofit/>
        </a:bodyPr>
        <a:lstStyle/>
        <a:p>
          <a:pPr lvl="0" algn="l" defTabSz="1333500">
            <a:lnSpc>
              <a:spcPct val="90000"/>
            </a:lnSpc>
            <a:spcBef>
              <a:spcPct val="0"/>
            </a:spcBef>
            <a:spcAft>
              <a:spcPct val="35000"/>
            </a:spcAft>
          </a:pPr>
          <a:r>
            <a:rPr lang="en-US" sz="3000" kern="1200" dirty="0" smtClean="0">
              <a:effectLst>
                <a:outerShdw blurRad="38100" dist="38100" dir="2700000" algn="tl">
                  <a:srgbClr val="000000">
                    <a:alpha val="43137"/>
                  </a:srgbClr>
                </a:outerShdw>
              </a:effectLst>
            </a:rPr>
            <a:t>United touches </a:t>
          </a:r>
          <a:r>
            <a:rPr lang="en-US" sz="3000" i="1" u="none" kern="1200" dirty="0" smtClean="0">
              <a:effectLst>
                <a:outerShdw blurRad="38100" dist="38100" dir="2700000" algn="tl">
                  <a:srgbClr val="000000">
                    <a:alpha val="43137"/>
                  </a:srgbClr>
                </a:outerShdw>
              </a:effectLst>
            </a:rPr>
            <a:t>1 in 3 </a:t>
          </a:r>
          <a:r>
            <a:rPr lang="en-US" sz="3000" kern="1200" dirty="0" smtClean="0">
              <a:effectLst>
                <a:outerShdw blurRad="38100" dist="38100" dir="2700000" algn="tl">
                  <a:srgbClr val="000000">
                    <a:alpha val="43137"/>
                  </a:srgbClr>
                </a:outerShdw>
              </a:effectLst>
            </a:rPr>
            <a:t>Americans</a:t>
          </a:r>
          <a:endParaRPr lang="en-US" sz="3000" kern="1200" dirty="0">
            <a:effectLst>
              <a:outerShdw blurRad="38100" dist="38100" dir="2700000" algn="tl">
                <a:srgbClr val="000000">
                  <a:alpha val="43137"/>
                </a:srgbClr>
              </a:outerShdw>
            </a:effectLst>
          </a:endParaRPr>
        </a:p>
      </dsp:txBody>
      <dsp:txXfrm>
        <a:off x="274052" y="2730358"/>
        <a:ext cx="5161437" cy="990001"/>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C3F8AD-360F-4CC8-A97D-729B90BA0067}">
      <dsp:nvSpPr>
        <dsp:cNvPr id="0" name=""/>
        <dsp:cNvSpPr/>
      </dsp:nvSpPr>
      <dsp:spPr>
        <a:xfrm>
          <a:off x="4107" y="0"/>
          <a:ext cx="2916435" cy="76200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n-US" sz="2400" b="1" kern="1200" dirty="0" smtClean="0"/>
            <a:t>81% issued</a:t>
          </a:r>
          <a:endParaRPr lang="en-US" sz="2400" kern="1200" dirty="0"/>
        </a:p>
      </dsp:txBody>
      <dsp:txXfrm>
        <a:off x="4107" y="0"/>
        <a:ext cx="2916435" cy="762000"/>
      </dsp:txXfrm>
    </dsp:sp>
    <dsp:sp modelId="{BCDE74AE-58BA-427C-B74E-0DA676815FB5}">
      <dsp:nvSpPr>
        <dsp:cNvPr id="0" name=""/>
        <dsp:cNvSpPr/>
      </dsp:nvSpPr>
      <dsp:spPr>
        <a:xfrm>
          <a:off x="2337256" y="0"/>
          <a:ext cx="2916435" cy="7620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64008" rIns="32004" bIns="64008" numCol="1" spcCol="1270" anchor="ctr" anchorCtr="0">
          <a:noAutofit/>
        </a:bodyPr>
        <a:lstStyle/>
        <a:p>
          <a:pPr lvl="0" algn="ctr" defTabSz="1066800" rtl="0">
            <a:lnSpc>
              <a:spcPct val="90000"/>
            </a:lnSpc>
            <a:spcBef>
              <a:spcPct val="0"/>
            </a:spcBef>
            <a:spcAft>
              <a:spcPct val="35000"/>
            </a:spcAft>
          </a:pPr>
          <a:r>
            <a:rPr lang="en-US" sz="2400" b="1" kern="1200" dirty="0" smtClean="0"/>
            <a:t>61% preferred</a:t>
          </a:r>
          <a:endParaRPr lang="en-US" sz="2400" kern="1200" dirty="0"/>
        </a:p>
      </dsp:txBody>
      <dsp:txXfrm>
        <a:off x="2337256" y="0"/>
        <a:ext cx="2916435" cy="762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9E90B3-C2DF-4DB3-9C11-9BAF0B321E86}">
      <dsp:nvSpPr>
        <dsp:cNvPr id="0" name=""/>
        <dsp:cNvSpPr/>
      </dsp:nvSpPr>
      <dsp:spPr>
        <a:xfrm>
          <a:off x="0" y="0"/>
          <a:ext cx="6571488" cy="521208"/>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5.5 million processed in 2008!</a:t>
          </a:r>
          <a:endParaRPr lang="en-US" sz="2100" kern="1200" dirty="0"/>
        </a:p>
      </dsp:txBody>
      <dsp:txXfrm>
        <a:off x="0" y="0"/>
        <a:ext cx="5978613" cy="521208"/>
      </dsp:txXfrm>
    </dsp:sp>
    <dsp:sp modelId="{F6245C8A-F358-4B15-BC62-EACA56DDB2F6}">
      <dsp:nvSpPr>
        <dsp:cNvPr id="0" name=""/>
        <dsp:cNvSpPr/>
      </dsp:nvSpPr>
      <dsp:spPr>
        <a:xfrm>
          <a:off x="490728" y="593598"/>
          <a:ext cx="6571488" cy="521208"/>
        </a:xfrm>
        <a:prstGeom prst="roundRect">
          <a:avLst>
            <a:gd name="adj" fmla="val 10000"/>
          </a:avLst>
        </a:prstGeom>
        <a:solidFill>
          <a:schemeClr val="accent1">
            <a:shade val="50000"/>
            <a:hueOff val="53506"/>
            <a:satOff val="-5237"/>
            <a:lumOff val="17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21,000 claims paid per work day</a:t>
          </a:r>
          <a:endParaRPr lang="en-US" sz="2100" kern="1200" dirty="0"/>
        </a:p>
      </dsp:txBody>
      <dsp:txXfrm>
        <a:off x="490728" y="593598"/>
        <a:ext cx="5741974" cy="521208"/>
      </dsp:txXfrm>
    </dsp:sp>
    <dsp:sp modelId="{8976024E-E4DD-4731-8E06-755D322C30F1}">
      <dsp:nvSpPr>
        <dsp:cNvPr id="0" name=""/>
        <dsp:cNvSpPr/>
      </dsp:nvSpPr>
      <dsp:spPr>
        <a:xfrm>
          <a:off x="981455" y="1187196"/>
          <a:ext cx="6571488" cy="521208"/>
        </a:xfrm>
        <a:prstGeom prst="roundRect">
          <a:avLst>
            <a:gd name="adj" fmla="val 10000"/>
          </a:avLst>
        </a:prstGeom>
        <a:solidFill>
          <a:schemeClr val="accent1">
            <a:shade val="50000"/>
            <a:hueOff val="107011"/>
            <a:satOff val="-10474"/>
            <a:lumOff val="349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$3.7 million paid per work day!  94%  </a:t>
          </a:r>
          <a:endParaRPr lang="en-US" sz="2100" kern="1200" dirty="0"/>
        </a:p>
      </dsp:txBody>
      <dsp:txXfrm>
        <a:off x="981455" y="1187196"/>
        <a:ext cx="5741974" cy="521208"/>
      </dsp:txXfrm>
    </dsp:sp>
    <dsp:sp modelId="{5F1CED43-5D19-4081-A580-596BAA1F7F0B}">
      <dsp:nvSpPr>
        <dsp:cNvPr id="0" name=""/>
        <dsp:cNvSpPr/>
      </dsp:nvSpPr>
      <dsp:spPr>
        <a:xfrm>
          <a:off x="1472184" y="1780794"/>
          <a:ext cx="6571488" cy="521208"/>
        </a:xfrm>
        <a:prstGeom prst="roundRect">
          <a:avLst>
            <a:gd name="adj" fmla="val 10000"/>
          </a:avLst>
        </a:prstGeom>
        <a:solidFill>
          <a:schemeClr val="accent1">
            <a:shade val="50000"/>
            <a:hueOff val="107011"/>
            <a:satOff val="-10474"/>
            <a:lumOff val="349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94% processed in 10 working days or less!</a:t>
          </a:r>
          <a:endParaRPr lang="en-US" sz="2100" kern="1200" dirty="0"/>
        </a:p>
      </dsp:txBody>
      <dsp:txXfrm>
        <a:off x="1472184" y="1780794"/>
        <a:ext cx="5741974" cy="521207"/>
      </dsp:txXfrm>
    </dsp:sp>
    <dsp:sp modelId="{FC9B2C9E-BA4B-46F6-B06F-EDD85A9038D9}">
      <dsp:nvSpPr>
        <dsp:cNvPr id="0" name=""/>
        <dsp:cNvSpPr/>
      </dsp:nvSpPr>
      <dsp:spPr>
        <a:xfrm>
          <a:off x="1962911" y="2374392"/>
          <a:ext cx="6571488" cy="521208"/>
        </a:xfrm>
        <a:prstGeom prst="roundRect">
          <a:avLst>
            <a:gd name="adj" fmla="val 10000"/>
          </a:avLst>
        </a:prstGeom>
        <a:solidFill>
          <a:schemeClr val="accent1">
            <a:shade val="50000"/>
            <a:hueOff val="53506"/>
            <a:satOff val="-5237"/>
            <a:lumOff val="17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99.5 % benefit accuracy rate!</a:t>
          </a:r>
          <a:endParaRPr lang="en-US" sz="2100" kern="1200" dirty="0"/>
        </a:p>
      </dsp:txBody>
      <dsp:txXfrm>
        <a:off x="1962911" y="2374392"/>
        <a:ext cx="5741974" cy="521208"/>
      </dsp:txXfrm>
    </dsp:sp>
    <dsp:sp modelId="{0816BF33-2BCE-4784-B50D-DEF24EC4A473}">
      <dsp:nvSpPr>
        <dsp:cNvPr id="0" name=""/>
        <dsp:cNvSpPr/>
      </dsp:nvSpPr>
      <dsp:spPr>
        <a:xfrm>
          <a:off x="6232702" y="380771"/>
          <a:ext cx="338785" cy="33878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232702" y="380771"/>
        <a:ext cx="338785" cy="338785"/>
      </dsp:txXfrm>
    </dsp:sp>
    <dsp:sp modelId="{4CDC7A8D-77F3-43DC-BFDE-CE668980DED0}">
      <dsp:nvSpPr>
        <dsp:cNvPr id="0" name=""/>
        <dsp:cNvSpPr/>
      </dsp:nvSpPr>
      <dsp:spPr>
        <a:xfrm>
          <a:off x="6723430" y="974369"/>
          <a:ext cx="338785" cy="33878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6723430" y="974369"/>
        <a:ext cx="338785" cy="338785"/>
      </dsp:txXfrm>
    </dsp:sp>
    <dsp:sp modelId="{3920AA88-2699-44A8-B7CB-B781A4FE4540}">
      <dsp:nvSpPr>
        <dsp:cNvPr id="0" name=""/>
        <dsp:cNvSpPr/>
      </dsp:nvSpPr>
      <dsp:spPr>
        <a:xfrm>
          <a:off x="7214158" y="1559280"/>
          <a:ext cx="338785" cy="33878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7214158" y="1559280"/>
        <a:ext cx="338785" cy="338785"/>
      </dsp:txXfrm>
    </dsp:sp>
    <dsp:sp modelId="{87682D3B-AD37-4DDB-A10D-C0F476F3B9CB}">
      <dsp:nvSpPr>
        <dsp:cNvPr id="0" name=""/>
        <dsp:cNvSpPr/>
      </dsp:nvSpPr>
      <dsp:spPr>
        <a:xfrm>
          <a:off x="7704886" y="2158669"/>
          <a:ext cx="338785" cy="33878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7704886" y="2158669"/>
        <a:ext cx="338785" cy="3387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F25384-9C0E-4F43-B274-D603F076CBDB}">
      <dsp:nvSpPr>
        <dsp:cNvPr id="0" name=""/>
        <dsp:cNvSpPr/>
      </dsp:nvSpPr>
      <dsp:spPr>
        <a:xfrm>
          <a:off x="2980" y="411643"/>
          <a:ext cx="2458204" cy="308141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Reduced rates in Alabama, Missouri, Mississippi, and Oklahoma</a:t>
          </a: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2980" y="411643"/>
        <a:ext cx="2458204" cy="3081419"/>
      </dsp:txXfrm>
    </dsp:sp>
    <dsp:sp modelId="{86A74F45-D4A2-4567-923B-C240395F25CA}">
      <dsp:nvSpPr>
        <dsp:cNvPr id="0" name=""/>
        <dsp:cNvSpPr/>
      </dsp:nvSpPr>
      <dsp:spPr>
        <a:xfrm>
          <a:off x="2980" y="2869851"/>
          <a:ext cx="2458204" cy="789048"/>
        </a:xfrm>
        <a:prstGeom prst="rect">
          <a:avLst/>
        </a:prstGeom>
        <a:solidFill>
          <a:srgbClr val="24486C"/>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en-US" sz="2400" kern="1200" dirty="0" smtClean="0"/>
            <a:t>Area</a:t>
          </a:r>
          <a:endParaRPr lang="en-US" sz="2400" kern="1200" dirty="0"/>
        </a:p>
      </dsp:txBody>
      <dsp:txXfrm>
        <a:off x="2980" y="2869851"/>
        <a:ext cx="1731129" cy="789048"/>
      </dsp:txXfrm>
    </dsp:sp>
    <dsp:sp modelId="{404EB814-1245-4D84-9A03-2D0F45EE993C}">
      <dsp:nvSpPr>
        <dsp:cNvPr id="0" name=""/>
        <dsp:cNvSpPr/>
      </dsp:nvSpPr>
      <dsp:spPr>
        <a:xfrm>
          <a:off x="1803648" y="2995185"/>
          <a:ext cx="860371" cy="860371"/>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F25384-9C0E-4F43-B274-D603F076CBDB}">
      <dsp:nvSpPr>
        <dsp:cNvPr id="0" name=""/>
        <dsp:cNvSpPr/>
      </dsp:nvSpPr>
      <dsp:spPr>
        <a:xfrm>
          <a:off x="560" y="337734"/>
          <a:ext cx="2460607" cy="306378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Reduced rates for those age 45 and over</a:t>
          </a:r>
          <a:endParaRPr lang="en-US" sz="2400" kern="1200" dirty="0"/>
        </a:p>
      </dsp:txBody>
      <dsp:txXfrm>
        <a:off x="560" y="337734"/>
        <a:ext cx="2460607" cy="3063786"/>
      </dsp:txXfrm>
    </dsp:sp>
    <dsp:sp modelId="{86A74F45-D4A2-4567-923B-C240395F25CA}">
      <dsp:nvSpPr>
        <dsp:cNvPr id="0" name=""/>
        <dsp:cNvSpPr/>
      </dsp:nvSpPr>
      <dsp:spPr>
        <a:xfrm>
          <a:off x="560" y="2788023"/>
          <a:ext cx="2460607" cy="789820"/>
        </a:xfrm>
        <a:prstGeom prst="rect">
          <a:avLst/>
        </a:prstGeom>
        <a:solidFill>
          <a:srgbClr val="24486C"/>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en-US" sz="2400" kern="1200" dirty="0" smtClean="0"/>
            <a:t>Age</a:t>
          </a:r>
          <a:endParaRPr lang="en-US" sz="2400" kern="1200" dirty="0"/>
        </a:p>
      </dsp:txBody>
      <dsp:txXfrm>
        <a:off x="560" y="2788023"/>
        <a:ext cx="1732821" cy="789820"/>
      </dsp:txXfrm>
    </dsp:sp>
    <dsp:sp modelId="{404EB814-1245-4D84-9A03-2D0F45EE993C}">
      <dsp:nvSpPr>
        <dsp:cNvPr id="0" name=""/>
        <dsp:cNvSpPr/>
      </dsp:nvSpPr>
      <dsp:spPr>
        <a:xfrm>
          <a:off x="1805227" y="2915852"/>
          <a:ext cx="861212" cy="861212"/>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F25384-9C0E-4F43-B274-D603F076CBDB}">
      <dsp:nvSpPr>
        <dsp:cNvPr id="0" name=""/>
        <dsp:cNvSpPr/>
      </dsp:nvSpPr>
      <dsp:spPr>
        <a:xfrm>
          <a:off x="560" y="337734"/>
          <a:ext cx="2460607" cy="306378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Reduced rates on deductibles $5000 and greater</a:t>
          </a:r>
          <a:endParaRPr lang="en-US" sz="2400" kern="1200" dirty="0"/>
        </a:p>
      </dsp:txBody>
      <dsp:txXfrm>
        <a:off x="560" y="337734"/>
        <a:ext cx="2460607" cy="3063786"/>
      </dsp:txXfrm>
    </dsp:sp>
    <dsp:sp modelId="{86A74F45-D4A2-4567-923B-C240395F25CA}">
      <dsp:nvSpPr>
        <dsp:cNvPr id="0" name=""/>
        <dsp:cNvSpPr/>
      </dsp:nvSpPr>
      <dsp:spPr>
        <a:xfrm>
          <a:off x="560" y="2788023"/>
          <a:ext cx="2460607" cy="789820"/>
        </a:xfrm>
        <a:prstGeom prst="rect">
          <a:avLst/>
        </a:prstGeom>
        <a:solidFill>
          <a:srgbClr val="24486C"/>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ctr" defTabSz="1066800">
            <a:lnSpc>
              <a:spcPct val="90000"/>
            </a:lnSpc>
            <a:spcBef>
              <a:spcPct val="0"/>
            </a:spcBef>
            <a:spcAft>
              <a:spcPct val="35000"/>
            </a:spcAft>
          </a:pPr>
          <a:r>
            <a:rPr lang="en-US" sz="2400" kern="1200" dirty="0" smtClean="0"/>
            <a:t>Deductible</a:t>
          </a:r>
          <a:endParaRPr lang="en-US" sz="2400" kern="1200" dirty="0"/>
        </a:p>
      </dsp:txBody>
      <dsp:txXfrm>
        <a:off x="560" y="2788023"/>
        <a:ext cx="1732821" cy="789820"/>
      </dsp:txXfrm>
    </dsp:sp>
    <dsp:sp modelId="{404EB814-1245-4D84-9A03-2D0F45EE993C}">
      <dsp:nvSpPr>
        <dsp:cNvPr id="0" name=""/>
        <dsp:cNvSpPr/>
      </dsp:nvSpPr>
      <dsp:spPr>
        <a:xfrm>
          <a:off x="1805227" y="2915852"/>
          <a:ext cx="861212" cy="861212"/>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FAC8D-773B-4D46-9801-AD1704415EAB}">
      <dsp:nvSpPr>
        <dsp:cNvPr id="0" name=""/>
        <dsp:cNvSpPr/>
      </dsp:nvSpPr>
      <dsp:spPr>
        <a:xfrm>
          <a:off x="0" y="47559"/>
          <a:ext cx="3886200" cy="8260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State Level Rate Changes</a:t>
          </a:r>
          <a:endParaRPr lang="en-US" sz="2400" kern="1200" dirty="0"/>
        </a:p>
      </dsp:txBody>
      <dsp:txXfrm>
        <a:off x="0" y="47559"/>
        <a:ext cx="3886200" cy="826087"/>
      </dsp:txXfrm>
    </dsp:sp>
    <dsp:sp modelId="{F3CE3C9E-7CB7-43FF-A53B-78DB318E127B}">
      <dsp:nvSpPr>
        <dsp:cNvPr id="0" name=""/>
        <dsp:cNvSpPr/>
      </dsp:nvSpPr>
      <dsp:spPr>
        <a:xfrm>
          <a:off x="0" y="873647"/>
          <a:ext cx="3886200" cy="2108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Alabama – 10%</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Michigan – 2%</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Missouri – 5%</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Mississippi – 5%</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Oklahoma – 15%</a:t>
          </a:r>
          <a:endParaRPr lang="en-US" sz="2400" kern="1200" dirty="0"/>
        </a:p>
      </dsp:txBody>
      <dsp:txXfrm>
        <a:off x="0" y="873647"/>
        <a:ext cx="3886200" cy="21081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5E9DAF-B2EF-4BDC-A08F-AD848F758A47}">
      <dsp:nvSpPr>
        <dsp:cNvPr id="0" name=""/>
        <dsp:cNvSpPr/>
      </dsp:nvSpPr>
      <dsp:spPr>
        <a:xfrm>
          <a:off x="0" y="0"/>
          <a:ext cx="4419600"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Age Rate Changes</a:t>
          </a:r>
          <a:endParaRPr lang="en-US" sz="2400" kern="1200" dirty="0"/>
        </a:p>
      </dsp:txBody>
      <dsp:txXfrm>
        <a:off x="0" y="0"/>
        <a:ext cx="4419600" cy="576000"/>
      </dsp:txXfrm>
    </dsp:sp>
    <dsp:sp modelId="{851D22EC-6CF0-4DD7-9215-FC2AD9D2506D}">
      <dsp:nvSpPr>
        <dsp:cNvPr id="0" name=""/>
        <dsp:cNvSpPr/>
      </dsp:nvSpPr>
      <dsp:spPr>
        <a:xfrm>
          <a:off x="0" y="592350"/>
          <a:ext cx="4419600" cy="1372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Age 45 -2%</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Age 46 -3.5%</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Ages 47+ -5%</a:t>
          </a:r>
          <a:endParaRPr lang="en-US" sz="2400" kern="1200" dirty="0"/>
        </a:p>
      </dsp:txBody>
      <dsp:txXfrm>
        <a:off x="0" y="592350"/>
        <a:ext cx="4419600" cy="13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EDF035D-7585-4F27-B2BB-162E7CFB0660}" type="datetimeFigureOut">
              <a:rPr lang="en-US"/>
              <a:pPr>
                <a:defRPr/>
              </a:pPr>
              <a:t>9/25/2009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1CB98EE-6070-43FF-8E08-CAE36BC310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Since merging with Unitedhealthcare, nearly 5 years ago, Golden Rule has remained steadfast in a vision of financially sound growth.  With Over 70 million Enterprise members, 28 million of those directly insured with United Healthcare, we touch nearly 1 in 3 Americans.  We have been voted by Fortune Magazine as a Most admired HealthCare company 3 years in a row.</a:t>
            </a:r>
          </a:p>
          <a:p>
            <a:pPr eaLnBrk="1" hangingPunct="1">
              <a:spcBef>
                <a:spcPct val="0"/>
              </a:spcBef>
            </a:pPr>
            <a:endParaRPr lang="en-US" smtClean="0">
              <a:latin typeface="Arial" charset="0"/>
              <a:ea typeface="ＭＳ Ｐゴシック"/>
              <a:cs typeface="ＭＳ Ｐゴシック"/>
            </a:endParaRPr>
          </a:p>
          <a:p>
            <a:pPr eaLnBrk="1" hangingPunct="1">
              <a:spcBef>
                <a:spcPct val="0"/>
              </a:spcBef>
            </a:pPr>
            <a:endParaRPr lang="en-US" smtClean="0">
              <a:latin typeface="Arial" charset="0"/>
              <a:ea typeface="ＭＳ Ｐゴシック"/>
              <a:cs typeface="ＭＳ Ｐゴシック"/>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05AE1-A6FD-4634-89D9-621D6070BDB0}" type="slidenum">
              <a:rPr lang="en-US" smtClean="0">
                <a:latin typeface="Arial" charset="0"/>
                <a:ea typeface="ＭＳ Ｐゴシック"/>
                <a:cs typeface="ＭＳ Ｐゴシック"/>
              </a:rPr>
              <a:pPr fontAlgn="base">
                <a:spcBef>
                  <a:spcPct val="0"/>
                </a:spcBef>
                <a:spcAft>
                  <a:spcPct val="0"/>
                </a:spcAft>
              </a:pPr>
              <a:t>3</a:t>
            </a:fld>
            <a:endParaRPr lang="en-US"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a:buFontTx/>
              <a:buChar char="•"/>
            </a:pPr>
            <a:r>
              <a:rPr lang="en-US" smtClean="0"/>
              <a:t>Explain</a:t>
            </a:r>
          </a:p>
          <a:p>
            <a:pPr>
              <a:buFontTx/>
              <a:buChar char="•"/>
            </a:pPr>
            <a:r>
              <a:rPr lang="en-US" smtClean="0"/>
              <a:t>Coinsurance out of pocket varies by deductible</a:t>
            </a:r>
          </a:p>
          <a:p>
            <a:pPr>
              <a:buFontTx/>
              <a:buChar char="•"/>
            </a:pPr>
            <a:r>
              <a:rPr lang="en-US" smtClean="0"/>
              <a:t>Page 9 of brochure shows coinsurance out of pocket (varies to stay under Federal max OoP for qualified plan)</a:t>
            </a:r>
          </a:p>
          <a:p>
            <a:pPr>
              <a:buFontTx/>
              <a:buChar cha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We offer a turn-key sales solution with our H.S.A. plans.  When using our administrator, OptumHealth Bank, the health plan and the savings account are administered together;  We administer the health plan, OptumHealth Bank administers the savings account.</a:t>
            </a:r>
          </a:p>
          <a:p>
            <a:r>
              <a:rPr lang="en-US" dirty="0" smtClean="0"/>
              <a:t>OptumHealth Bank is a wholly owned subsidiary of United Health Group.  They have a focus on health care banking and are the nation’s leading provider of HSA services.</a:t>
            </a:r>
          </a:p>
          <a:p>
            <a:r>
              <a:rPr lang="en-US" dirty="0" smtClean="0"/>
              <a:t>We can draft your client’s premium and HSA contribution at the same time, and put the money in the savings account for them.</a:t>
            </a:r>
          </a:p>
          <a:p>
            <a:r>
              <a:rPr lang="en-US" dirty="0" smtClean="0"/>
              <a:t>(click)  OptumHealth is currently crediting a 2% interest rate and your clients funds start earning interest immediately.   </a:t>
            </a:r>
          </a:p>
          <a:p>
            <a:r>
              <a:rPr lang="en-US" dirty="0" smtClean="0"/>
              <a:t>(click)</a:t>
            </a:r>
            <a:r>
              <a:rPr lang="en-US" baseline="0" dirty="0" smtClean="0"/>
              <a:t>  If your clients need to withdraw funds from their account to pay for qualified medical expenses they can do so by using either the prepaid debit card, the checkbook feature, or if they prefer online bill payment that is also an option.</a:t>
            </a:r>
            <a:endParaRPr lang="en-US" dirty="0" smtClean="0"/>
          </a:p>
          <a:p>
            <a:r>
              <a:rPr lang="en-US" dirty="0" smtClean="0"/>
              <a:t>(click)  Online banking</a:t>
            </a:r>
            <a:r>
              <a:rPr lang="en-US" baseline="0" dirty="0" smtClean="0"/>
              <a:t> is convenient with </a:t>
            </a:r>
            <a:r>
              <a:rPr lang="en-US" baseline="0" dirty="0" err="1" smtClean="0"/>
              <a:t>OptumHeatlhBank</a:t>
            </a:r>
            <a:r>
              <a:rPr lang="en-US" baseline="0" dirty="0" smtClean="0"/>
              <a:t>.  Your clients can make l</a:t>
            </a:r>
            <a:r>
              <a:rPr lang="en-US" dirty="0" smtClean="0"/>
              <a:t>ump sum deposits anytime throughout</a:t>
            </a:r>
            <a:r>
              <a:rPr lang="en-US" baseline="0" dirty="0" smtClean="0"/>
              <a:t> the year, subject to IRS limitations. Also, a monthly maintenance will come directly from the client’s </a:t>
            </a:r>
            <a:r>
              <a:rPr lang="en-US" baseline="0" dirty="0" err="1" smtClean="0"/>
              <a:t>h.s.a</a:t>
            </a:r>
            <a:r>
              <a:rPr lang="en-US" baseline="0" dirty="0" smtClean="0"/>
              <a:t>. account and this fee will be debited on the statements the insured receives each month from OptumHealth.</a:t>
            </a:r>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a:t>
            </a:r>
            <a:r>
              <a:rPr lang="en-US" dirty="0" smtClean="0"/>
              <a:t>)  The plan 100 features a very simple plan design. After the per person plan deductible is met, the plan pays 100% of covered expensed for the rest of the calendar year.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with our non-qualified high deductible plans, there is a maximum of only two deductibles to be met per calendar year for the family deductible to be satisfied.  </a:t>
            </a:r>
          </a:p>
          <a:p>
            <a:endParaRPr lang="en-US" dirty="0" smtClean="0"/>
          </a:p>
          <a:p>
            <a:endParaRPr lang="en-US" dirty="0" smtClean="0"/>
          </a:p>
          <a:p>
            <a:r>
              <a:rPr lang="en-US" b="1" dirty="0" smtClean="0"/>
              <a:t>(click) </a:t>
            </a:r>
            <a:r>
              <a:rPr lang="en-US" dirty="0" smtClean="0"/>
              <a:t>Your client will choose his or her deductible from as low as $1500 up to $10,000 and once the deductible is satisfied the plan pays 100% for covered expenses, such things as:</a:t>
            </a:r>
          </a:p>
          <a:p>
            <a:r>
              <a:rPr lang="en-US" dirty="0" smtClean="0"/>
              <a:t>Doctor office visits</a:t>
            </a:r>
          </a:p>
          <a:p>
            <a:r>
              <a:rPr lang="en-US" dirty="0" smtClean="0"/>
              <a:t>Prescription coverage </a:t>
            </a:r>
          </a:p>
          <a:p>
            <a:r>
              <a:rPr lang="en-US" dirty="0" smtClean="0"/>
              <a:t>Preventive care</a:t>
            </a:r>
          </a:p>
          <a:p>
            <a:r>
              <a:rPr lang="en-US" dirty="0" smtClean="0"/>
              <a:t>In-hospital patient services</a:t>
            </a:r>
          </a:p>
          <a:p>
            <a:r>
              <a:rPr lang="en-US" dirty="0" smtClean="0"/>
              <a:t>Out-patient services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a:t>
            </a:r>
            <a:r>
              <a:rPr lang="en-US" dirty="0" smtClean="0"/>
              <a:t>  The Plan 80 is very similar to the Plan 100 but it is priced approximately 15-25% lower.  The difference in coverage is in the coinsurance.  The Plan 80 has an 80% coinsurance instead of 100% as in the Plan100.</a:t>
            </a:r>
          </a:p>
          <a:p>
            <a:endParaRPr lang="en-US" dirty="0" smtClean="0"/>
          </a:p>
          <a:p>
            <a:r>
              <a:rPr lang="en-US" dirty="0" smtClean="0"/>
              <a:t>And with a stop loss of $15,000 your client’s portion after the deductible will be $3,000 per person while Golden Rule’s is $12,000.</a:t>
            </a:r>
          </a:p>
          <a:p>
            <a:endParaRPr lang="en-US" dirty="0" smtClean="0"/>
          </a:p>
          <a:p>
            <a:r>
              <a:rPr lang="en-US" b="1" dirty="0" smtClean="0"/>
              <a:t>(Click)</a:t>
            </a:r>
            <a:r>
              <a:rPr lang="en-US" dirty="0" smtClean="0"/>
              <a:t>  The Saver 80, again is the most affordable plan we offer and is priced approximately 30-40% less than the Plan 100.</a:t>
            </a:r>
          </a:p>
          <a:p>
            <a:r>
              <a:rPr lang="en-US" dirty="0" smtClean="0"/>
              <a:t>It features the same coinsurance as the Plan 80, again, 80/20 to $15,000.</a:t>
            </a:r>
          </a:p>
          <a:p>
            <a:endParaRPr lang="en-US" dirty="0" smtClean="0"/>
          </a:p>
          <a:p>
            <a:r>
              <a:rPr lang="en-US" dirty="0" smtClean="0"/>
              <a:t>Because the premium is lower the plan has more limited coverage</a:t>
            </a:r>
          </a:p>
          <a:p>
            <a:r>
              <a:rPr lang="en-US" dirty="0" smtClean="0"/>
              <a:t>     Outpatient doctor visits are not covered</a:t>
            </a:r>
          </a:p>
          <a:p>
            <a:r>
              <a:rPr lang="en-US" dirty="0" smtClean="0"/>
              <a:t>     Outpatient prescriptions are also not covered</a:t>
            </a:r>
          </a:p>
          <a:p>
            <a:r>
              <a:rPr lang="en-US" dirty="0" smtClean="0"/>
              <a:t>But Coverage is provided for the more costly medical expenses, like:</a:t>
            </a:r>
          </a:p>
          <a:p>
            <a:r>
              <a:rPr lang="en-US" dirty="0" smtClean="0"/>
              <a:t>o/p surgery, </a:t>
            </a:r>
            <a:r>
              <a:rPr lang="en-US" dirty="0" err="1" smtClean="0"/>
              <a:t>hemodialysis</a:t>
            </a:r>
            <a:r>
              <a:rPr lang="en-US" dirty="0" smtClean="0"/>
              <a:t>, chemotherapy, and MRI’S and </a:t>
            </a:r>
            <a:r>
              <a:rPr lang="en-US" dirty="0" err="1" smtClean="0"/>
              <a:t>CATscans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106498" name="Rectangle 3"/>
          <p:cNvSpPr>
            <a:spLocks noGrp="1" noChangeArrowheads="1"/>
          </p:cNvSpPr>
          <p:nvPr>
            <p:ph type="body" idx="1"/>
          </p:nvPr>
        </p:nvSpPr>
        <p:spPr bwMode="auto">
          <a:xfrm>
            <a:off x="685800" y="4344988"/>
            <a:ext cx="5486400" cy="4111625"/>
          </a:xfrm>
          <a:noFill/>
        </p:spPr>
        <p:txBody>
          <a:bodyPr wrap="square" numCol="1" anchor="t" anchorCtr="0" compatLnSpc="1">
            <a:prstTxWarp prst="textNoShape">
              <a:avLst/>
            </a:prstTxWarp>
          </a:bodyPr>
          <a:lstStyle/>
          <a:p>
            <a:pPr eaLnBrk="1" hangingPunct="1">
              <a:spcBef>
                <a:spcPct val="0"/>
              </a:spcBef>
            </a:pPr>
            <a:r>
              <a:rPr lang="en-US" smtClean="0"/>
              <a:t>The most popular deductible on the Copay Select is the $2500.  HSA 100’s best seller is the $5,800.  Plan 100 $2500 is another best seller as well.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1413" y="685800"/>
            <a:ext cx="4573587" cy="3430588"/>
          </a:xfrm>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lIns="90093" tIns="45047" rIns="90093" bIns="45047" numCol="1" anchor="t" anchorCtr="0" compatLnSpc="1">
            <a:prstTxWarp prst="textNoShape">
              <a:avLst/>
            </a:prstTxWarp>
          </a:bodyPr>
          <a:lstStyle/>
          <a:p>
            <a:pPr eaLnBrk="1" hangingPunct="1">
              <a:spcBef>
                <a:spcPct val="0"/>
              </a:spcBef>
            </a:pPr>
            <a:r>
              <a:rPr lang="en-US" smtClean="0">
                <a:latin typeface="Arial" pitchFamily="34" charset="0"/>
                <a:ea typeface="ＭＳ Ｐゴシック"/>
                <a:cs typeface="ＭＳ Ｐゴシック"/>
              </a:rPr>
              <a:t>UnitedHealthcares Strong nationwide network is a key reason why we are able to provide such great benefits at an affordable price. </a:t>
            </a:r>
          </a:p>
        </p:txBody>
      </p:sp>
      <p:sp>
        <p:nvSpPr>
          <p:cNvPr id="51204" name="Slide Number Placeholder 3"/>
          <p:cNvSpPr txBox="1">
            <a:spLocks noGrp="1"/>
          </p:cNvSpPr>
          <p:nvPr/>
        </p:nvSpPr>
        <p:spPr bwMode="auto">
          <a:xfrm>
            <a:off x="3885313" y="8688450"/>
            <a:ext cx="2972687" cy="455551"/>
          </a:xfrm>
          <a:prstGeom prst="rect">
            <a:avLst/>
          </a:prstGeom>
          <a:noFill/>
          <a:ln w="9525">
            <a:noFill/>
            <a:miter lim="800000"/>
            <a:headEnd/>
            <a:tailEnd/>
          </a:ln>
        </p:spPr>
        <p:txBody>
          <a:bodyPr lIns="90093" tIns="45047" rIns="90093" bIns="45047" anchor="b"/>
          <a:lstStyle/>
          <a:p>
            <a:pPr algn="r" defTabSz="898740" eaLnBrk="0" hangingPunct="0"/>
            <a:fld id="{87769BAD-EBB1-48F7-9C94-9023E5CDC9EA}" type="slidenum">
              <a:rPr lang="en-US" sz="1000"/>
              <a:pPr algn="r" defTabSz="898740" eaLnBrk="0" hangingPunct="0"/>
              <a:t>21</a:t>
            </a:fld>
            <a:endParaRPr 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p>
          <a:p>
            <a:r>
              <a:rPr lang="en-US" dirty="0" smtClean="0"/>
              <a:t>You’ll find the dental coverage is available in many states either as stand-alone coverage, or as a rider to a UnitedHealthOne health plan.</a:t>
            </a:r>
          </a:p>
          <a:p>
            <a:endParaRPr lang="en-US" dirty="0" smtClean="0"/>
          </a:p>
          <a:p>
            <a:r>
              <a:rPr lang="en-US" dirty="0" smtClean="0"/>
              <a:t>And the vision coverage is often offered as a rider to either dental or health.</a:t>
            </a:r>
          </a:p>
          <a:p>
            <a:endParaRPr lang="en-US" dirty="0" smtClean="0"/>
          </a:p>
          <a:p>
            <a:endParaRPr lang="en-US" dirty="0" smtClean="0"/>
          </a:p>
          <a:p>
            <a:r>
              <a:rPr lang="en-US" dirty="0" smtClean="0"/>
              <a:t>And you can start marketing these plans right away.  </a:t>
            </a:r>
          </a:p>
          <a:p>
            <a:endParaRPr lang="en-US" dirty="0" smtClean="0"/>
          </a:p>
          <a:p>
            <a:r>
              <a:rPr lang="en-US" dirty="0" smtClean="0"/>
              <a:t>Let’s take a look at the plans and their benefits.</a:t>
            </a:r>
          </a:p>
          <a:p>
            <a:endParaRPr lang="en-US" dirty="0" smtClean="0"/>
          </a:p>
          <a:p>
            <a:endParaRPr lang="en-US" dirty="0" smtClean="0"/>
          </a:p>
        </p:txBody>
      </p:sp>
      <p:sp>
        <p:nvSpPr>
          <p:cNvPr id="23556" name="Slide Number Placeholder 3"/>
          <p:cNvSpPr>
            <a:spLocks noGrp="1"/>
          </p:cNvSpPr>
          <p:nvPr>
            <p:ph type="sldNum" sz="quarter" idx="5"/>
          </p:nvPr>
        </p:nvSpPr>
        <p:spPr>
          <a:noFill/>
        </p:spPr>
        <p:txBody>
          <a:bodyPr/>
          <a:lstStyle/>
          <a:p>
            <a:fld id="{D5E463CB-4E19-496E-AC29-E189D6945ADB}"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pPr marL="224318" indent="-224318">
              <a:buFontTx/>
              <a:buChar char="•"/>
            </a:pPr>
            <a:r>
              <a:rPr lang="en-US" dirty="0" smtClean="0"/>
              <a:t>Premier is often purchased if:</a:t>
            </a:r>
          </a:p>
          <a:p>
            <a:pPr marL="224318" indent="-224318">
              <a:buFontTx/>
              <a:buAutoNum type="arabicPeriod"/>
            </a:pPr>
            <a:r>
              <a:rPr lang="en-US" dirty="0" smtClean="0"/>
              <a:t>Dental Value is not available</a:t>
            </a:r>
          </a:p>
          <a:p>
            <a:pPr marL="224318" indent="-224318">
              <a:buFontTx/>
              <a:buAutoNum type="arabicPeriod"/>
            </a:pPr>
            <a:r>
              <a:rPr lang="en-US" dirty="0" smtClean="0"/>
              <a:t>The prospects dentist is out of network and they are not will to switch to an in-network dentist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And as a rider option to both our stand-alone dental plans and our health insurance plans, you’ll want to open your eyes to the UnitedHealthOne vision option.  </a:t>
            </a:r>
          </a:p>
          <a:p>
            <a:endParaRPr lang="en-US" smtClean="0"/>
          </a:p>
          <a:p>
            <a:r>
              <a:rPr lang="en-US" smtClean="0"/>
              <a:t>With vision and dental you now have a complete family of health insurance products to offer your individual clients.  </a:t>
            </a:r>
          </a:p>
          <a:p>
            <a:endParaRPr lang="en-US" smtClean="0"/>
          </a:p>
          <a:p>
            <a:r>
              <a:rPr lang="en-US" smtClean="0"/>
              <a:t>Let’s take a look at how this vision option can be the right choice for your clients. </a:t>
            </a:r>
          </a:p>
          <a:p>
            <a:endParaRPr lang="en-US" smtClean="0"/>
          </a:p>
          <a:p>
            <a:endParaRPr lang="en-US" smtClean="0"/>
          </a:p>
          <a:p>
            <a:endParaRPr lang="en-US" smtClean="0"/>
          </a:p>
          <a:p>
            <a:endParaRPr lang="en-US" smtClean="0"/>
          </a:p>
        </p:txBody>
      </p:sp>
      <p:sp>
        <p:nvSpPr>
          <p:cNvPr id="31748" name="Slide Number Placeholder 3"/>
          <p:cNvSpPr>
            <a:spLocks noGrp="1"/>
          </p:cNvSpPr>
          <p:nvPr>
            <p:ph type="sldNum" sz="quarter" idx="5"/>
          </p:nvPr>
        </p:nvSpPr>
        <p:spPr>
          <a:noFill/>
        </p:spPr>
        <p:txBody>
          <a:bodyPr/>
          <a:lstStyle/>
          <a:p>
            <a:fld id="{B7FE5E65-862F-4AB2-A512-570D3AF7B77E}"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Platinum products are available in 19 states and the District of Columbia.  All other states will have the standard plans that you already sell.</a:t>
            </a:r>
          </a:p>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9F1BC-38D8-4A35-8924-D4A7CB1F5B5C}"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FAC2D05-3EDE-4D52-9C7A-F50D9E7AEC4E}" type="slidenum">
              <a:rPr lang="en-US" smtClean="0"/>
              <a:pPr/>
              <a:t>27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And with over 24,000 vision care professionals in the network your clients will have the opportunity to take full advantage of the benefits.  </a:t>
            </a:r>
          </a:p>
          <a:p>
            <a:pPr eaLnBrk="1" hangingPunct="1"/>
            <a:endParaRPr lang="en-US" smtClean="0"/>
          </a:p>
          <a:p>
            <a:pPr eaLnBrk="1" hangingPunct="1"/>
            <a:r>
              <a:rPr lang="en-US" smtClean="0"/>
              <a:t>After the insured’s copay, the vision plan pays 100% of the covered benefit, when using an in-network provider.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D6BC40-5E26-41D7-BB7C-14AF8BE56C2D}" type="slidenum">
              <a:rPr lang="en-US" smtClean="0"/>
              <a:pPr/>
              <a:t>28</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(Click)</a:t>
            </a:r>
            <a:r>
              <a:rPr lang="en-US" dirty="0" smtClean="0"/>
              <a:t>  Also available is the option to increase the Lifetime Maximum to 5 million dollars!  This is great for your clients who want an increased available benefit.  There’s a flat premium for this benefit whether or not it’s a single or family plan so you’ll definitely want to check that out when quoting the plans.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(Click) </a:t>
            </a:r>
            <a:r>
              <a:rPr lang="en-US" b="0" dirty="0" smtClean="0"/>
              <a:t>Our</a:t>
            </a:r>
            <a:r>
              <a:rPr lang="en-US" b="0" baseline="0" dirty="0" smtClean="0"/>
              <a:t> individual health insurance plans come standard with an initial 12month rate guarantee, fo</a:t>
            </a:r>
            <a:r>
              <a:rPr lang="en-US" b="0" dirty="0" smtClean="0"/>
              <a:t>r</a:t>
            </a:r>
            <a:r>
              <a:rPr lang="en-US" b="0" baseline="0" dirty="0" smtClean="0"/>
              <a:t> those clients who want a greater initial rate guarantee we have the 24 month enhancement available.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(click) And this enhancement allows your client to eliminate the $3,000 yearly prescription maximum on their plan, if applicable.</a:t>
            </a:r>
            <a:endParaRPr lang="en-US" b="1"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Preventive Care is an option that can be added to all plans except the HSA plans and the Copay Select.  As you may recall, similar coverage is already included in the base coverage for those plans.</a:t>
            </a:r>
          </a:p>
          <a:p>
            <a:endParaRPr lang="en-US" dirty="0" smtClean="0"/>
          </a:p>
          <a:p>
            <a:r>
              <a:rPr lang="en-US" dirty="0" smtClean="0"/>
              <a:t>When choosing this option your clients will benefit from just a </a:t>
            </a:r>
          </a:p>
          <a:p>
            <a:endParaRPr lang="en-US" dirty="0" smtClean="0"/>
          </a:p>
          <a:p>
            <a:r>
              <a:rPr lang="en-US" dirty="0" smtClean="0"/>
              <a:t>(click)  $35 Office Visit Copay when visiting the Dr. for their wellness visit</a:t>
            </a:r>
          </a:p>
          <a:p>
            <a:endParaRPr lang="en-US" dirty="0" smtClean="0"/>
          </a:p>
          <a:p>
            <a:r>
              <a:rPr lang="en-US" dirty="0" smtClean="0"/>
              <a:t>(click) Mammograms, Pap Smears, PSA Testing, Immunizations, and </a:t>
            </a:r>
            <a:r>
              <a:rPr lang="en-US" dirty="0" err="1" smtClean="0"/>
              <a:t>Xray</a:t>
            </a:r>
            <a:r>
              <a:rPr lang="en-US" dirty="0" smtClean="0"/>
              <a:t> and Lab</a:t>
            </a:r>
          </a:p>
          <a:p>
            <a:r>
              <a:rPr lang="en-US" dirty="0" smtClean="0"/>
              <a:t>are all covered at 100% and </a:t>
            </a:r>
          </a:p>
          <a:p>
            <a:endParaRPr lang="en-US" dirty="0" smtClean="0"/>
          </a:p>
          <a:p>
            <a:r>
              <a:rPr lang="en-US" dirty="0" smtClean="0"/>
              <a:t>(Click)  are not subject to a deductible</a:t>
            </a:r>
          </a:p>
          <a:p>
            <a:endParaRPr lang="en-US" dirty="0" smtClean="0"/>
          </a:p>
          <a:p>
            <a:r>
              <a:rPr lang="en-US" dirty="0" smtClean="0"/>
              <a:t>(click) Coinsurance, </a:t>
            </a:r>
          </a:p>
          <a:p>
            <a:r>
              <a:rPr lang="en-US" dirty="0" smtClean="0"/>
              <a:t>(click) waiting period or </a:t>
            </a:r>
          </a:p>
          <a:p>
            <a:r>
              <a:rPr lang="en-US" dirty="0" smtClean="0"/>
              <a:t>(click)</a:t>
            </a:r>
            <a:r>
              <a:rPr lang="en-US" baseline="0" dirty="0" smtClean="0"/>
              <a:t> </a:t>
            </a:r>
            <a:r>
              <a:rPr lang="en-US" dirty="0" smtClean="0"/>
              <a:t>yearly maximum.</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a:t>
            </a:r>
            <a:r>
              <a:rPr lang="en-US" dirty="0" smtClean="0"/>
              <a:t>  Our maternity benefit is available with all plans with the exception of the two HSA plans…</a:t>
            </a:r>
          </a:p>
          <a:p>
            <a:r>
              <a:rPr lang="en-US" dirty="0" smtClean="0"/>
              <a:t>This benefit can easily help cover the costs associated with routine pregnancy or delivery, and it’s monthly premium is $109.</a:t>
            </a:r>
          </a:p>
          <a:p>
            <a:r>
              <a:rPr lang="en-US" dirty="0" smtClean="0"/>
              <a:t>This benefit enables the client to:</a:t>
            </a:r>
          </a:p>
          <a:p>
            <a:r>
              <a:rPr lang="en-US" dirty="0" smtClean="0"/>
              <a:t>Pay only 20%</a:t>
            </a:r>
          </a:p>
          <a:p>
            <a:r>
              <a:rPr lang="en-US" dirty="0" smtClean="0"/>
              <a:t>While Golden Rule pays 80% with NO deductible. </a:t>
            </a:r>
            <a:r>
              <a:rPr lang="en-US" b="1" dirty="0" smtClean="0"/>
              <a:t>(click)</a:t>
            </a:r>
            <a:endParaRPr lang="en-US" dirty="0" smtClean="0"/>
          </a:p>
          <a:p>
            <a:r>
              <a:rPr lang="en-US" dirty="0" smtClean="0"/>
              <a:t>It has a graded benefit with a maximum of $7,500 in covered expenses.</a:t>
            </a:r>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a:defRPr/>
            </a:pPr>
            <a:r>
              <a:rPr lang="en-US" b="1" smtClean="0">
                <a:solidFill>
                  <a:srgbClr val="FFFF00"/>
                </a:solidFill>
                <a:effectLst>
                  <a:outerShdw blurRad="38100" dist="38100" dir="2700000" algn="tl">
                    <a:srgbClr val="C0C0C0"/>
                  </a:outerShdw>
                </a:effectLst>
                <a:cs typeface="+mn-cs"/>
              </a:rPr>
              <a:t>New Enhanced Term Life Option</a:t>
            </a:r>
          </a:p>
          <a:p>
            <a:pPr>
              <a:defRPr/>
            </a:pPr>
            <a:r>
              <a:rPr lang="en-US" smtClean="0">
                <a:solidFill>
                  <a:srgbClr val="FFFF00"/>
                </a:solidFill>
                <a:effectLst>
                  <a:outerShdw blurRad="38100" dist="38100" dir="2700000" algn="tl">
                    <a:srgbClr val="C0C0C0"/>
                  </a:outerShdw>
                </a:effectLst>
                <a:cs typeface="+mn-cs"/>
              </a:rPr>
              <a:t>Quickly &amp; easily replaces lost group life coverage</a:t>
            </a:r>
          </a:p>
          <a:p>
            <a:pPr>
              <a:defRPr/>
            </a:pPr>
            <a:r>
              <a:rPr lang="en-US" smtClean="0">
                <a:solidFill>
                  <a:srgbClr val="FFFF00"/>
                </a:solidFill>
                <a:effectLst>
                  <a:outerShdw blurRad="38100" dist="38100" dir="2700000" algn="tl">
                    <a:srgbClr val="C0C0C0"/>
                  </a:outerShdw>
                </a:effectLst>
                <a:cs typeface="+mn-cs"/>
              </a:rPr>
              <a:t>Increase compensation</a:t>
            </a:r>
          </a:p>
          <a:p>
            <a:pPr>
              <a:defRPr/>
            </a:pPr>
            <a:r>
              <a:rPr lang="en-US" smtClean="0">
                <a:solidFill>
                  <a:srgbClr val="FFFF00"/>
                </a:solidFill>
                <a:effectLst>
                  <a:outerShdw blurRad="38100" dist="38100" dir="2700000" algn="tl">
                    <a:srgbClr val="C0C0C0"/>
                  </a:outerShdw>
                </a:effectLst>
                <a:cs typeface="+mn-cs"/>
              </a:rPr>
              <a:t>Improve persistency</a:t>
            </a:r>
          </a:p>
          <a:p>
            <a:pPr>
              <a:defRPr/>
            </a:pPr>
            <a:r>
              <a:rPr lang="en-US" smtClean="0">
                <a:solidFill>
                  <a:srgbClr val="FFFF00"/>
                </a:solidFill>
                <a:effectLst>
                  <a:outerShdw blurRad="38100" dist="38100" dir="2700000" algn="tl">
                    <a:srgbClr val="C0C0C0"/>
                  </a:outerShdw>
                </a:effectLst>
                <a:cs typeface="+mn-cs"/>
              </a:rPr>
              <a:t>Multiple lines with one application</a:t>
            </a:r>
          </a:p>
          <a:p>
            <a:pPr>
              <a:defRPr/>
            </a:pPr>
            <a:r>
              <a:rPr lang="en-US" smtClean="0">
                <a:solidFill>
                  <a:srgbClr val="FFFF00"/>
                </a:solidFill>
                <a:effectLst>
                  <a:outerShdw blurRad="38100" dist="38100" dir="2700000" algn="tl">
                    <a:srgbClr val="C0C0C0"/>
                  </a:outerShdw>
                </a:effectLst>
                <a:cs typeface="+mn-cs"/>
              </a:rPr>
              <a:t>No additional underwriting</a:t>
            </a: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Most of our health plans for individuals and families include a Preferred price card which offers prescription drug discounts. When clients use any of </a:t>
            </a:r>
            <a:r>
              <a:rPr lang="en-US" i="1" dirty="0" smtClean="0"/>
              <a:t>the thousands</a:t>
            </a:r>
            <a:r>
              <a:rPr lang="en-US" dirty="0" smtClean="0"/>
              <a:t> of participating pharmacies, they will enjoy savings averaging about 20% on their prescription drugs. </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Next, let’s look at our New Enhanced Supplemental Accident Option.</a:t>
            </a:r>
          </a:p>
          <a:p>
            <a:endParaRPr lang="en-US" smtClean="0"/>
          </a:p>
          <a:p>
            <a:r>
              <a:rPr lang="en-US" smtClean="0"/>
              <a:t>Supplemental Accident is an outstanding benefit for families with young children or those who purchase a high deductible health plan.</a:t>
            </a:r>
          </a:p>
          <a:p>
            <a:endParaRPr lang="en-US" smtClean="0"/>
          </a:p>
          <a:p>
            <a:r>
              <a:rPr lang="en-US" smtClean="0"/>
              <a:t>UnitedHealthOne plans have just made a good benefit even better.  Enhanced Supplemental Accident now applies, and helps satisfy your clients health plan out-of-pocket expenses such as deductibles, coinsurance and copays.</a:t>
            </a:r>
          </a:p>
          <a:p>
            <a:endParaRPr lang="en-US" smtClean="0"/>
          </a:p>
          <a:p>
            <a:r>
              <a:rPr lang="en-US" smtClean="0"/>
              <a:t>That’s right.  Previously our Supplemental Accident coverage paid for your clients accident related expenses, but did not apply to the plan deductible and coinsurance.  New Enhanced Supplemental Accident will apply to your clients deductible and coinsurance potentially reducing their overall out-of-pocket exposure.</a:t>
            </a:r>
          </a:p>
          <a:p>
            <a:endParaRPr lang="en-US" smtClean="0"/>
          </a:p>
          <a:p>
            <a:r>
              <a:rPr lang="en-US" smtClean="0"/>
              <a:t>Furthermore, this option has been improved by increasing benefit amounts as high as $10,000.  </a:t>
            </a:r>
          </a:p>
          <a:p>
            <a:endParaRPr lang="en-US" smtClean="0"/>
          </a:p>
          <a:p>
            <a:r>
              <a:rPr lang="en-US" smtClean="0"/>
              <a:t>Also, your clients who purchase a lower cost Saver Plan, like Copay Saver should consider this option.  Since many outpatient expenses typically not covered by Saver Plans would be paid under the Enhance Supplemental Accident benefit!</a:t>
            </a:r>
          </a:p>
          <a:p>
            <a:endParaRPr lang="en-US" smtClean="0"/>
          </a:p>
          <a:p>
            <a:r>
              <a:rPr lang="en-US" smtClean="0"/>
              <a:t>What’s the cost of this added protection?</a:t>
            </a:r>
          </a:p>
          <a:p>
            <a:endParaRPr lang="en-US" smtClean="0"/>
          </a:p>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BC5F6F-EABA-4080-BE1F-C34BDFC82C5B}"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a:defRPr/>
            </a:pPr>
            <a:r>
              <a:rPr lang="en-US" b="1" smtClean="0">
                <a:solidFill>
                  <a:srgbClr val="FFFF00"/>
                </a:solidFill>
                <a:effectLst>
                  <a:outerShdw blurRad="38100" dist="38100" dir="2700000" algn="tl">
                    <a:srgbClr val="C0C0C0"/>
                  </a:outerShdw>
                </a:effectLst>
                <a:cs typeface="+mn-cs"/>
              </a:rPr>
              <a:t>New Enhanced Term Life Option</a:t>
            </a:r>
          </a:p>
          <a:p>
            <a:pPr>
              <a:defRPr/>
            </a:pPr>
            <a:r>
              <a:rPr lang="en-US" smtClean="0">
                <a:solidFill>
                  <a:srgbClr val="FFFF00"/>
                </a:solidFill>
                <a:effectLst>
                  <a:outerShdw blurRad="38100" dist="38100" dir="2700000" algn="tl">
                    <a:srgbClr val="C0C0C0"/>
                  </a:outerShdw>
                </a:effectLst>
                <a:cs typeface="+mn-cs"/>
              </a:rPr>
              <a:t>Quickly &amp; easily replaces lost group life coverage</a:t>
            </a:r>
          </a:p>
          <a:p>
            <a:pPr>
              <a:defRPr/>
            </a:pPr>
            <a:r>
              <a:rPr lang="en-US" smtClean="0">
                <a:solidFill>
                  <a:srgbClr val="FFFF00"/>
                </a:solidFill>
                <a:effectLst>
                  <a:outerShdw blurRad="38100" dist="38100" dir="2700000" algn="tl">
                    <a:srgbClr val="C0C0C0"/>
                  </a:outerShdw>
                </a:effectLst>
                <a:cs typeface="+mn-cs"/>
              </a:rPr>
              <a:t>Increase compensation</a:t>
            </a:r>
          </a:p>
          <a:p>
            <a:pPr>
              <a:defRPr/>
            </a:pPr>
            <a:r>
              <a:rPr lang="en-US" smtClean="0">
                <a:solidFill>
                  <a:srgbClr val="FFFF00"/>
                </a:solidFill>
                <a:effectLst>
                  <a:outerShdw blurRad="38100" dist="38100" dir="2700000" algn="tl">
                    <a:srgbClr val="C0C0C0"/>
                  </a:outerShdw>
                </a:effectLst>
                <a:cs typeface="+mn-cs"/>
              </a:rPr>
              <a:t>Improve persistency</a:t>
            </a:r>
          </a:p>
          <a:p>
            <a:pPr>
              <a:defRPr/>
            </a:pPr>
            <a:r>
              <a:rPr lang="en-US" smtClean="0">
                <a:solidFill>
                  <a:srgbClr val="FFFF00"/>
                </a:solidFill>
                <a:effectLst>
                  <a:outerShdw blurRad="38100" dist="38100" dir="2700000" algn="tl">
                    <a:srgbClr val="C0C0C0"/>
                  </a:outerShdw>
                </a:effectLst>
                <a:cs typeface="+mn-cs"/>
              </a:rPr>
              <a:t>Multiple lines with one application</a:t>
            </a:r>
          </a:p>
          <a:p>
            <a:pPr>
              <a:defRPr/>
            </a:pPr>
            <a:r>
              <a:rPr lang="en-US" smtClean="0">
                <a:solidFill>
                  <a:srgbClr val="FFFF00"/>
                </a:solidFill>
                <a:effectLst>
                  <a:outerShdw blurRad="38100" dist="38100" dir="2700000" algn="tl">
                    <a:srgbClr val="C0C0C0"/>
                  </a:outerShdw>
                </a:effectLst>
                <a:cs typeface="+mn-cs"/>
              </a:rPr>
              <a:t>No additional underwriting</a:t>
            </a: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may be less than you think.</a:t>
            </a:r>
          </a:p>
          <a:p>
            <a:pPr eaLnBrk="1" hangingPunct="1">
              <a:spcBef>
                <a:spcPct val="0"/>
              </a:spcBef>
            </a:pPr>
            <a:endParaRPr lang="en-US" smtClean="0"/>
          </a:p>
          <a:p>
            <a:pPr eaLnBrk="1" hangingPunct="1">
              <a:spcBef>
                <a:spcPct val="0"/>
              </a:spcBef>
            </a:pPr>
            <a:r>
              <a:rPr lang="en-US" smtClean="0"/>
              <a:t>When applying for the $2500 coverage amount, an entire family can be covered by this option for a little more than $1 per day.</a:t>
            </a:r>
          </a:p>
          <a:p>
            <a:pPr eaLnBrk="1" hangingPunct="1">
              <a:spcBef>
                <a:spcPct val="0"/>
              </a:spcBef>
            </a:pPr>
            <a:endParaRPr lang="en-US" smtClean="0"/>
          </a:p>
          <a:p>
            <a:pPr eaLnBrk="1" hangingPunct="1">
              <a:spcBef>
                <a:spcPct val="0"/>
              </a:spcBef>
            </a:pPr>
            <a:r>
              <a:rPr lang="en-US" smtClean="0"/>
              <a:t>First dollar accident coverage, per person, per accident with benefit amounts up to $10000.</a:t>
            </a:r>
          </a:p>
          <a:p>
            <a:pPr eaLnBrk="1" hangingPunct="1">
              <a:spcBef>
                <a:spcPct val="0"/>
              </a:spcBef>
            </a:pPr>
            <a:endParaRPr lang="en-US" smtClean="0"/>
          </a:p>
          <a:p>
            <a:pPr eaLnBrk="1" hangingPunct="1">
              <a:spcBef>
                <a:spcPct val="0"/>
              </a:spcBef>
            </a:pPr>
            <a:r>
              <a:rPr lang="en-US" smtClean="0"/>
              <a:t>Quote this option for your next client with children, or considering a high deductible health plan.</a:t>
            </a:r>
          </a:p>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93751A-E9EE-40E7-A956-6D6D31371834}"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Here’s how it works.</a:t>
            </a:r>
          </a:p>
          <a:p>
            <a:endParaRPr lang="en-US" smtClean="0"/>
          </a:p>
          <a:p>
            <a:r>
              <a:rPr lang="en-US" smtClean="0"/>
              <a:t>If an insured individual does not meet their plan deductible, the following year their deductible is reduced by 20% of the original amount.</a:t>
            </a:r>
          </a:p>
          <a:p>
            <a:endParaRPr lang="en-US" smtClean="0"/>
          </a:p>
          <a:p>
            <a:r>
              <a:rPr lang="en-US" smtClean="0"/>
              <a:t>For example:</a:t>
            </a:r>
          </a:p>
          <a:p>
            <a:pPr>
              <a:buFontTx/>
              <a:buChar char="•"/>
            </a:pPr>
            <a:r>
              <a:rPr lang="en-US" smtClean="0"/>
              <a:t> An individual with a $5000 deductible who, in their first year, does not satisfy their deductible would receive a reduced deductible of $4000 in year two.</a:t>
            </a:r>
          </a:p>
          <a:p>
            <a:pPr>
              <a:buFontTx/>
              <a:buChar char="•"/>
            </a:pPr>
            <a:r>
              <a:rPr lang="en-US" smtClean="0"/>
              <a:t> If the $4000 deductible is not met in year two, it will be reduced to $3000 for year three.</a:t>
            </a:r>
          </a:p>
          <a:p>
            <a:pPr>
              <a:buFontTx/>
              <a:buChar char="•"/>
            </a:pPr>
            <a:r>
              <a:rPr lang="en-US" smtClean="0"/>
              <a:t> The maximum Deductible Credit can accumulate to 50% of the original deductible.</a:t>
            </a:r>
          </a:p>
          <a:p>
            <a:pPr>
              <a:buFontTx/>
              <a:buChar char="•"/>
            </a:pPr>
            <a:r>
              <a:rPr lang="en-US" smtClean="0"/>
              <a:t> So, if the year three deductible is unmet, then year four the deductible will be reduced to $2500 </a:t>
            </a:r>
          </a:p>
          <a:p>
            <a:pPr>
              <a:buFontTx/>
              <a:buChar char="•"/>
            </a:pPr>
            <a:r>
              <a:rPr lang="en-US" smtClean="0"/>
              <a:t> The insured’s deductible will remain at this reduced level until either their deductible is met or coverage is terminated.</a:t>
            </a:r>
          </a:p>
          <a:p>
            <a:pPr>
              <a:buFontTx/>
              <a:buChar char="•"/>
            </a:pPr>
            <a:r>
              <a:rPr lang="en-US" smtClean="0"/>
              <a:t> If the reduced deductible is met, it will reset the following year to the initial deductible amount, in this example $5000, and Deductible Credit can begin to accumulate again.</a:t>
            </a:r>
          </a:p>
          <a:p>
            <a:endParaRPr lang="en-US" smtClean="0"/>
          </a:p>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E1BFC-9AFF-4694-8958-1B399DA9C998}"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a:cs typeface="ＭＳ Ｐゴシック"/>
              </a:rPr>
              <a:t>For every 100 applicants, </a:t>
            </a:r>
            <a:r>
              <a:rPr lang="en-US" sz="1400" smtClean="0">
                <a:solidFill>
                  <a:srgbClr val="3068A5"/>
                </a:solidFill>
                <a:latin typeface="Arial" charset="0"/>
                <a:ea typeface="ＭＳ Ｐゴシック"/>
                <a:cs typeface="ＭＳ Ｐゴシック"/>
              </a:rPr>
              <a:t>82</a:t>
            </a:r>
            <a:r>
              <a:rPr lang="en-US" smtClean="0">
                <a:latin typeface="Arial" charset="0"/>
                <a:ea typeface="ＭＳ Ｐゴシック"/>
                <a:cs typeface="ＭＳ Ｐゴシック"/>
              </a:rPr>
              <a:t> are made an offer.</a:t>
            </a:r>
          </a:p>
          <a:p>
            <a:pPr eaLnBrk="1" hangingPunct="1">
              <a:spcBef>
                <a:spcPct val="0"/>
              </a:spcBef>
            </a:pPr>
            <a:r>
              <a:rPr lang="en-US" smtClean="0">
                <a:latin typeface="Arial" charset="0"/>
                <a:ea typeface="ＭＳ Ｐゴシック"/>
                <a:cs typeface="ＭＳ Ｐゴシック"/>
              </a:rPr>
              <a:t>Out of the 82, </a:t>
            </a:r>
            <a:r>
              <a:rPr lang="en-US" sz="1400" smtClean="0">
                <a:solidFill>
                  <a:srgbClr val="3068A5"/>
                </a:solidFill>
                <a:latin typeface="Arial" charset="0"/>
                <a:ea typeface="ＭＳ Ｐゴシック"/>
                <a:cs typeface="ＭＳ Ｐゴシック"/>
              </a:rPr>
              <a:t>86%</a:t>
            </a:r>
            <a:r>
              <a:rPr lang="en-US" smtClean="0">
                <a:latin typeface="Arial" charset="0"/>
                <a:ea typeface="ＭＳ Ｐゴシック"/>
                <a:cs typeface="ＭＳ Ｐゴシック"/>
              </a:rPr>
              <a:t> accept the offer.</a:t>
            </a:r>
          </a:p>
          <a:p>
            <a:pPr eaLnBrk="1" hangingPunct="1">
              <a:spcBef>
                <a:spcPct val="0"/>
              </a:spcBef>
            </a:pPr>
            <a:r>
              <a:rPr lang="en-US" smtClean="0">
                <a:latin typeface="Arial" charset="0"/>
                <a:ea typeface="ＭＳ Ｐゴシック"/>
                <a:cs typeface="ＭＳ Ｐゴシック"/>
              </a:rPr>
              <a:t>Therefore, </a:t>
            </a:r>
            <a:r>
              <a:rPr lang="en-US" sz="1400" smtClean="0">
                <a:solidFill>
                  <a:srgbClr val="3068A5"/>
                </a:solidFill>
                <a:latin typeface="Arial" charset="0"/>
                <a:ea typeface="ＭＳ Ｐゴシック"/>
                <a:cs typeface="ＭＳ Ｐゴシック"/>
              </a:rPr>
              <a:t>71%</a:t>
            </a:r>
            <a:r>
              <a:rPr lang="en-US" smtClean="0">
                <a:latin typeface="Arial" charset="0"/>
                <a:ea typeface="ＭＳ Ｐゴシック"/>
                <a:cs typeface="ＭＳ Ｐゴシック"/>
              </a:rPr>
              <a:t> of applicants take coverage with Golden Rule!</a:t>
            </a:r>
          </a:p>
          <a:p>
            <a:pPr eaLnBrk="1" hangingPunct="1">
              <a:spcBef>
                <a:spcPct val="0"/>
              </a:spcBef>
            </a:pPr>
            <a:endParaRPr lang="en-US" smtClean="0">
              <a:latin typeface="Arial" charset="0"/>
              <a:ea typeface="ＭＳ Ｐゴシック"/>
              <a:cs typeface="ＭＳ Ｐゴシック"/>
            </a:endParaRPr>
          </a:p>
        </p:txBody>
      </p:sp>
      <p:sp>
        <p:nvSpPr>
          <p:cNvPr id="1658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3093927-8F0B-4C7E-9407-2FD8EC21CEB9}" type="slidenum">
              <a:rPr lang="en-US" sz="1200">
                <a:ea typeface="ＭＳ Ｐゴシック"/>
                <a:cs typeface="ＭＳ Ｐゴシック"/>
              </a:rPr>
              <a:pPr algn="r"/>
              <a:t>6</a:t>
            </a:fld>
            <a:endParaRPr lang="en-US" sz="120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  </a:t>
            </a:r>
            <a:r>
              <a:rPr lang="en-US" dirty="0" smtClean="0"/>
              <a:t>A common denominator between our Health Plans for Individuals and Families </a:t>
            </a:r>
            <a:r>
              <a:rPr lang="en-US" u="sng" dirty="0" smtClean="0"/>
              <a:t>and</a:t>
            </a:r>
            <a:r>
              <a:rPr lang="en-US" dirty="0" smtClean="0"/>
              <a:t> Short Term Medical is our </a:t>
            </a:r>
            <a:r>
              <a:rPr lang="en-US" b="1" dirty="0" smtClean="0"/>
              <a:t>Preferred Network</a:t>
            </a:r>
            <a:endParaRPr lang="en-US" dirty="0" smtClean="0"/>
          </a:p>
          <a:p>
            <a:r>
              <a:rPr lang="en-US" dirty="0" smtClean="0"/>
              <a:t>In most markets we’re now utilizing the UnitedHealthcare Choice Plus network.</a:t>
            </a:r>
          </a:p>
          <a:p>
            <a:r>
              <a:rPr lang="en-US" dirty="0" smtClean="0"/>
              <a:t>There are currently over 4,800 hospitals coast to coast and over half a million physicians and other health care professionals participating.</a:t>
            </a:r>
          </a:p>
          <a:p>
            <a:r>
              <a:rPr lang="en-US" dirty="0" smtClean="0"/>
              <a:t>This is great for a couple of reasons…</a:t>
            </a:r>
            <a:endParaRPr lang="en-US" b="1" dirty="0" smtClean="0"/>
          </a:p>
          <a:p>
            <a:r>
              <a:rPr lang="en-US" b="1" dirty="0" smtClean="0"/>
              <a:t>(click)</a:t>
            </a:r>
            <a:r>
              <a:rPr lang="en-US" dirty="0" smtClean="0"/>
              <a:t>  It gives your client his or her choice of network providers at all times!</a:t>
            </a:r>
            <a:endParaRPr lang="en-US" b="1" dirty="0" smtClean="0"/>
          </a:p>
          <a:p>
            <a:r>
              <a:rPr lang="en-US" b="1" dirty="0" smtClean="0"/>
              <a:t>(Click)</a:t>
            </a:r>
            <a:r>
              <a:rPr lang="en-US" dirty="0" smtClean="0"/>
              <a:t>  And, we have a network discount up to 45% for the repricing of  claims.</a:t>
            </a:r>
            <a:endParaRPr lang="en-US" b="1" dirty="0" smtClean="0"/>
          </a:p>
          <a:p>
            <a:r>
              <a:rPr lang="en-US" b="1" dirty="0" smtClean="0"/>
              <a:t>(Click)</a:t>
            </a:r>
            <a:r>
              <a:rPr lang="en-US" dirty="0" smtClean="0"/>
              <a:t> You can access the network very easily by going to the </a:t>
            </a:r>
            <a:r>
              <a:rPr lang="en-US" dirty="0" err="1" smtClean="0"/>
              <a:t>Goldenrule</a:t>
            </a:r>
            <a:r>
              <a:rPr lang="en-US" dirty="0" smtClean="0"/>
              <a:t> website and clicking on “find a doctor”</a:t>
            </a:r>
          </a:p>
          <a:p>
            <a:r>
              <a:rPr lang="en-US" dirty="0" smtClean="0"/>
              <a:t>Saying this is one thing, seeing it in action is another…</a:t>
            </a:r>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34" charset="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US" dirty="0" smtClean="0"/>
              <a:t>What you’re seeing now is an actual EOB belonging to a Golden Rule employee.  This insured has coverage using the United Healthcare Choice Plus Network…</a:t>
            </a:r>
          </a:p>
          <a:p>
            <a:pPr marL="228600" indent="-228600"/>
            <a:r>
              <a:rPr lang="en-US" dirty="0" smtClean="0"/>
              <a:t>This EOB is for lab work.  Originally it was billed at $294.  However, before he had to pay anything, the bill was submitted to the network for repricing.  It received a 76% discount, so he only owed $69.73.</a:t>
            </a:r>
          </a:p>
          <a:p>
            <a:r>
              <a:rPr lang="en-US" dirty="0" smtClean="0"/>
              <a:t>Here’s another EOB</a:t>
            </a:r>
            <a:r>
              <a:rPr lang="en-US" baseline="0" dirty="0" smtClean="0"/>
              <a:t> and this one is for a doctor’s office visit.  It was </a:t>
            </a:r>
            <a:r>
              <a:rPr lang="en-US" dirty="0" smtClean="0"/>
              <a:t>billed at $162.  However, when this claim was submitted to the network for repricing, it was discounted by 27% reducing the actual amount owed to just $118.85!</a:t>
            </a:r>
          </a:p>
          <a:p>
            <a:r>
              <a:rPr lang="en-US" dirty="0" smtClean="0"/>
              <a:t>These EOBs</a:t>
            </a:r>
            <a:r>
              <a:rPr lang="en-US" baseline="0" dirty="0" smtClean="0"/>
              <a:t> are </a:t>
            </a:r>
            <a:r>
              <a:rPr lang="en-US" dirty="0" smtClean="0"/>
              <a:t>not unusual. Again, because of the size and strength of the UnitedHealthcare Choice Plus network, clients are realizing significant discounts when it comes to claims repricing.  </a:t>
            </a:r>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latin typeface="Arial" pitchFamily="34" charset="0"/>
                <a:ea typeface="ＭＳ Ｐゴシック"/>
              </a:rPr>
              <a:t>You can offer UnitedHealth One inividual plans to individuals under age 64.5 and dependents can remain on a plan up to age 25.  To apply for health coverage, your client must have been a resident of the United States for the last 12 months.</a:t>
            </a:r>
          </a:p>
        </p:txBody>
      </p:sp>
      <p:sp>
        <p:nvSpPr>
          <p:cNvPr id="89092" name="Slide Number Placeholder 3"/>
          <p:cNvSpPr>
            <a:spLocks noGrp="1"/>
          </p:cNvSpPr>
          <p:nvPr>
            <p:ph type="sldNum" sz="quarter" idx="5"/>
          </p:nvPr>
        </p:nvSpPr>
        <p:spPr>
          <a:noFill/>
        </p:spPr>
        <p:txBody>
          <a:bodyPr/>
          <a:lstStyle/>
          <a:p>
            <a:fld id="{7FF911EA-C890-4996-BE4C-998D11FBB36E}" type="slidenum">
              <a:rPr lang="en-US" smtClean="0">
                <a:latin typeface="Arial" pitchFamily="34" charset="0"/>
                <a:ea typeface="ＭＳ Ｐゴシック"/>
                <a:cs typeface="ＭＳ Ｐゴシック"/>
              </a:rPr>
              <a:pPr/>
              <a:t>42</a:t>
            </a:fld>
            <a:endParaRPr lang="en-US" smtClean="0">
              <a:latin typeface="Arial" pitchFamily="34" charset="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Arial" pitchFamily="34" charset="0"/>
                <a:ea typeface="ＭＳ Ｐゴシック"/>
              </a:rPr>
              <a:t>To help provide coverage to those people with preexisting conditions, UnitedHealthOne may offer coverage with an exclusionary rider.  We do not rateup the premium based on medical conditions, and will not place more than 4 riders on an individual and no more than 6 per family.</a:t>
            </a:r>
          </a:p>
        </p:txBody>
      </p:sp>
      <p:sp>
        <p:nvSpPr>
          <p:cNvPr id="90116" name="Slide Number Placeholder 3"/>
          <p:cNvSpPr>
            <a:spLocks noGrp="1"/>
          </p:cNvSpPr>
          <p:nvPr>
            <p:ph type="sldNum" sz="quarter" idx="5"/>
          </p:nvPr>
        </p:nvSpPr>
        <p:spPr>
          <a:noFill/>
        </p:spPr>
        <p:txBody>
          <a:bodyPr/>
          <a:lstStyle/>
          <a:p>
            <a:fld id="{06188C48-DBA1-44F4-9E0A-953C1B77217C}" type="slidenum">
              <a:rPr lang="en-US" smtClean="0">
                <a:latin typeface="Arial" pitchFamily="34" charset="0"/>
                <a:ea typeface="ＭＳ Ｐゴシック"/>
                <a:cs typeface="ＭＳ Ｐゴシック"/>
              </a:rPr>
              <a:pPr/>
              <a:t>43</a:t>
            </a:fld>
            <a:endParaRPr lang="en-US" smtClean="0">
              <a:latin typeface="Arial" pitchFamily="34" charset="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quoting adults you will have 4 rate classed to choose from.</a:t>
            </a:r>
          </a:p>
          <a:p>
            <a:endParaRPr lang="en-US" dirty="0" smtClean="0"/>
          </a:p>
          <a:p>
            <a:r>
              <a:rPr lang="en-US" dirty="0" smtClean="0"/>
              <a:t>Over 60% of applicants are rated preferred</a:t>
            </a:r>
            <a:r>
              <a:rPr lang="en-US" baseline="0" dirty="0" smtClean="0"/>
              <a:t> and it is the premium with lowest rates.</a:t>
            </a:r>
          </a:p>
          <a:p>
            <a:endParaRPr lang="en-US" baseline="0" dirty="0" smtClean="0"/>
          </a:p>
          <a:p>
            <a:r>
              <a:rPr lang="en-US" baseline="0" dirty="0" smtClean="0"/>
              <a:t>Newly added, is Preferred I which is priced approximately 7% lower than the previous Preferred rate class.  Those who qualify will fall under the preferred underwriting guidelines and will have had insurance coverage in the past 63 days.</a:t>
            </a:r>
          </a:p>
          <a:p>
            <a:endParaRPr lang="en-US" baseline="0" dirty="0" smtClean="0"/>
          </a:p>
          <a:p>
            <a:r>
              <a:rPr lang="en-US" baseline="0" dirty="0" smtClean="0"/>
              <a:t>Preferred II is for those clients who still qualify for preferred status but did not have previous health insurance coverage, Preferred II is approximately 10% lower than Standard I rates.</a:t>
            </a:r>
          </a:p>
          <a:p>
            <a:endParaRPr lang="en-US" baseline="0" dirty="0" smtClean="0"/>
          </a:p>
          <a:p>
            <a:r>
              <a:rPr lang="en-US" baseline="0" dirty="0" smtClean="0"/>
              <a:t>Standard I will be for those clients with relatively minor medical history and who fit into the Standard I height and weight charts.  Standard I is approximately 25% less premium than Standard II.  </a:t>
            </a:r>
          </a:p>
          <a:p>
            <a:endParaRPr lang="en-US" baseline="0" dirty="0" smtClean="0"/>
          </a:p>
          <a:p>
            <a:r>
              <a:rPr lang="en-US" baseline="0" dirty="0" smtClean="0"/>
              <a:t>Standard II is for those clients with more complex health history and who’s build guidelines fall into the Standard II category.</a:t>
            </a:r>
          </a:p>
          <a:p>
            <a:endParaRPr lang="en-US" baseline="0" dirty="0" smtClean="0"/>
          </a:p>
          <a:p>
            <a:r>
              <a:rPr lang="en-US" baseline="0" dirty="0" smtClean="0"/>
              <a:t>Children up to age 18 are rated as standard.</a:t>
            </a:r>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(CLICK) In most states, the </a:t>
            </a:r>
            <a:r>
              <a:rPr lang="en-US" b="1" dirty="0" smtClean="0"/>
              <a:t>definition for Pre-existing</a:t>
            </a:r>
            <a:r>
              <a:rPr lang="en-US" dirty="0" smtClean="0"/>
              <a:t> states that a condition </a:t>
            </a:r>
            <a:r>
              <a:rPr lang="en-US" i="1" dirty="0" smtClean="0"/>
              <a:t>will not</a:t>
            </a:r>
            <a:r>
              <a:rPr lang="en-US" dirty="0" smtClean="0"/>
              <a:t> be covered during the first 12 months after an individual becomes a covered person.</a:t>
            </a:r>
          </a:p>
          <a:p>
            <a:r>
              <a:rPr lang="en-US" dirty="0" smtClean="0"/>
              <a:t>However… this </a:t>
            </a:r>
            <a:r>
              <a:rPr lang="en-US" b="1" dirty="0" smtClean="0"/>
              <a:t>pre-existing exclusion </a:t>
            </a:r>
            <a:r>
              <a:rPr lang="en-US" b="1" u="sng" dirty="0" smtClean="0"/>
              <a:t>will not apply</a:t>
            </a:r>
            <a:r>
              <a:rPr lang="en-US" dirty="0" smtClean="0"/>
              <a:t> to conditions which are both:</a:t>
            </a:r>
          </a:p>
          <a:p>
            <a:r>
              <a:rPr lang="en-US" dirty="0" smtClean="0"/>
              <a:t>          </a:t>
            </a:r>
            <a:r>
              <a:rPr lang="en-US" b="1" dirty="0" smtClean="0"/>
              <a:t>Fully disclosed</a:t>
            </a:r>
            <a:r>
              <a:rPr lang="en-US" dirty="0" smtClean="0"/>
              <a:t> to Golden Rule on the application</a:t>
            </a:r>
          </a:p>
          <a:p>
            <a:r>
              <a:rPr lang="en-US" dirty="0" smtClean="0"/>
              <a:t>                and</a:t>
            </a:r>
            <a:endParaRPr lang="en-US" b="1" dirty="0" smtClean="0"/>
          </a:p>
          <a:p>
            <a:r>
              <a:rPr lang="en-US" b="1" dirty="0" smtClean="0"/>
              <a:t>which are not excluded or limited</a:t>
            </a:r>
            <a:r>
              <a:rPr lang="en-US" dirty="0" smtClean="0"/>
              <a:t> by our underwriters</a:t>
            </a:r>
          </a:p>
          <a:p>
            <a:r>
              <a:rPr lang="en-US" dirty="0" smtClean="0"/>
              <a:t/>
            </a:r>
            <a:br>
              <a:rPr lang="en-US" dirty="0" smtClean="0"/>
            </a:br>
            <a:endParaRPr lang="en-US" dirty="0" smtClean="0"/>
          </a:p>
          <a:p>
            <a:pPr>
              <a:lnSpc>
                <a:spcPct val="90000"/>
              </a:lnSpc>
            </a:pPr>
            <a:r>
              <a:rPr lang="en-US" dirty="0" smtClean="0"/>
              <a:t>Of course, there are some medical conditions that present increased risk and that Golden Rule is generally unwilling to even consider.</a:t>
            </a:r>
            <a:endParaRPr lang="en-US" b="1" dirty="0" smtClean="0"/>
          </a:p>
          <a:p>
            <a:pPr>
              <a:lnSpc>
                <a:spcPct val="90000"/>
              </a:lnSpc>
            </a:pPr>
            <a:r>
              <a:rPr lang="en-US" b="1" dirty="0" smtClean="0"/>
              <a:t>(CLICK) Combined </a:t>
            </a:r>
            <a:r>
              <a:rPr lang="en-US" dirty="0" smtClean="0"/>
              <a:t>high blood pressure and high cholesterol </a:t>
            </a:r>
            <a:r>
              <a:rPr lang="en-US" i="1" dirty="0" smtClean="0"/>
              <a:t>along with</a:t>
            </a:r>
            <a:r>
              <a:rPr lang="en-US" dirty="0" smtClean="0"/>
              <a:t> tobacco </a:t>
            </a:r>
            <a:r>
              <a:rPr lang="en-US" u="sng" dirty="0" smtClean="0"/>
              <a:t>use</a:t>
            </a:r>
            <a:r>
              <a:rPr lang="en-US" dirty="0" smtClean="0"/>
              <a:t> is one such risk.</a:t>
            </a:r>
          </a:p>
          <a:p>
            <a:pPr>
              <a:lnSpc>
                <a:spcPct val="90000"/>
              </a:lnSpc>
            </a:pPr>
            <a:r>
              <a:rPr lang="en-US" dirty="0" smtClean="0"/>
              <a:t>The combination of these three things together can cause a stroke or heart attack </a:t>
            </a:r>
            <a:r>
              <a:rPr lang="en-US" i="1" dirty="0" smtClean="0"/>
              <a:t>much sooner</a:t>
            </a:r>
            <a:r>
              <a:rPr lang="en-US" dirty="0" smtClean="0"/>
              <a:t> than if the person did not smoke, or didn’t have high cholesterol </a:t>
            </a:r>
            <a:r>
              <a:rPr lang="en-US" i="1" dirty="0" smtClean="0"/>
              <a:t>in combination with</a:t>
            </a:r>
            <a:r>
              <a:rPr lang="en-US" dirty="0" smtClean="0"/>
              <a:t> high blood pressure.  So a person having three cardio risks such as these would be a decline.</a:t>
            </a:r>
          </a:p>
          <a:p>
            <a:pPr>
              <a:lnSpc>
                <a:spcPct val="90000"/>
              </a:lnSpc>
            </a:pPr>
            <a:r>
              <a:rPr lang="en-US" dirty="0" smtClean="0"/>
              <a:t>Bottom line… we take into consideration factors that could cause a person a much higher morbidity rate if more than one condition is present.</a:t>
            </a:r>
          </a:p>
          <a:p>
            <a:pPr>
              <a:lnSpc>
                <a:spcPct val="90000"/>
              </a:lnSpc>
            </a:pPr>
            <a:r>
              <a:rPr lang="en-US" dirty="0" smtClean="0"/>
              <a:t>(CLICK) Individuals </a:t>
            </a:r>
            <a:r>
              <a:rPr lang="en-US" b="1" dirty="0" smtClean="0"/>
              <a:t>contemplating surgery or hospitalization</a:t>
            </a:r>
            <a:r>
              <a:rPr lang="en-US" dirty="0" smtClean="0"/>
              <a:t> is typically another auto decline.  We usually require that any anticipated surgeries or hospitalization be completed before coverage can be considered.</a:t>
            </a:r>
            <a:endParaRPr lang="en-US" b="1" dirty="0" smtClean="0"/>
          </a:p>
          <a:p>
            <a:pPr>
              <a:lnSpc>
                <a:spcPct val="90000"/>
              </a:lnSpc>
            </a:pPr>
            <a:r>
              <a:rPr lang="en-US" b="1" dirty="0" smtClean="0"/>
              <a:t>(CLICK) Undiagnosed ailments or symptoms</a:t>
            </a:r>
            <a:r>
              <a:rPr lang="en-US" dirty="0" smtClean="0"/>
              <a:t> indicating potentially serious conditions are also not accepted.</a:t>
            </a:r>
          </a:p>
          <a:p>
            <a:pPr>
              <a:lnSpc>
                <a:spcPct val="90000"/>
              </a:lnSpc>
            </a:pPr>
            <a:r>
              <a:rPr lang="en-US" dirty="0" smtClean="0"/>
              <a:t>An example might be someone who has been routinely experiencing chest pains but has not yet sought diagnosis…</a:t>
            </a:r>
          </a:p>
          <a:p>
            <a:pPr>
              <a:lnSpc>
                <a:spcPct val="90000"/>
              </a:lnSpc>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well, some </a:t>
            </a:r>
            <a:r>
              <a:rPr lang="en-US" i="1" dirty="0" smtClean="0"/>
              <a:t>diagnosed</a:t>
            </a:r>
            <a:r>
              <a:rPr lang="en-US" dirty="0" smtClean="0"/>
              <a:t> conditions have also been </a:t>
            </a:r>
            <a:r>
              <a:rPr lang="en-US" b="1" dirty="0" smtClean="0"/>
              <a:t>identified as declines</a:t>
            </a:r>
            <a:r>
              <a:rPr lang="en-US" dirty="0" smtClean="0"/>
              <a:t>.</a:t>
            </a:r>
          </a:p>
          <a:p>
            <a:r>
              <a:rPr lang="en-US" dirty="0" smtClean="0"/>
              <a:t>Some of the more common diagnoses for declines are:</a:t>
            </a:r>
            <a:endParaRPr lang="en-US" b="1" dirty="0" smtClean="0"/>
          </a:p>
          <a:p>
            <a:r>
              <a:rPr lang="en-US" b="1" dirty="0" smtClean="0"/>
              <a:t>(Click)  </a:t>
            </a:r>
            <a:endParaRPr lang="en-US" dirty="0" smtClean="0"/>
          </a:p>
          <a:p>
            <a:r>
              <a:rPr lang="en-US" dirty="0" smtClean="0"/>
              <a:t>Congestive heart failure</a:t>
            </a:r>
          </a:p>
          <a:p>
            <a:r>
              <a:rPr lang="en-US" dirty="0" smtClean="0"/>
              <a:t>Diabetes</a:t>
            </a:r>
          </a:p>
          <a:p>
            <a:r>
              <a:rPr lang="en-US" dirty="0" smtClean="0"/>
              <a:t>Emphysema</a:t>
            </a:r>
          </a:p>
          <a:p>
            <a:r>
              <a:rPr lang="en-US" dirty="0" smtClean="0"/>
              <a:t>Heart Attack</a:t>
            </a:r>
          </a:p>
          <a:p>
            <a:r>
              <a:rPr lang="en-US" dirty="0" smtClean="0"/>
              <a:t>Rheumatoid arthritis</a:t>
            </a:r>
          </a:p>
          <a:p>
            <a:r>
              <a:rPr lang="en-US" dirty="0" smtClean="0"/>
              <a:t>Stroke</a:t>
            </a:r>
          </a:p>
          <a:p>
            <a:r>
              <a:rPr lang="en-US" dirty="0" smtClean="0"/>
              <a:t>Coronary artery disease, or by-pass, or angioplasty</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there are some conditions that first require a </a:t>
            </a:r>
            <a:r>
              <a:rPr lang="en-US" u="sng" dirty="0" smtClean="0"/>
              <a:t>clearance period</a:t>
            </a:r>
            <a:r>
              <a:rPr lang="en-US" dirty="0" smtClean="0"/>
              <a:t> to even be considered.  Guidelines for clearance periods were developed by associating the potential </a:t>
            </a:r>
            <a:r>
              <a:rPr lang="en-US" u="sng" dirty="0" smtClean="0"/>
              <a:t>future risk</a:t>
            </a:r>
            <a:r>
              <a:rPr lang="en-US" dirty="0" smtClean="0"/>
              <a:t> with the condition.</a:t>
            </a:r>
          </a:p>
          <a:p>
            <a:r>
              <a:rPr lang="en-US" dirty="0" smtClean="0"/>
              <a:t>If a person has had surgery… what is the potential for complications occurring.. or even for relapse?  </a:t>
            </a:r>
          </a:p>
          <a:p>
            <a:r>
              <a:rPr lang="en-US" dirty="0" smtClean="0"/>
              <a:t>A clearance period is simply the period of time that a client must typically be both treatment </a:t>
            </a:r>
            <a:r>
              <a:rPr lang="en-US" u="sng" dirty="0" smtClean="0"/>
              <a:t>and</a:t>
            </a:r>
            <a:r>
              <a:rPr lang="en-US" dirty="0" smtClean="0"/>
              <a:t> symptom free for a particular diagnosis.</a:t>
            </a:r>
          </a:p>
          <a:p>
            <a:r>
              <a:rPr lang="en-US" dirty="0" smtClean="0"/>
              <a:t>Here are some examples of clearance periods.  When in doubt definitely check the Broker Guide as it provides several examples as well.</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en-US" sz="1200" kern="1200" dirty="0" smtClean="0">
                <a:solidFill>
                  <a:schemeClr val="tx1"/>
                </a:solidFill>
                <a:latin typeface="+mn-lt"/>
                <a:ea typeface="+mn-ea"/>
                <a:cs typeface="+mn-cs"/>
              </a:rPr>
              <a:t>In fact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E-store has many convenient features</a:t>
            </a:r>
            <a:endParaRPr lang="en-US" sz="1200" b="1" kern="1200" dirty="0" smtClean="0">
              <a:solidFill>
                <a:schemeClr val="tx1"/>
              </a:solidFill>
              <a:latin typeface="+mn-lt"/>
              <a:ea typeface="+mn-ea"/>
              <a:cs typeface="+mn-cs"/>
            </a:endParaRPr>
          </a:p>
          <a:p>
            <a:pPr rtl="0" eaLnBrk="0" fontAlgn="base" hangingPunct="0"/>
            <a:r>
              <a:rPr lang="en-US" sz="1200" b="1" kern="1200" dirty="0" smtClean="0">
                <a:solidFill>
                  <a:schemeClr val="tx1"/>
                </a:solidFill>
                <a:latin typeface="+mn-lt"/>
                <a:ea typeface="+mn-ea"/>
                <a:cs typeface="+mn-cs"/>
              </a:rPr>
              <a:t>(click) 1.  In addition to Online quoting and</a:t>
            </a:r>
            <a:r>
              <a:rPr lang="en-US" sz="1200" kern="1200" dirty="0" smtClean="0">
                <a:solidFill>
                  <a:schemeClr val="tx1"/>
                </a:solidFill>
                <a:latin typeface="+mn-lt"/>
                <a:ea typeface="+mn-ea"/>
                <a:cs typeface="+mn-cs"/>
              </a:rPr>
              <a:t> application submission.</a:t>
            </a:r>
            <a:endParaRPr lang="en-US" sz="1200" b="1" kern="1200" dirty="0" smtClean="0">
              <a:solidFill>
                <a:schemeClr val="tx1"/>
              </a:solidFill>
              <a:latin typeface="+mn-lt"/>
              <a:ea typeface="+mn-ea"/>
              <a:cs typeface="+mn-cs"/>
            </a:endParaRPr>
          </a:p>
          <a:p>
            <a:pPr rtl="0" eaLnBrk="0" fontAlgn="base" hangingPunct="0"/>
            <a:r>
              <a:rPr lang="en-US" sz="1200" b="1" kern="1200" dirty="0" smtClean="0">
                <a:solidFill>
                  <a:schemeClr val="tx1"/>
                </a:solidFill>
                <a:latin typeface="+mn-lt"/>
                <a:ea typeface="+mn-ea"/>
                <a:cs typeface="+mn-cs"/>
              </a:rPr>
              <a:t>Quotes </a:t>
            </a:r>
            <a:r>
              <a:rPr lang="en-US" sz="1200" kern="1200" dirty="0" smtClean="0">
                <a:solidFill>
                  <a:schemeClr val="tx1"/>
                </a:solidFill>
                <a:latin typeface="+mn-lt"/>
                <a:ea typeface="+mn-ea"/>
                <a:cs typeface="+mn-cs"/>
              </a:rPr>
              <a:t>you prepare through E-Store will be archived so that you can go back and access them later when needed;  …</a:t>
            </a:r>
            <a:endParaRPr lang="en-US" dirty="0" smtClean="0"/>
          </a:p>
          <a:p>
            <a:pPr rtl="0" eaLnBrk="0" fontAlgn="base" hangingPunct="0"/>
            <a:r>
              <a:rPr lang="en-US" sz="1200" b="1" kern="1200" dirty="0" smtClean="0">
                <a:solidFill>
                  <a:schemeClr val="tx1"/>
                </a:solidFill>
                <a:latin typeface="+mn-lt"/>
                <a:ea typeface="+mn-ea"/>
                <a:cs typeface="+mn-cs"/>
              </a:rPr>
              <a:t>(click)</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applications that get submitted online will be tracked so that you know their progress at all times.</a:t>
            </a:r>
            <a:endParaRPr lang="en-US" sz="1200" b="1" kern="1200" dirty="0" smtClean="0">
              <a:solidFill>
                <a:schemeClr val="tx1"/>
              </a:solidFill>
              <a:latin typeface="+mn-lt"/>
              <a:ea typeface="+mn-ea"/>
              <a:cs typeface="+mn-cs"/>
            </a:endParaRPr>
          </a:p>
          <a:p>
            <a:pPr rtl="0" eaLnBrk="0" fontAlgn="base" hangingPunct="0"/>
            <a:r>
              <a:rPr lang="en-US" sz="1200" b="1" kern="1200" dirty="0" smtClean="0">
                <a:solidFill>
                  <a:schemeClr val="tx1"/>
                </a:solidFill>
                <a:latin typeface="+mn-lt"/>
                <a:ea typeface="+mn-ea"/>
                <a:cs typeface="+mn-cs"/>
              </a:rPr>
              <a:t>3.  There are also various links provided</a:t>
            </a:r>
            <a:r>
              <a:rPr lang="en-US" sz="1200" kern="1200" dirty="0" smtClean="0">
                <a:solidFill>
                  <a:schemeClr val="tx1"/>
                </a:solidFill>
                <a:latin typeface="+mn-lt"/>
                <a:ea typeface="+mn-ea"/>
                <a:cs typeface="+mn-cs"/>
              </a:rPr>
              <a:t> on your E-Store home page to help you navigate through E-Store and which help support your Golden Rule business.   </a:t>
            </a:r>
            <a:endParaRPr lang="en-US" dirty="0" smtClean="0"/>
          </a:p>
          <a:p>
            <a:pPr rtl="0" eaLnBrk="0" fontAlgn="base" hangingPunct="0"/>
            <a:r>
              <a:rPr lang="en-US" sz="1200" kern="1200" dirty="0" smtClean="0">
                <a:solidFill>
                  <a:schemeClr val="tx1"/>
                </a:solidFill>
                <a:latin typeface="+mn-lt"/>
                <a:ea typeface="+mn-ea"/>
                <a:cs typeface="+mn-cs"/>
              </a:rPr>
              <a:t>For instance</a:t>
            </a:r>
            <a:endParaRPr lang="en-US" dirty="0" smtClean="0"/>
          </a:p>
          <a:p>
            <a:pPr rtl="0" eaLnBrk="0" fontAlgn="base" hangingPunct="0"/>
            <a:r>
              <a:rPr lang="en-US" sz="1200" kern="1200" dirty="0" smtClean="0">
                <a:solidFill>
                  <a:schemeClr val="tx1"/>
                </a:solidFill>
                <a:latin typeface="+mn-lt"/>
                <a:ea typeface="+mn-ea"/>
                <a:cs typeface="+mn-cs"/>
              </a:rPr>
              <a:t>You can check your current and past </a:t>
            </a:r>
            <a:r>
              <a:rPr lang="en-US" sz="1200" u="sng" kern="1200" dirty="0" smtClean="0">
                <a:solidFill>
                  <a:schemeClr val="tx1"/>
                </a:solidFill>
                <a:latin typeface="+mn-lt"/>
                <a:ea typeface="+mn-ea"/>
                <a:cs typeface="+mn-cs"/>
              </a:rPr>
              <a:t>commission</a:t>
            </a:r>
            <a:r>
              <a:rPr lang="en-US" sz="1200" kern="1200" dirty="0" smtClean="0">
                <a:solidFill>
                  <a:schemeClr val="tx1"/>
                </a:solidFill>
                <a:latin typeface="+mn-lt"/>
                <a:ea typeface="+mn-ea"/>
                <a:cs typeface="+mn-cs"/>
              </a:rPr>
              <a:t> statements</a:t>
            </a:r>
            <a:endParaRPr lang="en-US" dirty="0" smtClean="0"/>
          </a:p>
          <a:p>
            <a:pPr rtl="0" eaLnBrk="0" fontAlgn="base" hangingPunct="0"/>
            <a:r>
              <a:rPr lang="en-US" sz="1200" kern="1200" dirty="0" smtClean="0">
                <a:solidFill>
                  <a:schemeClr val="tx1"/>
                </a:solidFill>
                <a:latin typeface="+mn-lt"/>
                <a:ea typeface="+mn-ea"/>
                <a:cs typeface="+mn-cs"/>
              </a:rPr>
              <a:t>Print any and all </a:t>
            </a:r>
            <a:r>
              <a:rPr lang="en-US" sz="1200" u="sng" kern="1200" dirty="0" smtClean="0">
                <a:solidFill>
                  <a:schemeClr val="tx1"/>
                </a:solidFill>
                <a:latin typeface="+mn-lt"/>
                <a:ea typeface="+mn-ea"/>
                <a:cs typeface="+mn-cs"/>
              </a:rPr>
              <a:t>forms</a:t>
            </a:r>
            <a:r>
              <a:rPr lang="en-US" sz="1200" kern="1200" dirty="0" smtClean="0">
                <a:solidFill>
                  <a:schemeClr val="tx1"/>
                </a:solidFill>
                <a:latin typeface="+mn-lt"/>
                <a:ea typeface="+mn-ea"/>
                <a:cs typeface="+mn-cs"/>
              </a:rPr>
              <a:t>, brochures, applications, and marketing materials needed to write our plans</a:t>
            </a:r>
            <a:endParaRPr lang="en-US" dirty="0" smtClean="0"/>
          </a:p>
          <a:p>
            <a:pPr rtl="0" eaLnBrk="0" fontAlgn="base" hangingPunct="0"/>
            <a:r>
              <a:rPr lang="en-US" sz="1200" kern="1200" dirty="0" smtClean="0">
                <a:solidFill>
                  <a:schemeClr val="tx1"/>
                </a:solidFill>
                <a:latin typeface="+mn-lt"/>
                <a:ea typeface="+mn-ea"/>
                <a:cs typeface="+mn-cs"/>
              </a:rPr>
              <a:t>You can also </a:t>
            </a:r>
            <a:r>
              <a:rPr lang="en-US" sz="1200" u="sng" kern="1200" dirty="0" smtClean="0">
                <a:solidFill>
                  <a:schemeClr val="tx1"/>
                </a:solidFill>
                <a:latin typeface="+mn-lt"/>
                <a:ea typeface="+mn-ea"/>
                <a:cs typeface="+mn-cs"/>
              </a:rPr>
              <a:t>download</a:t>
            </a:r>
            <a:r>
              <a:rPr lang="en-US" sz="1200" kern="1200" dirty="0" smtClean="0">
                <a:solidFill>
                  <a:schemeClr val="tx1"/>
                </a:solidFill>
                <a:latin typeface="+mn-lt"/>
                <a:ea typeface="+mn-ea"/>
                <a:cs typeface="+mn-cs"/>
              </a:rPr>
              <a:t> quoting software to your desktop</a:t>
            </a:r>
            <a:endParaRPr lang="en-US" dirty="0" smtClean="0"/>
          </a:p>
          <a:p>
            <a:pPr rtl="0" eaLnBrk="0" fontAlgn="base" hangingPunct="0"/>
            <a:r>
              <a:rPr lang="en-US" sz="1200" kern="1200" dirty="0" smtClean="0">
                <a:solidFill>
                  <a:schemeClr val="tx1"/>
                </a:solidFill>
                <a:latin typeface="+mn-lt"/>
                <a:ea typeface="+mn-ea"/>
                <a:cs typeface="+mn-cs"/>
              </a:rPr>
              <a:t>access the </a:t>
            </a:r>
            <a:r>
              <a:rPr lang="en-US" sz="1200" u="sng" kern="1200" dirty="0" smtClean="0">
                <a:solidFill>
                  <a:schemeClr val="tx1"/>
                </a:solidFill>
                <a:latin typeface="+mn-lt"/>
                <a:ea typeface="+mn-ea"/>
                <a:cs typeface="+mn-cs"/>
              </a:rPr>
              <a:t>network</a:t>
            </a:r>
            <a:r>
              <a:rPr lang="en-US" sz="1200" kern="1200" dirty="0" smtClean="0">
                <a:solidFill>
                  <a:schemeClr val="tx1"/>
                </a:solidFill>
                <a:latin typeface="+mn-lt"/>
                <a:ea typeface="+mn-ea"/>
                <a:cs typeface="+mn-cs"/>
              </a:rPr>
              <a:t> link for searching preferred doctors and hospitals</a:t>
            </a:r>
            <a:endParaRPr lang="en-US" dirty="0" smtClean="0"/>
          </a:p>
          <a:p>
            <a:pPr rtl="0" eaLnBrk="0" fontAlgn="base" hangingPunct="0"/>
            <a:r>
              <a:rPr lang="en-US" sz="1200" kern="1200" dirty="0" smtClean="0">
                <a:solidFill>
                  <a:schemeClr val="tx1"/>
                </a:solidFill>
                <a:latin typeface="+mn-lt"/>
                <a:ea typeface="+mn-ea"/>
                <a:cs typeface="+mn-cs"/>
              </a:rPr>
              <a:t>(click)  Access on-demand training from the broker training tab</a:t>
            </a:r>
          </a:p>
          <a:p>
            <a:pPr rtl="0" eaLnBrk="0" fontAlgn="base" hangingPunct="0"/>
            <a:endParaRPr lang="en-US" sz="1200" kern="1200" dirty="0" smtClean="0">
              <a:solidFill>
                <a:schemeClr val="tx1"/>
              </a:solidFill>
              <a:latin typeface="+mn-lt"/>
              <a:ea typeface="+mn-ea"/>
              <a:cs typeface="+mn-cs"/>
            </a:endParaRPr>
          </a:p>
          <a:p>
            <a:pPr rtl="0" eaLnBrk="0" fontAlgn="base" hangingPunct="0"/>
            <a:r>
              <a:rPr lang="en-US" sz="1200" kern="1200" dirty="0" smtClean="0">
                <a:solidFill>
                  <a:schemeClr val="tx1"/>
                </a:solidFill>
                <a:latin typeface="+mn-lt"/>
                <a:ea typeface="+mn-ea"/>
                <a:cs typeface="+mn-cs"/>
              </a:rPr>
              <a:t>And  (click)</a:t>
            </a:r>
            <a:r>
              <a:rPr lang="en-US" sz="1200" kern="1200" baseline="0" dirty="0" smtClean="0">
                <a:solidFill>
                  <a:schemeClr val="tx1"/>
                </a:solidFill>
                <a:latin typeface="+mn-lt"/>
                <a:ea typeface="+mn-ea"/>
                <a:cs typeface="+mn-cs"/>
              </a:rPr>
              <a:t> much more!</a:t>
            </a:r>
            <a:endParaRPr lang="en-US" dirty="0" smtClean="0"/>
          </a:p>
          <a:p>
            <a:pPr rtl="0" eaLnBrk="0" fontAlgn="base" hangingPunct="0"/>
            <a:endParaRPr lang="en-US" sz="1200"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 only do qualified Preferred I Rate Class applicants benefit from new lower rates but rates have also been reduced for those new applicants in the following categories:  </a:t>
            </a:r>
          </a:p>
          <a:p>
            <a:pPr eaLnBrk="1" hangingPunct="1"/>
            <a:endParaRPr lang="en-US" smtClean="0"/>
          </a:p>
          <a:p>
            <a:pPr eaLnBrk="1" hangingPunct="1"/>
            <a:r>
              <a:rPr lang="en-US" smtClean="0"/>
              <a:t>Applicants ages 45 and over</a:t>
            </a:r>
          </a:p>
          <a:p>
            <a:pPr eaLnBrk="1" hangingPunct="1"/>
            <a:endParaRPr lang="en-US" smtClean="0"/>
          </a:p>
          <a:p>
            <a:pPr eaLnBrk="1" hangingPunct="1"/>
            <a:r>
              <a:rPr lang="en-US" smtClean="0"/>
              <a:t>Most plans with deductibles of $5000 or greater</a:t>
            </a:r>
          </a:p>
          <a:p>
            <a:pPr eaLnBrk="1" hangingPunct="1"/>
            <a:endParaRPr lang="en-US" smtClean="0"/>
          </a:p>
          <a:p>
            <a:pPr eaLnBrk="1" hangingPunct="1"/>
            <a:r>
              <a:rPr lang="en-US" smtClean="0"/>
              <a:t>Plus new applicants in select areas also will see 5-15% lower rates</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16A57B-3AFE-41C8-943A-6A7B07D57DE8}" type="slidenum">
              <a:rPr lang="en-US" smtClean="0"/>
              <a:pPr/>
              <a:t>7</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And we welcome pre-evaluations so if you have a client with health considerations that you’re not sure about, allow us to do a pre-evaluation for you.  </a:t>
            </a:r>
          </a:p>
          <a:p>
            <a:endParaRPr lang="en-US" dirty="0" smtClean="0"/>
          </a:p>
          <a:p>
            <a:r>
              <a:rPr lang="en-US" dirty="0" smtClean="0"/>
              <a:t>You can accomplish this two easy ways.</a:t>
            </a:r>
          </a:p>
          <a:p>
            <a:r>
              <a:rPr lang="en-US" dirty="0" smtClean="0"/>
              <a:t>First by simply calling the broker service center.  A trained representative is there to help you and has the resources available to get your answer while you’re on the phone.</a:t>
            </a:r>
          </a:p>
          <a:p>
            <a:endParaRPr lang="en-US" dirty="0" smtClean="0"/>
          </a:p>
          <a:p>
            <a:r>
              <a:rPr lang="en-US" dirty="0" smtClean="0"/>
              <a:t>And if you don’t have time to make that call or just prefer doing business online then log into your estore, access the services tab and when you click on “Preliminary Evaluation” you’ll be on your way.  You’ll be given an online form which is simple to complete.  Once you submit the preliminary evaluation form you’ll have your answer </a:t>
            </a:r>
            <a:r>
              <a:rPr lang="en-US" b="1" dirty="0" smtClean="0"/>
              <a:t>within</a:t>
            </a:r>
            <a:r>
              <a:rPr lang="en-US" dirty="0" smtClean="0"/>
              <a:t> 3 business hours.</a:t>
            </a:r>
          </a:p>
          <a:p>
            <a:endParaRPr lang="en-US" dirty="0" smtClean="0"/>
          </a:p>
          <a:p>
            <a:r>
              <a:rPr lang="en-US" dirty="0" smtClean="0"/>
              <a:t>To get your answers for you we’re going to need the following information:</a:t>
            </a:r>
          </a:p>
          <a:p>
            <a:endParaRPr lang="en-US" dirty="0" smtClean="0"/>
          </a:p>
          <a:p>
            <a:r>
              <a:rPr lang="en-US" dirty="0" smtClean="0"/>
              <a:t>the age and gender of your client</a:t>
            </a:r>
          </a:p>
          <a:p>
            <a:r>
              <a:rPr lang="en-US" dirty="0" smtClean="0"/>
              <a:t>What the diagnosis is and when it was diagnosed</a:t>
            </a:r>
          </a:p>
          <a:p>
            <a:r>
              <a:rPr lang="en-US" dirty="0" smtClean="0"/>
              <a:t>What treatment has been prescribed and if the client is on medications we’ll need to know the name of the medication and the dosage.</a:t>
            </a:r>
          </a:p>
          <a:p>
            <a:r>
              <a:rPr lang="en-US" dirty="0" smtClean="0"/>
              <a:t>We’ll also need to know the height and weight of your client and if they’re a tobacco user.</a:t>
            </a:r>
          </a:p>
          <a:p>
            <a:endParaRPr lang="en-US" dirty="0" smtClean="0"/>
          </a:p>
          <a:p>
            <a:r>
              <a:rPr lang="en-US" dirty="0" smtClean="0"/>
              <a:t>We look forward to helping you out with your future preliminary evaluations.</a:t>
            </a:r>
            <a:endParaRPr lang="en-US" dirty="0"/>
          </a:p>
        </p:txBody>
      </p:sp>
      <p:sp>
        <p:nvSpPr>
          <p:cNvPr id="4" name="Slide Number Placeholder 3"/>
          <p:cNvSpPr>
            <a:spLocks noGrp="1"/>
          </p:cNvSpPr>
          <p:nvPr>
            <p:ph type="sldNum" sz="quarter" idx="10"/>
          </p:nvPr>
        </p:nvSpPr>
        <p:spPr/>
        <p:txBody>
          <a:bodyPr/>
          <a:lstStyle/>
          <a:p>
            <a:pPr>
              <a:defRPr/>
            </a:pPr>
            <a:fld id="{ECC24A96-40A6-40E7-AC0D-746E6B5D96F3}" type="slidenum">
              <a:rPr lang="en-US" smtClean="0"/>
              <a:pPr>
                <a:defRPr/>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90B4466-7C5A-4F27-B2E2-C389435A836E}" type="slidenum">
              <a:rPr lang="en-US" smtClean="0">
                <a:latin typeface="Arial" pitchFamily="34" charset="0"/>
                <a:ea typeface="ＭＳ Ｐゴシック"/>
                <a:cs typeface="ＭＳ Ｐゴシック"/>
              </a:rPr>
              <a:pPr/>
              <a:t>51</a:t>
            </a:fld>
            <a:endParaRPr lang="en-US" smtClean="0">
              <a:latin typeface="Arial" pitchFamily="34" charset="0"/>
              <a:ea typeface="ＭＳ Ｐゴシック"/>
              <a:cs typeface="ＭＳ Ｐゴシック"/>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(CLICK)</a:t>
            </a:r>
            <a:r>
              <a:rPr lang="en-US" smtClean="0"/>
              <a:t> </a:t>
            </a:r>
            <a:r>
              <a:rPr lang="en-US" b="1" smtClean="0"/>
              <a:t>We continue to lead</a:t>
            </a:r>
            <a:r>
              <a:rPr lang="en-US" smtClean="0"/>
              <a:t> the emerging HSA market!</a:t>
            </a:r>
            <a:endParaRPr lang="en-US" b="1" smtClean="0"/>
          </a:p>
          <a:p>
            <a:pPr>
              <a:spcBef>
                <a:spcPct val="0"/>
              </a:spcBef>
            </a:pPr>
            <a:r>
              <a:rPr lang="en-US" b="1" smtClean="0"/>
              <a:t>(CLICK) The simplicity of our High Deductible</a:t>
            </a:r>
            <a:r>
              <a:rPr lang="en-US" smtClean="0"/>
              <a:t> plans continues to remain popular with both brokers and clients.</a:t>
            </a:r>
            <a:endParaRPr lang="en-US" b="1" smtClean="0"/>
          </a:p>
          <a:p>
            <a:pPr>
              <a:spcBef>
                <a:spcPct val="0"/>
              </a:spcBef>
            </a:pPr>
            <a:r>
              <a:rPr lang="en-US" b="1" smtClean="0"/>
              <a:t>(CLICK) We continue to gain unprecedented momentum in the copay market</a:t>
            </a:r>
          </a:p>
          <a:p>
            <a:pPr>
              <a:spcBef>
                <a:spcPct val="0"/>
              </a:spcBef>
            </a:pPr>
            <a:r>
              <a:rPr lang="en-US" b="1" smtClean="0"/>
              <a:t>(CLICK)</a:t>
            </a:r>
            <a:r>
              <a:rPr lang="en-US" smtClean="0"/>
              <a:t>  And something not to be overlooked is our short term medical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a:buFontTx/>
              <a:buChar char="•"/>
            </a:pPr>
            <a:r>
              <a:rPr lang="en-US" smtClean="0">
                <a:latin typeface="Arial" pitchFamily="34" charset="0"/>
                <a:ea typeface="ＭＳ Ｐゴシック"/>
              </a:rPr>
              <a:t>HSA 100 now offers 4 standardized deductibles</a:t>
            </a:r>
          </a:p>
          <a:p>
            <a:pPr>
              <a:buFontTx/>
              <a:buChar char="•"/>
            </a:pPr>
            <a:r>
              <a:rPr lang="en-US" smtClean="0">
                <a:latin typeface="Arial" pitchFamily="34" charset="0"/>
                <a:ea typeface="ＭＳ Ｐゴシック"/>
              </a:rPr>
              <a:t>Instead of a variable set of deductibles that change each year based on the annual Cost of Living Adjustment for HSA Qualified plans</a:t>
            </a:r>
          </a:p>
          <a:p>
            <a:pPr>
              <a:buFontTx/>
              <a:buChar char="•"/>
            </a:pPr>
            <a:r>
              <a:rPr lang="en-US" smtClean="0">
                <a:latin typeface="Arial" pitchFamily="34" charset="0"/>
                <a:ea typeface="ＭＳ Ｐゴシック"/>
              </a:rPr>
              <a:t>HSA 100 now offers 4 deductible choices that won’t have to be adjusted each year</a:t>
            </a:r>
          </a:p>
          <a:p>
            <a:pPr>
              <a:buFontTx/>
              <a:buChar char="•"/>
            </a:pPr>
            <a:r>
              <a:rPr lang="en-US" smtClean="0">
                <a:latin typeface="Arial" pitchFamily="34" charset="0"/>
                <a:ea typeface="ＭＳ Ｐゴシック"/>
              </a:rPr>
              <a:t>Preventive care on HSA 100 is no longer subject to the deductible, and has no annual max</a:t>
            </a:r>
          </a:p>
          <a:p>
            <a:pPr>
              <a:buFontTx/>
              <a:buChar char="•"/>
            </a:pPr>
            <a:r>
              <a:rPr lang="en-US" smtClean="0">
                <a:latin typeface="Arial" pitchFamily="34" charset="0"/>
                <a:ea typeface="ＭＳ Ｐゴシック"/>
              </a:rPr>
              <a:t>The months from the effective date preventive office visits are covered after a $35 office copay and x-ray, lab and immunizations are covered at 100% with no deductible.</a:t>
            </a:r>
          </a:p>
          <a:p>
            <a:pPr>
              <a:buFontTx/>
              <a:buChar char="•"/>
            </a:pPr>
            <a:r>
              <a:rPr lang="en-US" smtClean="0">
                <a:latin typeface="Arial" pitchFamily="34" charset="0"/>
                <a:ea typeface="ＭＳ Ｐゴシック"/>
              </a:rPr>
              <a:t>There is no waiting period for mam, pap, &amp; psa </a:t>
            </a:r>
          </a:p>
          <a:p>
            <a:pPr>
              <a:buFontTx/>
              <a:buChar char="•"/>
            </a:pPr>
            <a:r>
              <a:rPr lang="en-US" smtClean="0">
                <a:latin typeface="Arial" pitchFamily="34" charset="0"/>
                <a:ea typeface="ＭＳ Ｐゴシック"/>
              </a:rPr>
              <a:t>*In 2007 less than 2% of Golden Rule Policy Holders with an annual Rx maximum exceeded $3,000 in Rx expenses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a:buFontTx/>
              <a:buChar char="•"/>
            </a:pPr>
            <a:r>
              <a:rPr lang="en-US" smtClean="0">
                <a:latin typeface="Arial" pitchFamily="34" charset="0"/>
                <a:ea typeface="ＭＳ Ｐゴシック"/>
              </a:rPr>
              <a:t>Copay Select Tier 1 Rx remain the same</a:t>
            </a:r>
          </a:p>
          <a:p>
            <a:pPr>
              <a:buFontTx/>
              <a:buChar char="•"/>
            </a:pPr>
            <a:r>
              <a:rPr lang="en-US" smtClean="0">
                <a:latin typeface="Arial" pitchFamily="34" charset="0"/>
                <a:ea typeface="ＭＳ Ｐゴシック"/>
              </a:rPr>
              <a:t>More than half of covered Rx fall into Tier with Rx deductible and only a $15 copay</a:t>
            </a:r>
          </a:p>
          <a:p>
            <a:pPr>
              <a:buFontTx/>
              <a:buChar char="•"/>
            </a:pPr>
            <a:r>
              <a:rPr lang="en-US" smtClean="0">
                <a:latin typeface="Arial" pitchFamily="34" charset="0"/>
                <a:ea typeface="ＭＳ Ｐゴシック"/>
              </a:rPr>
              <a:t>Tier 2</a:t>
            </a:r>
          </a:p>
          <a:p>
            <a:pPr>
              <a:buFontTx/>
              <a:buChar char="•"/>
            </a:pPr>
            <a:r>
              <a:rPr lang="en-US" smtClean="0">
                <a:latin typeface="Arial" pitchFamily="34" charset="0"/>
                <a:ea typeface="ＭＳ Ｐゴシック"/>
              </a:rPr>
              <a:t>Tier 3</a:t>
            </a:r>
          </a:p>
          <a:p>
            <a:pPr>
              <a:buFontTx/>
              <a:buChar char="•"/>
            </a:pPr>
            <a:r>
              <a:rPr lang="en-US" smtClean="0">
                <a:latin typeface="Arial" pitchFamily="34" charset="0"/>
                <a:ea typeface="ＭＳ Ｐゴシック"/>
              </a:rPr>
              <a:t>Tier 4 is simply a 25% copay</a:t>
            </a:r>
          </a:p>
          <a:p>
            <a:pPr>
              <a:buFontTx/>
              <a:buChar char="•"/>
            </a:pPr>
            <a:r>
              <a:rPr lang="en-US" smtClean="0">
                <a:latin typeface="Arial" pitchFamily="34" charset="0"/>
                <a:ea typeface="ＭＳ Ｐゴシック"/>
              </a:rPr>
              <a:t>Less than 1% of all cover Rx fall into tier 4</a:t>
            </a:r>
          </a:p>
          <a:p>
            <a:pPr>
              <a:buFontTx/>
              <a:buChar char="•"/>
            </a:pPr>
            <a:endParaRPr lang="en-US" smtClean="0">
              <a:latin typeface="Arial" pitchFamily="34" charset="0"/>
              <a:ea typeface="ＭＳ Ｐゴシック"/>
            </a:endParaRPr>
          </a:p>
          <a:p>
            <a:pPr>
              <a:buFontTx/>
              <a:buChar char="•"/>
            </a:pPr>
            <a:r>
              <a:rPr lang="en-US" smtClean="0">
                <a:latin typeface="Arial" pitchFamily="34" charset="0"/>
                <a:ea typeface="ＭＳ Ｐゴシック"/>
              </a:rPr>
              <a:t>FYI (Hydrocodone &amp; Tramadol treats pain, Lisinopril &amp; Atenolol treats high blood pressure, Metformin treats diabetes, Prednisone treats asthma and allergies)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buFontTx/>
              <a:buChar char="•"/>
            </a:pPr>
            <a:r>
              <a:rPr lang="en-US" smtClean="0">
                <a:latin typeface="Arial" pitchFamily="34" charset="0"/>
                <a:ea typeface="ＭＳ Ｐゴシック"/>
              </a:rPr>
              <a:t>Considering the ECONOMY consumers are lowering their costs in every area of their budget</a:t>
            </a:r>
          </a:p>
          <a:p>
            <a:pPr>
              <a:buFontTx/>
              <a:buChar char="•"/>
            </a:pPr>
            <a:r>
              <a:rPr lang="en-US" smtClean="0">
                <a:latin typeface="Arial" pitchFamily="34" charset="0"/>
                <a:ea typeface="ＭＳ Ｐゴシック"/>
              </a:rPr>
              <a:t>Some are going to take a chance and see how long they can manage without medical coverage</a:t>
            </a:r>
          </a:p>
          <a:p>
            <a:pPr>
              <a:buFontTx/>
              <a:buChar char="•"/>
            </a:pPr>
            <a:r>
              <a:rPr lang="en-US" smtClean="0">
                <a:latin typeface="Arial" pitchFamily="34" charset="0"/>
                <a:ea typeface="ＭＳ Ｐゴシック"/>
              </a:rPr>
              <a:t>But here’s a plan that offers a significantly lower price point, without eliminating routine coverage</a:t>
            </a:r>
          </a:p>
          <a:p>
            <a:pPr>
              <a:buFontTx/>
              <a:buChar char="•"/>
            </a:pPr>
            <a:r>
              <a:rPr lang="en-US" smtClean="0">
                <a:latin typeface="Arial" pitchFamily="34" charset="0"/>
                <a:ea typeface="ＭＳ Ｐゴシック"/>
              </a:rPr>
              <a:t>Typically 20-40% less (than Copay Select)</a:t>
            </a:r>
          </a:p>
          <a:p>
            <a:pPr>
              <a:buFontTx/>
              <a:buChar char="•"/>
            </a:pPr>
            <a:r>
              <a:rPr lang="en-US" smtClean="0">
                <a:latin typeface="Arial" pitchFamily="34" charset="0"/>
                <a:ea typeface="ＭＳ Ｐゴシック"/>
              </a:rPr>
              <a:t>Copay Saver offer much broader coverage than other limited benefit plans, it covers the big stuff</a:t>
            </a:r>
          </a:p>
          <a:p>
            <a:pPr>
              <a:buFontTx/>
              <a:buChar char="•"/>
            </a:pPr>
            <a:r>
              <a:rPr lang="en-US" smtClean="0">
                <a:latin typeface="Arial" pitchFamily="34" charset="0"/>
                <a:ea typeface="ＭＳ Ｐゴシック"/>
              </a:rPr>
              <a:t>Hospitalization, out patient surgery, MRI, Cat Scans, Chemotherapy, Dialysis</a:t>
            </a:r>
          </a:p>
          <a:p>
            <a:pPr>
              <a:buFontTx/>
              <a:buChar char="•"/>
            </a:pPr>
            <a:r>
              <a:rPr lang="en-US" smtClean="0">
                <a:latin typeface="Arial" pitchFamily="34" charset="0"/>
                <a:ea typeface="ＭＳ Ｐゴシック"/>
              </a:rPr>
              <a:t>Plus this plan comes with either a 3 or $5million lifetime max</a:t>
            </a:r>
          </a:p>
          <a:p>
            <a:pPr>
              <a:buFontTx/>
              <a:buChar char="•"/>
            </a:pPr>
            <a:r>
              <a:rPr lang="en-US" smtClean="0">
                <a:latin typeface="Arial" pitchFamily="34" charset="0"/>
                <a:ea typeface="ＭＳ Ｐゴシック"/>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a:buFontTx/>
              <a:buChar char="•"/>
            </a:pPr>
            <a:r>
              <a:rPr lang="en-US" dirty="0" smtClean="0"/>
              <a:t>HSA 100 now offers 4 standardized deductibles</a:t>
            </a:r>
          </a:p>
          <a:p>
            <a:pPr>
              <a:buFontTx/>
              <a:buChar char="•"/>
            </a:pPr>
            <a:r>
              <a:rPr lang="en-US" dirty="0" smtClean="0"/>
              <a:t>Instead of a variable set of deductibles that change each year based on the annual Cost of Living Adjustment for HSA Qualified plans</a:t>
            </a:r>
          </a:p>
          <a:p>
            <a:pPr>
              <a:buFontTx/>
              <a:buChar char="•"/>
            </a:pPr>
            <a:r>
              <a:rPr lang="en-US" dirty="0" smtClean="0"/>
              <a:t>HSA 100 now offers 4 deductible choices that won’t have to be adjusted each year</a:t>
            </a:r>
          </a:p>
          <a:p>
            <a:pPr>
              <a:buFontTx/>
              <a:buChar char="•"/>
            </a:pPr>
            <a:r>
              <a:rPr lang="en-US" dirty="0" smtClean="0"/>
              <a:t>Preventive care on HSA 100 is no longer subject to the deductible, and has no annual max</a:t>
            </a:r>
          </a:p>
          <a:p>
            <a:pPr>
              <a:buFontTx/>
              <a:buChar char="•"/>
            </a:pPr>
            <a:r>
              <a:rPr lang="en-US" dirty="0" smtClean="0"/>
              <a:t>The months from the effective date preventive office visits are covered after a $35 office copay and x-ray, lab and immunizations are covered at 100% with no deductible.</a:t>
            </a:r>
          </a:p>
          <a:p>
            <a:pPr>
              <a:buFontTx/>
              <a:buChar char="•"/>
            </a:pPr>
            <a:r>
              <a:rPr lang="en-US" dirty="0" smtClean="0"/>
              <a:t>There is no waiting period for </a:t>
            </a:r>
            <a:r>
              <a:rPr lang="en-US" dirty="0" err="1" smtClean="0"/>
              <a:t>mam</a:t>
            </a:r>
            <a:r>
              <a:rPr lang="en-US" dirty="0" smtClean="0"/>
              <a:t>, pap, &amp; </a:t>
            </a:r>
            <a:r>
              <a:rPr lang="en-US" dirty="0" err="1" smtClean="0"/>
              <a:t>psa</a:t>
            </a:r>
            <a:r>
              <a:rPr lang="en-US" dirty="0" smtClean="0"/>
              <a:t> </a:t>
            </a:r>
          </a:p>
          <a:p>
            <a:pPr>
              <a:buFontTx/>
              <a:buChar char="•"/>
            </a:pPr>
            <a:r>
              <a:rPr lang="en-US" dirty="0" smtClean="0"/>
              <a:t>*In 2008 less than 2% of Golden Rule Policy Holders with an annual Rx maximum exceeded $3,000 in Rx expenses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86B557-85E7-4531-9B1B-0D2EF150B008}" type="datetimeFigureOut">
              <a:rPr lang="en-US"/>
              <a:pPr>
                <a:defRPr/>
              </a:pPr>
              <a:t>9/25/2009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05AE8-C6CC-48CB-A0D2-4258138875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885CD0-87EE-4BA9-BC19-288678B9B79D}" type="datetimeFigureOut">
              <a:rPr lang="en-US"/>
              <a:pPr>
                <a:defRPr/>
              </a:pPr>
              <a:t>9/25/2009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5B33DD-6CB1-473A-9169-D8C0670C3D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16947-1841-4B63-B1CC-3EB543EC9463}" type="datetimeFigureOut">
              <a:rPr lang="en-US"/>
              <a:pPr>
                <a:defRPr/>
              </a:pPr>
              <a:t>9/25/2009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13948-15C5-4E63-A54E-9B3E333219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76263"/>
            <a:ext cx="9144000" cy="6281737"/>
          </a:xfrm>
          <a:prstGeom prst="rect">
            <a:avLst/>
          </a:prstGeom>
          <a:solidFill>
            <a:srgbClr val="FEEEBA"/>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5" name="Rectangle 47"/>
          <p:cNvSpPr>
            <a:spLocks noChangeArrowheads="1"/>
          </p:cNvSpPr>
          <p:nvPr/>
        </p:nvSpPr>
        <p:spPr bwMode="auto">
          <a:xfrm>
            <a:off x="0" y="0"/>
            <a:ext cx="9144000" cy="2970213"/>
          </a:xfrm>
          <a:prstGeom prst="rect">
            <a:avLst/>
          </a:prstGeom>
          <a:solidFill>
            <a:srgbClr val="D52B1E"/>
          </a:solidFill>
          <a:ln w="9525">
            <a:noFill/>
            <a:miter lim="800000"/>
            <a:headEnd/>
            <a:tailEnd/>
          </a:ln>
        </p:spPr>
        <p:txBody>
          <a:bodyPr wrap="none" anchor="ctr"/>
          <a:lstStyle/>
          <a:p>
            <a:pPr fontAlgn="auto">
              <a:spcBef>
                <a:spcPts val="0"/>
              </a:spcBef>
              <a:spcAft>
                <a:spcPts val="0"/>
              </a:spcAft>
              <a:defRPr/>
            </a:pPr>
            <a:r>
              <a:rPr lang="en-US" baseline="-25000">
                <a:solidFill>
                  <a:srgbClr val="FCD450"/>
                </a:solidFill>
                <a:effectLst>
                  <a:outerShdw blurRad="38100" dist="38100" dir="2700000" algn="tl">
                    <a:srgbClr val="000000"/>
                  </a:outerShdw>
                </a:effectLst>
                <a:latin typeface="+mn-lt"/>
              </a:rPr>
              <a:t>    </a:t>
            </a:r>
          </a:p>
        </p:txBody>
      </p:sp>
      <p:sp>
        <p:nvSpPr>
          <p:cNvPr id="6" name="Text Box 107"/>
          <p:cNvSpPr txBox="1">
            <a:spLocks noChangeArrowheads="1"/>
          </p:cNvSpPr>
          <p:nvPr/>
        </p:nvSpPr>
        <p:spPr bwMode="auto">
          <a:xfrm>
            <a:off x="155575" y="6586538"/>
            <a:ext cx="6051550" cy="2143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800" dirty="0">
                <a:solidFill>
                  <a:srgbClr val="808080"/>
                </a:solidFill>
                <a:latin typeface="+mn-lt"/>
              </a:rPr>
              <a:t>Confidential property of UnitedHealth Group. Do not distribute or reproduce without the express permission of UnitedHealth Group.</a:t>
            </a:r>
          </a:p>
        </p:txBody>
      </p:sp>
      <p:sp>
        <p:nvSpPr>
          <p:cNvPr id="7" name="TextBox 6"/>
          <p:cNvSpPr txBox="1"/>
          <p:nvPr/>
        </p:nvSpPr>
        <p:spPr>
          <a:xfrm>
            <a:off x="69850" y="6437313"/>
            <a:ext cx="5503863" cy="214312"/>
          </a:xfrm>
          <a:prstGeom prst="rect">
            <a:avLst/>
          </a:prstGeom>
          <a:noFill/>
        </p:spPr>
        <p:txBody>
          <a:bodyPr wrap="none">
            <a:spAutoFit/>
          </a:bodyPr>
          <a:lstStyle/>
          <a:p>
            <a:pPr algn="r" fontAlgn="auto">
              <a:spcBef>
                <a:spcPts val="0"/>
              </a:spcBef>
              <a:spcAft>
                <a:spcPts val="0"/>
              </a:spcAft>
              <a:defRPr/>
            </a:pPr>
            <a:r>
              <a:rPr lang="en-US" sz="800" dirty="0">
                <a:solidFill>
                  <a:schemeClr val="tx2">
                    <a:lumMod val="50000"/>
                    <a:lumOff val="50000"/>
                  </a:schemeClr>
                </a:solidFill>
                <a:latin typeface="+mn-lt"/>
              </a:rPr>
              <a:t>Golden Rule Insurance Company, a </a:t>
            </a:r>
            <a:r>
              <a:rPr lang="en-US" sz="800" dirty="0" err="1">
                <a:solidFill>
                  <a:schemeClr val="tx2">
                    <a:lumMod val="50000"/>
                    <a:lumOff val="50000"/>
                  </a:schemeClr>
                </a:solidFill>
                <a:latin typeface="+mn-lt"/>
              </a:rPr>
              <a:t>UnitedHealthcare</a:t>
            </a:r>
            <a:r>
              <a:rPr lang="en-US" sz="800" dirty="0">
                <a:solidFill>
                  <a:schemeClr val="tx2">
                    <a:lumMod val="50000"/>
                    <a:lumOff val="50000"/>
                  </a:schemeClr>
                </a:solidFill>
                <a:latin typeface="+mn-lt"/>
              </a:rPr>
              <a:t> company, is the underwriter and administrator of these plans.</a:t>
            </a:r>
          </a:p>
        </p:txBody>
      </p:sp>
      <p:sp>
        <p:nvSpPr>
          <p:cNvPr id="8" name="Rectangle 108"/>
          <p:cNvSpPr>
            <a:spLocks noChangeArrowheads="1"/>
          </p:cNvSpPr>
          <p:nvPr/>
        </p:nvSpPr>
        <p:spPr bwMode="auto">
          <a:xfrm>
            <a:off x="579438" y="-7938"/>
            <a:ext cx="2962275" cy="3298826"/>
          </a:xfrm>
          <a:prstGeom prst="rect">
            <a:avLst/>
          </a:prstGeom>
          <a:solidFill>
            <a:srgbClr val="0018A8"/>
          </a:solidFill>
          <a:ln w="9525">
            <a:noFill/>
            <a:miter lim="800000"/>
            <a:headEnd/>
            <a:tailEnd/>
          </a:ln>
        </p:spPr>
        <p:txBody>
          <a:bodyPr wrap="none" anchor="ctr"/>
          <a:lstStyle/>
          <a:p>
            <a:pPr algn="r" fontAlgn="auto">
              <a:spcBef>
                <a:spcPts val="0"/>
              </a:spcBef>
              <a:spcAft>
                <a:spcPts val="0"/>
              </a:spcAft>
              <a:defRPr/>
            </a:pPr>
            <a:endParaRPr lang="en-US">
              <a:latin typeface="+mn-lt"/>
            </a:endParaRPr>
          </a:p>
        </p:txBody>
      </p:sp>
      <p:pic>
        <p:nvPicPr>
          <p:cNvPr id="9" name="Picture 117" descr="UHC_Logo_stacked_bug-rev"/>
          <p:cNvPicPr>
            <a:picLocks noChangeAspect="1" noChangeArrowheads="1"/>
          </p:cNvPicPr>
          <p:nvPr/>
        </p:nvPicPr>
        <p:blipFill>
          <a:blip r:embed="rId3" cstate="print"/>
          <a:srcRect/>
          <a:stretch>
            <a:fillRect/>
          </a:stretch>
        </p:blipFill>
        <p:spPr bwMode="auto">
          <a:xfrm>
            <a:off x="990600" y="654050"/>
            <a:ext cx="2151063" cy="422275"/>
          </a:xfrm>
          <a:prstGeom prst="rect">
            <a:avLst/>
          </a:prstGeom>
          <a:noFill/>
          <a:ln w="9525">
            <a:noFill/>
            <a:miter lim="800000"/>
            <a:headEnd/>
            <a:tailEnd/>
          </a:ln>
        </p:spPr>
      </p:pic>
      <p:sp>
        <p:nvSpPr>
          <p:cNvPr id="5162" name="Rectangle 42"/>
          <p:cNvSpPr>
            <a:spLocks noGrp="1" noChangeArrowheads="1"/>
          </p:cNvSpPr>
          <p:nvPr>
            <p:ph type="ctrTitle"/>
          </p:nvPr>
        </p:nvSpPr>
        <p:spPr>
          <a:xfrm>
            <a:off x="4675188" y="4572000"/>
            <a:ext cx="4011612" cy="533400"/>
          </a:xfrm>
        </p:spPr>
        <p:txBody>
          <a:bodyPr/>
          <a:lstStyle>
            <a:lvl1pPr>
              <a:defRPr sz="3200"/>
            </a:lvl1pPr>
          </a:lstStyle>
          <a:p>
            <a:r>
              <a:rPr lang="en-US" smtClean="0"/>
              <a:t>Click to edit Master title style</a:t>
            </a:r>
            <a:endParaRPr lang="en-US"/>
          </a:p>
        </p:txBody>
      </p:sp>
      <p:sp>
        <p:nvSpPr>
          <p:cNvPr id="5163" name="Rectangle 43"/>
          <p:cNvSpPr>
            <a:spLocks noGrp="1" noChangeArrowheads="1"/>
          </p:cNvSpPr>
          <p:nvPr>
            <p:ph type="subTitle" idx="1"/>
          </p:nvPr>
        </p:nvSpPr>
        <p:spPr>
          <a:xfrm>
            <a:off x="5486400" y="5562600"/>
            <a:ext cx="3200400" cy="457200"/>
          </a:xfrm>
        </p:spPr>
        <p:txBody>
          <a:bodyPr/>
          <a:lstStyle>
            <a:lvl1pPr marL="0" indent="0">
              <a:buFontTx/>
              <a:buNone/>
              <a:defRPr sz="2000"/>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2F1765D-E953-4562-8E4F-51D3E16764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3179359-B83D-47DE-B0E3-2F42710B372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562100"/>
            <a:ext cx="3662362"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7575" y="1562100"/>
            <a:ext cx="3662363"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E5BDF62-9689-4DF6-9211-B593946C222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839A61F-56AE-4262-B3CA-0AD59343A4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E718B8-41D1-4126-83D0-E78AB2A9456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EB951F8-226D-4BDD-A996-B45D68A347D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ADD8EBB-7458-4D4F-9C43-3D7CDBC2D3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D28EDC-1FD8-440D-9A1E-E63CDB55AFFD}" type="datetimeFigureOut">
              <a:rPr lang="en-US"/>
              <a:pPr>
                <a:defRPr/>
              </a:pPr>
              <a:t>9/25/2009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F5659-0BA7-45DB-9996-0EA3FA1FF06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3DCD74-B82C-4ABC-B89F-54CEF45F42E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C2DF3A-FEC1-49DE-B1C1-1D443B03682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5713" y="77788"/>
            <a:ext cx="2054225" cy="6194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7788"/>
            <a:ext cx="6013450" cy="6194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0A01CA-39C5-4CA0-A55E-FFEB1247BA0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77788"/>
            <a:ext cx="5873750" cy="514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2813" y="1562100"/>
            <a:ext cx="7477125" cy="4710113"/>
          </a:xfrm>
        </p:spPr>
        <p:txBody>
          <a:bodyPr/>
          <a:lstStyle/>
          <a:p>
            <a:pPr lvl="0"/>
            <a:r>
              <a:rPr lang="en-US" noProof="0" smtClean="0"/>
              <a:t>Click icon to add table</a:t>
            </a:r>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33034B2-959E-44AF-B78C-A94248077BA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9875" y="77788"/>
            <a:ext cx="8120063" cy="619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F96E19B-A683-42D7-A847-87F6F0C1705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56055F-9005-4EC8-8E79-15B828D366F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36B04852-7B22-4B3B-B884-2F80CEC9003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3065453A-3808-47DE-A785-6224A4882C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F53A4877-D457-4588-B4E7-39E4F1B6816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4C765B23-780A-4D7E-800B-ECD2FDCEA4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D8765B-3911-4B6B-9C5A-B8337305DC67}" type="datetimeFigureOut">
              <a:rPr lang="en-US"/>
              <a:pPr>
                <a:defRPr/>
              </a:pPr>
              <a:t>9/25/2009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2F986D-9AF6-42C9-82DC-378AC1DD49E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9" name="Rectangle 6"/>
          <p:cNvSpPr>
            <a:spLocks noGrp="1" noChangeArrowheads="1"/>
          </p:cNvSpPr>
          <p:nvPr>
            <p:ph type="sldNum" sz="quarter" idx="12"/>
          </p:nvPr>
        </p:nvSpPr>
        <p:spPr>
          <a:ln/>
        </p:spPr>
        <p:txBody>
          <a:bodyPr/>
          <a:lstStyle>
            <a:lvl1pPr>
              <a:defRPr/>
            </a:lvl1pPr>
          </a:lstStyle>
          <a:p>
            <a:pPr>
              <a:defRPr/>
            </a:pPr>
            <a:fld id="{F3CD97B5-2954-415A-AA14-FC2D801558D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5" name="Rectangle 6"/>
          <p:cNvSpPr>
            <a:spLocks noGrp="1" noChangeArrowheads="1"/>
          </p:cNvSpPr>
          <p:nvPr>
            <p:ph type="sldNum" sz="quarter" idx="12"/>
          </p:nvPr>
        </p:nvSpPr>
        <p:spPr>
          <a:ln/>
        </p:spPr>
        <p:txBody>
          <a:bodyPr/>
          <a:lstStyle>
            <a:lvl1pPr>
              <a:defRPr/>
            </a:lvl1pPr>
          </a:lstStyle>
          <a:p>
            <a:pPr>
              <a:defRPr/>
            </a:pPr>
            <a:fld id="{140D17D8-F963-417F-AABD-90DDADEE9F2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4" name="Rectangle 6"/>
          <p:cNvSpPr>
            <a:spLocks noGrp="1" noChangeArrowheads="1"/>
          </p:cNvSpPr>
          <p:nvPr>
            <p:ph type="sldNum" sz="quarter" idx="12"/>
          </p:nvPr>
        </p:nvSpPr>
        <p:spPr>
          <a:ln/>
        </p:spPr>
        <p:txBody>
          <a:bodyPr/>
          <a:lstStyle>
            <a:lvl1pPr>
              <a:defRPr/>
            </a:lvl1pPr>
          </a:lstStyle>
          <a:p>
            <a:pPr>
              <a:defRPr/>
            </a:pPr>
            <a:fld id="{2862B978-AA87-4CBD-80C8-A5BE7EF27CD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77C97FA0-BFA4-4927-A39F-9AAF5F4D85F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BD7260AB-34D7-48FE-9744-F329380AEB8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8F623672-D5E4-4BA5-BA19-5628E7B4CD3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E8A425DC-82DB-4C75-9567-CFF6F537A8C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47"/>
          <p:cNvSpPr>
            <a:spLocks noChangeArrowheads="1"/>
          </p:cNvSpPr>
          <p:nvPr/>
        </p:nvSpPr>
        <p:spPr bwMode="auto">
          <a:xfrm>
            <a:off x="0" y="0"/>
            <a:ext cx="9144000" cy="2970213"/>
          </a:xfrm>
          <a:prstGeom prst="rect">
            <a:avLst/>
          </a:prstGeom>
          <a:solidFill>
            <a:srgbClr val="A3B5BC"/>
          </a:solidFill>
          <a:ln w="9525">
            <a:noFill/>
            <a:miter lim="800000"/>
            <a:headEnd/>
            <a:tailEnd/>
          </a:ln>
        </p:spPr>
        <p:txBody>
          <a:bodyPr wrap="none" anchor="ctr"/>
          <a:lstStyle/>
          <a:p>
            <a:pPr algn="ctr" fontAlgn="auto">
              <a:spcBef>
                <a:spcPts val="0"/>
              </a:spcBef>
              <a:spcAft>
                <a:spcPts val="0"/>
              </a:spcAft>
              <a:defRPr/>
            </a:pPr>
            <a:r>
              <a:rPr lang="en-US" baseline="-25000" dirty="0">
                <a:effectLst>
                  <a:outerShdw blurRad="38100" dist="38100" dir="2700000" algn="tl">
                    <a:srgbClr val="FFFFFF"/>
                  </a:outerShdw>
                </a:effectLst>
              </a:rPr>
              <a:t>    </a:t>
            </a:r>
          </a:p>
        </p:txBody>
      </p:sp>
      <p:sp>
        <p:nvSpPr>
          <p:cNvPr id="5" name="Rectangle 108"/>
          <p:cNvSpPr>
            <a:spLocks noChangeArrowheads="1"/>
          </p:cNvSpPr>
          <p:nvPr/>
        </p:nvSpPr>
        <p:spPr bwMode="auto">
          <a:xfrm>
            <a:off x="579438" y="-7938"/>
            <a:ext cx="2962275" cy="3298826"/>
          </a:xfrm>
          <a:prstGeom prst="rect">
            <a:avLst/>
          </a:prstGeom>
          <a:solidFill>
            <a:srgbClr val="222C80"/>
          </a:solidFill>
          <a:ln w="9525">
            <a:noFill/>
            <a:miter lim="800000"/>
            <a:headEnd/>
            <a:tailEnd/>
          </a:ln>
          <a:effectLst/>
        </p:spPr>
        <p:txBody>
          <a:bodyPr wrap="none" anchor="ctr"/>
          <a:lstStyle/>
          <a:p>
            <a:pPr fontAlgn="auto">
              <a:spcBef>
                <a:spcPts val="0"/>
              </a:spcBef>
              <a:spcAft>
                <a:spcPts val="0"/>
              </a:spcAft>
              <a:defRPr/>
            </a:pPr>
            <a:endParaRPr lang="en-US" dirty="0"/>
          </a:p>
        </p:txBody>
      </p:sp>
      <p:sp>
        <p:nvSpPr>
          <p:cNvPr id="6" name="Text Box 107"/>
          <p:cNvSpPr txBox="1">
            <a:spLocks noChangeArrowheads="1"/>
          </p:cNvSpPr>
          <p:nvPr/>
        </p:nvSpPr>
        <p:spPr bwMode="auto">
          <a:xfrm>
            <a:off x="12700" y="6691313"/>
            <a:ext cx="6051550" cy="2143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800" dirty="0">
                <a:solidFill>
                  <a:srgbClr val="808080"/>
                </a:solidFill>
              </a:rPr>
              <a:t>Confidential property of UnitedHealth Group. Do not distribute or reproduce without the express permission of UnitedHealth Group.</a:t>
            </a:r>
          </a:p>
        </p:txBody>
      </p:sp>
      <p:pic>
        <p:nvPicPr>
          <p:cNvPr id="7" name="Picture 117" descr="UHC_Logo_stacked_bug-rev"/>
          <p:cNvPicPr>
            <a:picLocks noChangeAspect="1" noChangeArrowheads="1"/>
          </p:cNvPicPr>
          <p:nvPr/>
        </p:nvPicPr>
        <p:blipFill>
          <a:blip r:embed="rId3" cstate="print"/>
          <a:srcRect/>
          <a:stretch>
            <a:fillRect/>
          </a:stretch>
        </p:blipFill>
        <p:spPr bwMode="auto">
          <a:xfrm>
            <a:off x="990600" y="654050"/>
            <a:ext cx="2151063" cy="422275"/>
          </a:xfrm>
          <a:prstGeom prst="rect">
            <a:avLst/>
          </a:prstGeom>
          <a:noFill/>
          <a:ln w="9525">
            <a:noFill/>
            <a:miter lim="800000"/>
            <a:headEnd/>
            <a:tailEnd/>
          </a:ln>
        </p:spPr>
      </p:pic>
      <p:pic>
        <p:nvPicPr>
          <p:cNvPr id="8" name="Picture 14" descr="UHOne_logo0001.jpg"/>
          <p:cNvPicPr>
            <a:picLocks noChangeAspect="1"/>
          </p:cNvPicPr>
          <p:nvPr/>
        </p:nvPicPr>
        <p:blipFill>
          <a:blip r:embed="rId4" cstate="print"/>
          <a:srcRect/>
          <a:stretch>
            <a:fillRect/>
          </a:stretch>
        </p:blipFill>
        <p:spPr bwMode="auto">
          <a:xfrm>
            <a:off x="6178550" y="5903913"/>
            <a:ext cx="2559050" cy="474662"/>
          </a:xfrm>
          <a:prstGeom prst="rect">
            <a:avLst/>
          </a:prstGeom>
          <a:noFill/>
          <a:ln w="9525">
            <a:noFill/>
            <a:miter lim="800000"/>
            <a:headEnd/>
            <a:tailEnd/>
          </a:ln>
        </p:spPr>
      </p:pic>
      <p:sp>
        <p:nvSpPr>
          <p:cNvPr id="9" name="TextBox 8"/>
          <p:cNvSpPr txBox="1"/>
          <p:nvPr/>
        </p:nvSpPr>
        <p:spPr>
          <a:xfrm>
            <a:off x="7938" y="6286500"/>
            <a:ext cx="5940425" cy="584200"/>
          </a:xfrm>
          <a:prstGeom prst="rect">
            <a:avLst/>
          </a:prstGeom>
          <a:noFill/>
        </p:spPr>
        <p:txBody>
          <a:bodyPr wrap="none">
            <a:spAutoFit/>
          </a:bodyPr>
          <a:lstStyle/>
          <a:p>
            <a:pPr fontAlgn="auto">
              <a:spcBef>
                <a:spcPts val="0"/>
              </a:spcBef>
              <a:spcAft>
                <a:spcPts val="0"/>
              </a:spcAft>
              <a:defRPr/>
            </a:pPr>
            <a:r>
              <a:rPr lang="en-US" sz="800" dirty="0">
                <a:solidFill>
                  <a:schemeClr val="bg1">
                    <a:lumMod val="50000"/>
                  </a:schemeClr>
                </a:solidFill>
              </a:rPr>
              <a:t>UnitedHealthOne is a brand name used for products underwritten and/or administered by the following Insurance Companies: </a:t>
            </a:r>
          </a:p>
          <a:p>
            <a:pPr fontAlgn="auto">
              <a:spcBef>
                <a:spcPts val="0"/>
              </a:spcBef>
              <a:spcAft>
                <a:spcPts val="0"/>
              </a:spcAft>
              <a:defRPr/>
            </a:pPr>
            <a:r>
              <a:rPr lang="en-US" sz="800" dirty="0">
                <a:solidFill>
                  <a:schemeClr val="bg1">
                    <a:lumMod val="50000"/>
                  </a:schemeClr>
                </a:solidFill>
              </a:rPr>
              <a:t>American Medical Security Life, Golden Rule, PacifiCare Life and Health, UnitedHealthCare. The brand name may also be </a:t>
            </a:r>
          </a:p>
          <a:p>
            <a:pPr fontAlgn="auto">
              <a:spcBef>
                <a:spcPts val="0"/>
              </a:spcBef>
              <a:spcAft>
                <a:spcPts val="0"/>
              </a:spcAft>
              <a:defRPr/>
            </a:pPr>
            <a:r>
              <a:rPr lang="en-US" sz="800" dirty="0">
                <a:solidFill>
                  <a:schemeClr val="bg1">
                    <a:lumMod val="50000"/>
                  </a:schemeClr>
                </a:solidFill>
              </a:rPr>
              <a:t>used for PacifiCare Life Assurance Company products.</a:t>
            </a:r>
          </a:p>
          <a:p>
            <a:pPr fontAlgn="auto">
              <a:spcBef>
                <a:spcPts val="0"/>
              </a:spcBef>
              <a:spcAft>
                <a:spcPts val="0"/>
              </a:spcAft>
              <a:defRPr/>
            </a:pPr>
            <a:r>
              <a:rPr lang="en-US" sz="800" dirty="0">
                <a:solidFill>
                  <a:schemeClr val="bg1">
                    <a:lumMod val="50000"/>
                  </a:schemeClr>
                </a:solidFill>
              </a:rPr>
              <a:t> </a:t>
            </a:r>
          </a:p>
        </p:txBody>
      </p:sp>
      <p:sp>
        <p:nvSpPr>
          <p:cNvPr id="5162" name="Rectangle 42"/>
          <p:cNvSpPr>
            <a:spLocks noGrp="1" noChangeArrowheads="1"/>
          </p:cNvSpPr>
          <p:nvPr>
            <p:ph type="ctrTitle"/>
          </p:nvPr>
        </p:nvSpPr>
        <p:spPr>
          <a:xfrm>
            <a:off x="4675188" y="4572000"/>
            <a:ext cx="4011612" cy="533400"/>
          </a:xfrm>
        </p:spPr>
        <p:txBody>
          <a:bodyPr/>
          <a:lstStyle>
            <a:lvl1pPr>
              <a:defRPr sz="3200"/>
            </a:lvl1pPr>
          </a:lstStyle>
          <a:p>
            <a:r>
              <a:rPr lang="en-US" smtClean="0"/>
              <a:t>Click to edit Master title style</a:t>
            </a:r>
            <a:endParaRPr lang="en-US"/>
          </a:p>
        </p:txBody>
      </p:sp>
      <p:sp>
        <p:nvSpPr>
          <p:cNvPr id="5163" name="Rectangle 43"/>
          <p:cNvSpPr>
            <a:spLocks noGrp="1" noChangeArrowheads="1"/>
          </p:cNvSpPr>
          <p:nvPr>
            <p:ph type="subTitle" idx="1"/>
          </p:nvPr>
        </p:nvSpPr>
        <p:spPr>
          <a:xfrm>
            <a:off x="5486400" y="5562600"/>
            <a:ext cx="3200400" cy="457200"/>
          </a:xfrm>
        </p:spPr>
        <p:txBody>
          <a:bodyPr/>
          <a:lstStyle>
            <a:lvl1pPr marL="0" indent="0">
              <a:buFontTx/>
              <a:buNone/>
              <a:defRPr sz="2000"/>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3" grpId="0" build="p" autoUpdateAnimBg="0" advAuto="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1F633D6-C53B-4988-ADFF-C127AE872A9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8A0B0D4-B8D1-4DAA-BA21-7F2FBC34B3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08CE24-7749-466F-A228-E5551FACF1D4}" type="datetimeFigureOut">
              <a:rPr lang="en-US"/>
              <a:pPr>
                <a:defRPr/>
              </a:pPr>
              <a:t>9/25/2009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5D7594-51C5-474F-B14D-E7AFF15EDB8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562100"/>
            <a:ext cx="3662362"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7575" y="1562100"/>
            <a:ext cx="3662363" cy="471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4631B40-C5B3-406F-BD8E-74043D23EB6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10A4B99-CF34-4A2D-9819-302E4CE3C37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175F718-0F05-4181-A961-E6B106C5EEE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959F68-0485-4D62-973C-37A65098CCD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C5490C-3B11-4668-9504-D9CFA77C376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92DD5-5D5B-4163-B442-747C21A4CFB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BC042A-47A8-4E32-B66A-47528C14330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5713" y="77788"/>
            <a:ext cx="2054225" cy="6194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7788"/>
            <a:ext cx="6013450" cy="6194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2323CE-C2BF-4177-B6E1-F33B1CE15F1C}"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9875" y="77788"/>
            <a:ext cx="8120063" cy="619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809038" y="420688"/>
            <a:ext cx="334962" cy="228600"/>
          </a:xfrm>
          <a:prstGeom prst="rect">
            <a:avLst/>
          </a:prstGeom>
        </p:spPr>
        <p:txBody>
          <a:bodyPr/>
          <a:lstStyle>
            <a:lvl1pPr>
              <a:defRPr smtClean="0"/>
            </a:lvl1pPr>
          </a:lstStyle>
          <a:p>
            <a:pPr>
              <a:defRPr/>
            </a:pPr>
            <a:fld id="{3AD7EB46-320F-4CE2-8956-0FBD88C9921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77788"/>
            <a:ext cx="5873750" cy="514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2813" y="1562100"/>
            <a:ext cx="7477125" cy="4710113"/>
          </a:xfrm>
        </p:spPr>
        <p:txBody>
          <a:bodyPr/>
          <a:lstStyle/>
          <a:p>
            <a:pPr lvl="0"/>
            <a:endParaRPr lang="en-US" noProof="0"/>
          </a:p>
        </p:txBody>
      </p:sp>
      <p:sp>
        <p:nvSpPr>
          <p:cNvPr id="4" name="Rectangle 6"/>
          <p:cNvSpPr>
            <a:spLocks noGrp="1" noChangeArrowheads="1"/>
          </p:cNvSpPr>
          <p:nvPr>
            <p:ph type="sldNum" sz="quarter" idx="10"/>
          </p:nvPr>
        </p:nvSpPr>
        <p:spPr>
          <a:xfrm>
            <a:off x="8809038" y="420688"/>
            <a:ext cx="334962" cy="228600"/>
          </a:xfrm>
          <a:prstGeom prst="rect">
            <a:avLst/>
          </a:prstGeom>
          <a:ln/>
        </p:spPr>
        <p:txBody>
          <a:bodyPr/>
          <a:lstStyle>
            <a:lvl1pPr>
              <a:defRPr/>
            </a:lvl1pPr>
          </a:lstStyle>
          <a:p>
            <a:pPr>
              <a:defRPr/>
            </a:pPr>
            <a:fld id="{5E696489-326D-46C1-AE25-7B18E07CD9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79A000-B5D9-4612-B462-1BF5F6A51031}" type="datetimeFigureOut">
              <a:rPr lang="en-US"/>
              <a:pPr>
                <a:defRPr/>
              </a:pPr>
              <a:t>9/25/2009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E2DD29-D9C2-418D-8DDB-B6925DC87A4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88" y="6350"/>
            <a:ext cx="6959600" cy="958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924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905000"/>
            <a:ext cx="3924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8181FC9-EE4C-4FA5-9A40-0BCAFFE20971}"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p:nvPr userDrawn="1"/>
        </p:nvSpPr>
        <p:spPr>
          <a:xfrm>
            <a:off x="0" y="6172200"/>
            <a:ext cx="6878638" cy="369888"/>
          </a:xfrm>
          <a:prstGeom prst="rect">
            <a:avLst/>
          </a:prstGeom>
          <a:noFill/>
        </p:spPr>
        <p:txBody>
          <a:bodyPr wrap="none">
            <a:spAutoFit/>
          </a:bodyPr>
          <a:lstStyle/>
          <a:p>
            <a:pPr>
              <a:defRPr/>
            </a:pPr>
            <a:r>
              <a:rPr lang="en-US" sz="900" dirty="0"/>
              <a:t>Golden Rule Insurance Company, a UnitedHealthcare company, is the underwriter and administrator of these plans.</a:t>
            </a:r>
          </a:p>
          <a:p>
            <a:pPr>
              <a:defRPr/>
            </a:pPr>
            <a:r>
              <a:rPr lang="en-US" sz="900" dirty="0"/>
              <a:t>Confidential property of UnitedHealth Group.  Do not distribute or reproduce without the express permission of UnitedHealth Group.</a:t>
            </a:r>
          </a:p>
        </p:txBody>
      </p:sp>
      <p:pic>
        <p:nvPicPr>
          <p:cNvPr id="5" name="Picture 6" descr="UHOneLogoSM_PMS without background (2).png"/>
          <p:cNvPicPr>
            <a:picLocks noChangeAspect="1"/>
          </p:cNvPicPr>
          <p:nvPr userDrawn="1"/>
        </p:nvPicPr>
        <p:blipFill>
          <a:blip r:embed="rId2" cstate="print"/>
          <a:srcRect/>
          <a:stretch>
            <a:fillRect/>
          </a:stretch>
        </p:blipFill>
        <p:spPr bwMode="auto">
          <a:xfrm>
            <a:off x="6248400" y="5743575"/>
            <a:ext cx="2743200" cy="5032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0" y="6661150"/>
            <a:ext cx="2133600" cy="1968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689725"/>
            <a:ext cx="2895600" cy="16827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1C7B73B-EA5A-4871-9351-66CB0CB9B3A0}"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p:nvPr userDrawn="1"/>
        </p:nvSpPr>
        <p:spPr>
          <a:xfrm>
            <a:off x="0" y="6172200"/>
            <a:ext cx="6878638" cy="369888"/>
          </a:xfrm>
          <a:prstGeom prst="rect">
            <a:avLst/>
          </a:prstGeom>
          <a:noFill/>
        </p:spPr>
        <p:txBody>
          <a:bodyPr wrap="none">
            <a:spAutoFit/>
          </a:bodyPr>
          <a:lstStyle/>
          <a:p>
            <a:pPr>
              <a:defRPr/>
            </a:pPr>
            <a:r>
              <a:rPr lang="en-US" sz="900" dirty="0"/>
              <a:t>Golden Rule Insurance Company, a UnitedHealthcare company, is the underwriter and administrator of these plans.</a:t>
            </a:r>
          </a:p>
          <a:p>
            <a:pPr>
              <a:defRPr/>
            </a:pPr>
            <a:r>
              <a:rPr lang="en-US" sz="900" dirty="0"/>
              <a:t>Confidential property of UnitedHealth Group.  Do not distribute or reproduce without the express permission of UnitedHealth Group.</a:t>
            </a:r>
          </a:p>
        </p:txBody>
      </p:sp>
      <p:pic>
        <p:nvPicPr>
          <p:cNvPr id="5" name="Picture 6" descr="UHOneLogoSM_PMS without background (2).png"/>
          <p:cNvPicPr>
            <a:picLocks noChangeAspect="1"/>
          </p:cNvPicPr>
          <p:nvPr userDrawn="1"/>
        </p:nvPicPr>
        <p:blipFill>
          <a:blip r:embed="rId2" cstate="print"/>
          <a:srcRect/>
          <a:stretch>
            <a:fillRect/>
          </a:stretch>
        </p:blipFill>
        <p:spPr bwMode="auto">
          <a:xfrm>
            <a:off x="6248400" y="5743575"/>
            <a:ext cx="2743200" cy="5032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0" y="6661150"/>
            <a:ext cx="2133600" cy="1968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689725"/>
            <a:ext cx="2895600" cy="16827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1C7B73B-EA5A-4871-9351-66CB0CB9B3A0}"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p:nvPr userDrawn="1"/>
        </p:nvSpPr>
        <p:spPr>
          <a:xfrm>
            <a:off x="0" y="6172200"/>
            <a:ext cx="6878638" cy="369888"/>
          </a:xfrm>
          <a:prstGeom prst="rect">
            <a:avLst/>
          </a:prstGeom>
          <a:noFill/>
        </p:spPr>
        <p:txBody>
          <a:bodyPr wrap="none">
            <a:spAutoFit/>
          </a:bodyPr>
          <a:lstStyle/>
          <a:p>
            <a:pPr>
              <a:defRPr/>
            </a:pPr>
            <a:r>
              <a:rPr lang="en-US" sz="900" dirty="0"/>
              <a:t>Golden Rule Insurance Company, a UnitedHealthcare company, is the underwriter and administrator of these plans.</a:t>
            </a:r>
          </a:p>
          <a:p>
            <a:pPr>
              <a:defRPr/>
            </a:pPr>
            <a:r>
              <a:rPr lang="en-US" sz="900" dirty="0"/>
              <a:t>Confidential property of UnitedHealth Group.  Do not distribute or reproduce without the express permission of UnitedHealth Group.</a:t>
            </a:r>
          </a:p>
        </p:txBody>
      </p:sp>
      <p:pic>
        <p:nvPicPr>
          <p:cNvPr id="5" name="Picture 6" descr="UHOneLogoSM_PMS without background (2).png"/>
          <p:cNvPicPr>
            <a:picLocks noChangeAspect="1"/>
          </p:cNvPicPr>
          <p:nvPr userDrawn="1"/>
        </p:nvPicPr>
        <p:blipFill>
          <a:blip r:embed="rId2" cstate="print"/>
          <a:srcRect/>
          <a:stretch>
            <a:fillRect/>
          </a:stretch>
        </p:blipFill>
        <p:spPr bwMode="auto">
          <a:xfrm>
            <a:off x="6248400" y="5743575"/>
            <a:ext cx="2743200" cy="5032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0" y="6661150"/>
            <a:ext cx="2133600" cy="1968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689725"/>
            <a:ext cx="2895600" cy="16827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1C7B73B-EA5A-4871-9351-66CB0CB9B3A0}"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p:nvPr userDrawn="1"/>
        </p:nvSpPr>
        <p:spPr>
          <a:xfrm>
            <a:off x="0" y="6172200"/>
            <a:ext cx="6878638" cy="369888"/>
          </a:xfrm>
          <a:prstGeom prst="rect">
            <a:avLst/>
          </a:prstGeom>
          <a:noFill/>
        </p:spPr>
        <p:txBody>
          <a:bodyPr wrap="none">
            <a:spAutoFit/>
          </a:bodyPr>
          <a:lstStyle/>
          <a:p>
            <a:pPr>
              <a:defRPr/>
            </a:pPr>
            <a:r>
              <a:rPr lang="en-US" sz="900" dirty="0"/>
              <a:t>Golden Rule Insurance Company, a UnitedHealthcare company, is the underwriter and administrator of these plans.</a:t>
            </a:r>
          </a:p>
          <a:p>
            <a:pPr>
              <a:defRPr/>
            </a:pPr>
            <a:r>
              <a:rPr lang="en-US" sz="900" dirty="0"/>
              <a:t>Confidential property of UnitedHealth Group.  Do not distribute or reproduce without the express permission of UnitedHealth Group.</a:t>
            </a:r>
          </a:p>
        </p:txBody>
      </p:sp>
      <p:pic>
        <p:nvPicPr>
          <p:cNvPr id="5" name="Picture 6" descr="UHOneLogoSM_PMS without background (2).png"/>
          <p:cNvPicPr>
            <a:picLocks noChangeAspect="1"/>
          </p:cNvPicPr>
          <p:nvPr userDrawn="1"/>
        </p:nvPicPr>
        <p:blipFill>
          <a:blip r:embed="rId2" cstate="print"/>
          <a:srcRect/>
          <a:stretch>
            <a:fillRect/>
          </a:stretch>
        </p:blipFill>
        <p:spPr bwMode="auto">
          <a:xfrm>
            <a:off x="6248400" y="5743575"/>
            <a:ext cx="2743200" cy="5032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0" y="6661150"/>
            <a:ext cx="2133600" cy="1968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689725"/>
            <a:ext cx="2895600" cy="16827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1C7B73B-EA5A-4871-9351-66CB0CB9B3A0}"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0" y="61722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048000" y="61722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D50626-210A-4131-9949-D985F7FBECF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57278DE2-9B01-4742-8E66-A296BDFBABC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BF2A1A6D-FB03-459C-B947-5C1A0C407A3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83C4765A-5E22-456A-B3A9-890005C5B2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0521124D-B975-4378-8809-F26EDC08B8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52610D-3058-40AD-A1ED-E614734B3D61}" type="datetimeFigureOut">
              <a:rPr lang="en-US"/>
              <a:pPr>
                <a:defRPr/>
              </a:pPr>
              <a:t>9/25/2009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463A68-DB43-4364-A17C-DA26B8DE5D7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9" name="Rectangle 6"/>
          <p:cNvSpPr>
            <a:spLocks noGrp="1" noChangeArrowheads="1"/>
          </p:cNvSpPr>
          <p:nvPr>
            <p:ph type="sldNum" sz="quarter" idx="12"/>
          </p:nvPr>
        </p:nvSpPr>
        <p:spPr>
          <a:ln/>
        </p:spPr>
        <p:txBody>
          <a:bodyPr/>
          <a:lstStyle>
            <a:lvl1pPr>
              <a:defRPr/>
            </a:lvl1pPr>
          </a:lstStyle>
          <a:p>
            <a:pPr>
              <a:defRPr/>
            </a:pPr>
            <a:fld id="{8765C954-C27A-4724-BEAA-9F2BFDAC8509}"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5" name="Rectangle 6"/>
          <p:cNvSpPr>
            <a:spLocks noGrp="1" noChangeArrowheads="1"/>
          </p:cNvSpPr>
          <p:nvPr>
            <p:ph type="sldNum" sz="quarter" idx="12"/>
          </p:nvPr>
        </p:nvSpPr>
        <p:spPr>
          <a:ln/>
        </p:spPr>
        <p:txBody>
          <a:bodyPr/>
          <a:lstStyle>
            <a:lvl1pPr>
              <a:defRPr/>
            </a:lvl1pPr>
          </a:lstStyle>
          <a:p>
            <a:pPr>
              <a:defRPr/>
            </a:pPr>
            <a:fld id="{64568B43-38B8-4198-821D-E9F6F32A9F1D}"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4" name="Rectangle 6"/>
          <p:cNvSpPr>
            <a:spLocks noGrp="1" noChangeArrowheads="1"/>
          </p:cNvSpPr>
          <p:nvPr>
            <p:ph type="sldNum" sz="quarter" idx="12"/>
          </p:nvPr>
        </p:nvSpPr>
        <p:spPr>
          <a:ln/>
        </p:spPr>
        <p:txBody>
          <a:bodyPr/>
          <a:lstStyle>
            <a:lvl1pPr>
              <a:defRPr/>
            </a:lvl1pPr>
          </a:lstStyle>
          <a:p>
            <a:pPr>
              <a:defRPr/>
            </a:pPr>
            <a:fld id="{5CE176B1-C880-4471-8441-1F41F724E03B}"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46A50075-3EA8-48F7-B4FE-0C7064DCA490}"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7" name="Rectangle 6"/>
          <p:cNvSpPr>
            <a:spLocks noGrp="1" noChangeArrowheads="1"/>
          </p:cNvSpPr>
          <p:nvPr>
            <p:ph type="sldNum" sz="quarter" idx="12"/>
          </p:nvPr>
        </p:nvSpPr>
        <p:spPr>
          <a:ln/>
        </p:spPr>
        <p:txBody>
          <a:bodyPr/>
          <a:lstStyle>
            <a:lvl1pPr>
              <a:defRPr/>
            </a:lvl1pPr>
          </a:lstStyle>
          <a:p>
            <a:pPr>
              <a:defRPr/>
            </a:pPr>
            <a:fld id="{C9D9E9D8-6019-4072-B465-B9FD82CD8CB9}"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E0282125-88B1-4DC1-B4AF-311DD99BF806}"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It just makes sense.™</a:t>
            </a:r>
          </a:p>
        </p:txBody>
      </p:sp>
      <p:sp>
        <p:nvSpPr>
          <p:cNvPr id="6" name="Rectangle 6"/>
          <p:cNvSpPr>
            <a:spLocks noGrp="1" noChangeArrowheads="1"/>
          </p:cNvSpPr>
          <p:nvPr>
            <p:ph type="sldNum" sz="quarter" idx="12"/>
          </p:nvPr>
        </p:nvSpPr>
        <p:spPr>
          <a:ln/>
        </p:spPr>
        <p:txBody>
          <a:bodyPr/>
          <a:lstStyle>
            <a:lvl1pPr>
              <a:defRPr/>
            </a:lvl1pPr>
          </a:lstStyle>
          <a:p>
            <a:pPr>
              <a:defRPr/>
            </a:pPr>
            <a:fld id="{0D132C80-57DF-414E-83A8-D8E49484C46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683404-3C64-43D3-9638-467A04E4DE21}" type="datetimeFigureOut">
              <a:rPr lang="en-US"/>
              <a:pPr>
                <a:defRPr/>
              </a:pPr>
              <a:t>9/25/2009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158DC4-5262-441C-9C0F-674FB43A5A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3C50B8-CC79-42CC-B953-635049B6B975}" type="datetimeFigureOut">
              <a:rPr lang="en-US"/>
              <a:pPr>
                <a:defRPr/>
              </a:pPr>
              <a:t>9/25/2009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D486D-3DDF-4C57-8D3D-B5F236DD05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34BF42-9D7B-4463-85BE-34F55F7AF7FF}" type="datetimeFigureOut">
              <a:rPr lang="en-US"/>
              <a:pPr>
                <a:defRPr/>
              </a:pPr>
              <a:t>9/25/2009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62DEBB-A377-46DD-8CA4-175579DDC2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2.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9141C9-FB92-42A6-8FEF-646AFD6CD631}" type="datetimeFigureOut">
              <a:rPr lang="en-US"/>
              <a:pPr>
                <a:defRPr/>
              </a:pPr>
              <a:t>9/25/2009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C47FEDC-13EC-47BB-9789-F1EA875BC8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0" y="576263"/>
            <a:ext cx="9144000" cy="6281737"/>
          </a:xfrm>
          <a:prstGeom prst="rect">
            <a:avLst/>
          </a:prstGeom>
          <a:solidFill>
            <a:srgbClr val="FEEEBA"/>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26627" name="Picture 14"/>
          <p:cNvPicPr>
            <a:picLocks noChangeAspect="1" noChangeArrowheads="1"/>
          </p:cNvPicPr>
          <p:nvPr/>
        </p:nvPicPr>
        <p:blipFill>
          <a:blip r:embed="rId16" cstate="print"/>
          <a:srcRect/>
          <a:stretch>
            <a:fillRect/>
          </a:stretch>
        </p:blipFill>
        <p:spPr bwMode="auto">
          <a:xfrm>
            <a:off x="6276975" y="6135688"/>
            <a:ext cx="2663825" cy="488950"/>
          </a:xfrm>
          <a:prstGeom prst="rect">
            <a:avLst/>
          </a:prstGeom>
          <a:noFill/>
          <a:ln w="9525">
            <a:noFill/>
            <a:miter lim="800000"/>
            <a:headEnd/>
            <a:tailEnd/>
          </a:ln>
        </p:spPr>
      </p:pic>
      <p:sp>
        <p:nvSpPr>
          <p:cNvPr id="1036" name="AutoShape 12"/>
          <p:cNvSpPr>
            <a:spLocks noChangeArrowheads="1"/>
          </p:cNvSpPr>
          <p:nvPr/>
        </p:nvSpPr>
        <p:spPr bwMode="auto">
          <a:xfrm>
            <a:off x="101600" y="0"/>
            <a:ext cx="4852988" cy="984250"/>
          </a:xfrm>
          <a:prstGeom prst="flowChartTerminator">
            <a:avLst/>
          </a:prstGeom>
          <a:solidFill>
            <a:srgbClr val="D52B1E"/>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425" name="Rectangle 401"/>
          <p:cNvSpPr>
            <a:spLocks noChangeArrowheads="1"/>
          </p:cNvSpPr>
          <p:nvPr/>
        </p:nvSpPr>
        <p:spPr bwMode="auto">
          <a:xfrm>
            <a:off x="0" y="0"/>
            <a:ext cx="9144000" cy="614363"/>
          </a:xfrm>
          <a:prstGeom prst="rect">
            <a:avLst/>
          </a:prstGeom>
          <a:solidFill>
            <a:srgbClr val="D52B1E"/>
          </a:solidFill>
          <a:ln w="9525">
            <a:noFill/>
            <a:miter lim="800000"/>
            <a:headEnd/>
            <a:tailEnd/>
          </a:ln>
        </p:spPr>
        <p:txBody>
          <a:bodyPr wrap="none" anchor="ctr"/>
          <a:lstStyle/>
          <a:p>
            <a:pPr algn="r" fontAlgn="auto">
              <a:spcBef>
                <a:spcPts val="0"/>
              </a:spcBef>
              <a:spcAft>
                <a:spcPts val="0"/>
              </a:spcAft>
              <a:defRPr/>
            </a:pPr>
            <a:endParaRPr lang="en-US">
              <a:latin typeface="+mn-lt"/>
            </a:endParaRPr>
          </a:p>
        </p:txBody>
      </p:sp>
      <p:sp>
        <p:nvSpPr>
          <p:cNvPr id="26630" name="Rectangle 3"/>
          <p:cNvSpPr>
            <a:spLocks noGrp="1" noChangeArrowheads="1"/>
          </p:cNvSpPr>
          <p:nvPr>
            <p:ph type="body" idx="1"/>
          </p:nvPr>
        </p:nvSpPr>
        <p:spPr bwMode="auto">
          <a:xfrm>
            <a:off x="912813" y="1562100"/>
            <a:ext cx="7477125" cy="471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809038" y="420688"/>
            <a:ext cx="334962"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900">
                <a:latin typeface="Arial Narrow" pitchFamily="34" charset="0"/>
              </a:defRPr>
            </a:lvl1pPr>
          </a:lstStyle>
          <a:p>
            <a:pPr>
              <a:defRPr/>
            </a:pPr>
            <a:fld id="{014D3B13-6B70-4C38-8A11-7FC74C811407}" type="slidenum">
              <a:rPr lang="en-US"/>
              <a:pPr>
                <a:defRPr/>
              </a:pPr>
              <a:t>‹#›</a:t>
            </a:fld>
            <a:endParaRPr lang="en-US"/>
          </a:p>
        </p:txBody>
      </p:sp>
      <p:sp>
        <p:nvSpPr>
          <p:cNvPr id="26632" name="Rectangle 98"/>
          <p:cNvSpPr>
            <a:spLocks noGrp="1" noChangeArrowheads="1"/>
          </p:cNvSpPr>
          <p:nvPr>
            <p:ph type="title"/>
          </p:nvPr>
        </p:nvSpPr>
        <p:spPr bwMode="auto">
          <a:xfrm>
            <a:off x="269875" y="77788"/>
            <a:ext cx="5873750" cy="51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29" name="Text Box 405"/>
          <p:cNvSpPr txBox="1">
            <a:spLocks noChangeArrowheads="1"/>
          </p:cNvSpPr>
          <p:nvPr/>
        </p:nvSpPr>
        <p:spPr bwMode="auto">
          <a:xfrm>
            <a:off x="155575" y="6584950"/>
            <a:ext cx="6051550" cy="2143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800">
                <a:solidFill>
                  <a:srgbClr val="808080"/>
                </a:solidFill>
                <a:latin typeface="+mn-lt"/>
              </a:rPr>
              <a:t>Confidential property of UnitedHealth Group. Do not distribute or reproduce without the express permission of UnitedHealth Group.</a:t>
            </a:r>
          </a:p>
        </p:txBody>
      </p:sp>
      <p:sp>
        <p:nvSpPr>
          <p:cNvPr id="11" name="TextBox 10"/>
          <p:cNvSpPr txBox="1"/>
          <p:nvPr/>
        </p:nvSpPr>
        <p:spPr>
          <a:xfrm>
            <a:off x="150813" y="6437313"/>
            <a:ext cx="5422900" cy="214312"/>
          </a:xfrm>
          <a:prstGeom prst="rect">
            <a:avLst/>
          </a:prstGeom>
          <a:noFill/>
        </p:spPr>
        <p:txBody>
          <a:bodyPr wrap="none">
            <a:spAutoFit/>
          </a:bodyPr>
          <a:lstStyle/>
          <a:p>
            <a:pPr algn="r" fontAlgn="auto">
              <a:spcBef>
                <a:spcPts val="0"/>
              </a:spcBef>
              <a:spcAft>
                <a:spcPts val="0"/>
              </a:spcAft>
              <a:defRPr/>
            </a:pPr>
            <a:r>
              <a:rPr lang="en-US" sz="800" dirty="0">
                <a:solidFill>
                  <a:schemeClr val="tx2">
                    <a:lumMod val="50000"/>
                    <a:lumOff val="50000"/>
                  </a:schemeClr>
                </a:solidFill>
                <a:latin typeface="+mn-lt"/>
              </a:rPr>
              <a:t>Golden Rule Insurance Company, a </a:t>
            </a:r>
            <a:r>
              <a:rPr lang="en-US" sz="800" dirty="0" err="1">
                <a:solidFill>
                  <a:schemeClr val="tx2">
                    <a:lumMod val="50000"/>
                    <a:lumOff val="50000"/>
                  </a:schemeClr>
                </a:solidFill>
                <a:latin typeface="+mn-lt"/>
              </a:rPr>
              <a:t>UnitedHealthcare</a:t>
            </a:r>
            <a:r>
              <a:rPr lang="en-US" sz="800" dirty="0">
                <a:solidFill>
                  <a:schemeClr val="tx2">
                    <a:lumMod val="50000"/>
                    <a:lumOff val="50000"/>
                  </a:schemeClr>
                </a:solidFill>
                <a:latin typeface="+mn-lt"/>
              </a:rPr>
              <a:t> company, is the underwriter and administrator of these plans.</a:t>
            </a:r>
          </a:p>
        </p:txBody>
      </p:sp>
    </p:spTree>
  </p:cSld>
  <p:clrMap bg1="lt1" tx1="dk1" bg2="lt2" tx2="dk2" accent1="accent1" accent2="accent2" accent3="accent3" accent4="accent4" accent5="accent5" accent6="accent6" hlink="hlink" folHlink="folHlink"/>
  <p:sldLayoutIdLst>
    <p:sldLayoutId id="2147483807" r:id="rId1"/>
    <p:sldLayoutId id="2147483773" r:id="rId2"/>
    <p:sldLayoutId id="2147483772" r:id="rId3"/>
    <p:sldLayoutId id="2147483771" r:id="rId4"/>
    <p:sldLayoutId id="2147483770" r:id="rId5"/>
    <p:sldLayoutId id="2147483769" r:id="rId6"/>
    <p:sldLayoutId id="2147483768" r:id="rId7"/>
    <p:sldLayoutId id="2147483767" r:id="rId8"/>
    <p:sldLayoutId id="2147483766" r:id="rId9"/>
    <p:sldLayoutId id="2147483765" r:id="rId10"/>
    <p:sldLayoutId id="2147483764" r:id="rId11"/>
    <p:sldLayoutId id="2147483763" r:id="rId12"/>
    <p:sldLayoutId id="2147483762" r:id="rId13"/>
    <p:sldLayoutId id="2147483761"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ＭＳ Ｐゴシック"/>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a:defRPr>
      </a:lvl5pPr>
      <a:lvl6pPr marL="457200" algn="l" rtl="0" eaLnBrk="1" fontAlgn="base" hangingPunct="1">
        <a:spcBef>
          <a:spcPct val="0"/>
        </a:spcBef>
        <a:spcAft>
          <a:spcPct val="0"/>
        </a:spcAft>
        <a:defRPr sz="2800" b="1">
          <a:solidFill>
            <a:schemeClr val="tx1"/>
          </a:solidFill>
          <a:latin typeface="Arial" charset="0"/>
          <a:ea typeface="ＭＳ Ｐゴシック" charset="-128"/>
        </a:defRPr>
      </a:lvl6pPr>
      <a:lvl7pPr marL="914400" algn="l" rtl="0" eaLnBrk="1" fontAlgn="base" hangingPunct="1">
        <a:spcBef>
          <a:spcPct val="0"/>
        </a:spcBef>
        <a:spcAft>
          <a:spcPct val="0"/>
        </a:spcAft>
        <a:defRPr sz="2800" b="1">
          <a:solidFill>
            <a:schemeClr val="tx1"/>
          </a:solidFill>
          <a:latin typeface="Arial" charset="0"/>
          <a:ea typeface="ＭＳ Ｐゴシック" charset="-128"/>
        </a:defRPr>
      </a:lvl7pPr>
      <a:lvl8pPr marL="1371600" algn="l" rtl="0" eaLnBrk="1" fontAlgn="base" hangingPunct="1">
        <a:spcBef>
          <a:spcPct val="0"/>
        </a:spcBef>
        <a:spcAft>
          <a:spcPct val="0"/>
        </a:spcAft>
        <a:defRPr sz="2800" b="1">
          <a:solidFill>
            <a:schemeClr val="tx1"/>
          </a:solidFill>
          <a:latin typeface="Arial" charset="0"/>
          <a:ea typeface="ＭＳ Ｐゴシック" charset="-128"/>
        </a:defRPr>
      </a:lvl8pPr>
      <a:lvl9pPr marL="1828800" algn="l" rtl="0" eaLnBrk="1" fontAlgn="base" hangingPunct="1">
        <a:spcBef>
          <a:spcPct val="0"/>
        </a:spcBef>
        <a:spcAft>
          <a:spcPct val="0"/>
        </a:spcAft>
        <a:defRPr sz="2800" b="1">
          <a:solidFill>
            <a:schemeClr val="tx1"/>
          </a:solidFill>
          <a:latin typeface="Arial" charset="0"/>
          <a:ea typeface="ＭＳ Ｐゴシック" charset="-128"/>
        </a:defRPr>
      </a:lvl9pPr>
    </p:titleStyle>
    <p:bodyStyle>
      <a:lvl1pPr marL="280988" indent="-280988" algn="l" rtl="0" eaLnBrk="0" fontAlgn="base" hangingPunct="0">
        <a:spcBef>
          <a:spcPct val="20000"/>
        </a:spcBef>
        <a:spcAft>
          <a:spcPct val="0"/>
        </a:spcAft>
        <a:buClr>
          <a:schemeClr val="tx1"/>
        </a:buClr>
        <a:buChar char="•"/>
        <a:defRPr sz="2800">
          <a:solidFill>
            <a:schemeClr val="tx1"/>
          </a:solidFill>
          <a:latin typeface="+mn-lt"/>
          <a:ea typeface="+mn-ea"/>
          <a:cs typeface="ＭＳ Ｐゴシック"/>
        </a:defRPr>
      </a:lvl1pPr>
      <a:lvl2pPr marL="688975" indent="-293688" algn="l" rtl="0" eaLnBrk="0" fontAlgn="base" hangingPunct="0">
        <a:spcBef>
          <a:spcPct val="20000"/>
        </a:spcBef>
        <a:spcAft>
          <a:spcPct val="0"/>
        </a:spcAft>
        <a:buClr>
          <a:schemeClr val="tx1"/>
        </a:buClr>
        <a:buFont typeface="Wingdings" pitchFamily="2" charset="2"/>
        <a:buChar char="§"/>
        <a:defRPr sz="2400">
          <a:solidFill>
            <a:srgbClr val="0018A8"/>
          </a:solidFill>
          <a:latin typeface="+mn-lt"/>
          <a:ea typeface="+mn-ea"/>
          <a:cs typeface="ＭＳ Ｐゴシック"/>
        </a:defRPr>
      </a:lvl2pPr>
      <a:lvl3pPr marL="1027113" indent="-223838" algn="l" rtl="0" eaLnBrk="0" fontAlgn="base" hangingPunct="0">
        <a:spcBef>
          <a:spcPct val="20000"/>
        </a:spcBef>
        <a:spcAft>
          <a:spcPct val="0"/>
        </a:spcAft>
        <a:buClr>
          <a:schemeClr val="tx1"/>
        </a:buClr>
        <a:buChar char="•"/>
        <a:defRPr sz="2000">
          <a:solidFill>
            <a:srgbClr val="42145F"/>
          </a:solidFill>
          <a:latin typeface="+mn-lt"/>
          <a:ea typeface="+mn-ea"/>
          <a:cs typeface="ＭＳ Ｐゴシック"/>
        </a:defRPr>
      </a:lvl3pPr>
      <a:lvl4pPr marL="1377950" indent="-236538" algn="l" rtl="0" eaLnBrk="0" fontAlgn="base" hangingPunct="0">
        <a:spcBef>
          <a:spcPct val="20000"/>
        </a:spcBef>
        <a:spcAft>
          <a:spcPct val="0"/>
        </a:spcAft>
        <a:buClr>
          <a:schemeClr val="tx1"/>
        </a:buClr>
        <a:buFont typeface="Wingdings" pitchFamily="2" charset="2"/>
        <a:buChar char="§"/>
        <a:defRPr>
          <a:solidFill>
            <a:srgbClr val="BED600"/>
          </a:solidFill>
          <a:latin typeface="+mn-lt"/>
          <a:ea typeface="+mn-ea"/>
          <a:cs typeface="ＭＳ Ｐゴシック"/>
        </a:defRPr>
      </a:lvl4pPr>
      <a:lvl5pPr marL="1716088" indent="-223838" algn="l" rtl="0" eaLnBrk="0" fontAlgn="base" hangingPunct="0">
        <a:spcBef>
          <a:spcPct val="20000"/>
        </a:spcBef>
        <a:spcAft>
          <a:spcPct val="0"/>
        </a:spcAft>
        <a:buClr>
          <a:schemeClr val="tx1"/>
        </a:buClr>
        <a:buFont typeface="Arial" charset="0"/>
        <a:buChar char="•"/>
        <a:defRPr sz="1600">
          <a:solidFill>
            <a:srgbClr val="FCD450"/>
          </a:solidFill>
          <a:latin typeface="+mn-lt"/>
          <a:ea typeface="+mn-ea"/>
          <a:cs typeface="ＭＳ Ｐゴシック"/>
        </a:defRPr>
      </a:lvl5pPr>
      <a:lvl6pPr marL="19446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6pPr>
      <a:lvl7pPr marL="24018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7pPr>
      <a:lvl8pPr marL="28590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8pPr>
      <a:lvl9pPr marL="33162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defRPr>
            </a:lvl1pPr>
          </a:lstStyle>
          <a:p>
            <a:pPr>
              <a:defRPr/>
            </a:pPr>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r>
              <a:rPr lang="en-US"/>
              <a:t>It just makes sense.™</a:t>
            </a:r>
          </a:p>
        </p:txBody>
      </p:sp>
      <p:sp>
        <p:nvSpPr>
          <p:cNvPr id="15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9518ED8-433B-48A9-B67B-2824229C78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3"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5" name="Rectangle 401"/>
          <p:cNvSpPr>
            <a:spLocks noChangeArrowheads="1"/>
          </p:cNvSpPr>
          <p:nvPr/>
        </p:nvSpPr>
        <p:spPr bwMode="auto">
          <a:xfrm>
            <a:off x="0" y="0"/>
            <a:ext cx="9144000" cy="614363"/>
          </a:xfrm>
          <a:prstGeom prst="rect">
            <a:avLst/>
          </a:prstGeom>
          <a:solidFill>
            <a:srgbClr val="A3B5BC"/>
          </a:solidFill>
          <a:ln w="9525">
            <a:noFill/>
            <a:miter lim="800000"/>
            <a:headEnd/>
            <a:tailEnd/>
          </a:ln>
          <a:effectLst/>
        </p:spPr>
        <p:txBody>
          <a:bodyPr wrap="none" anchor="ctr"/>
          <a:lstStyle/>
          <a:p>
            <a:pPr fontAlgn="auto">
              <a:spcBef>
                <a:spcPts val="0"/>
              </a:spcBef>
              <a:spcAft>
                <a:spcPts val="0"/>
              </a:spcAft>
              <a:defRPr/>
            </a:pPr>
            <a:endParaRPr lang="en-US" dirty="0"/>
          </a:p>
        </p:txBody>
      </p:sp>
      <p:sp>
        <p:nvSpPr>
          <p:cNvPr id="1431" name="Rectangle 407"/>
          <p:cNvSpPr>
            <a:spLocks noChangeArrowheads="1"/>
          </p:cNvSpPr>
          <p:nvPr/>
        </p:nvSpPr>
        <p:spPr bwMode="auto">
          <a:xfrm>
            <a:off x="6118225" y="0"/>
            <a:ext cx="2692400" cy="1149350"/>
          </a:xfrm>
          <a:prstGeom prst="rect">
            <a:avLst/>
          </a:prstGeom>
          <a:solidFill>
            <a:srgbClr val="222C80"/>
          </a:solidFill>
          <a:ln w="9525">
            <a:noFill/>
            <a:miter lim="800000"/>
            <a:headEnd/>
            <a:tailEnd/>
          </a:ln>
          <a:effectLst/>
        </p:spPr>
        <p:txBody>
          <a:bodyPr wrap="none" anchor="ctr"/>
          <a:lstStyle/>
          <a:p>
            <a:pPr fontAlgn="auto">
              <a:spcBef>
                <a:spcPts val="0"/>
              </a:spcBef>
              <a:spcAft>
                <a:spcPts val="0"/>
              </a:spcAft>
              <a:defRPr/>
            </a:pPr>
            <a:endParaRPr lang="en-US" dirty="0"/>
          </a:p>
        </p:txBody>
      </p:sp>
      <p:sp>
        <p:nvSpPr>
          <p:cNvPr id="1027" name="Rectangle 3"/>
          <p:cNvSpPr>
            <a:spLocks noGrp="1" noChangeArrowheads="1"/>
          </p:cNvSpPr>
          <p:nvPr>
            <p:ph type="body" idx="1"/>
          </p:nvPr>
        </p:nvSpPr>
        <p:spPr bwMode="auto">
          <a:xfrm>
            <a:off x="912813" y="1562100"/>
            <a:ext cx="7477125" cy="471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809038" y="420688"/>
            <a:ext cx="334962"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900">
                <a:latin typeface="Arial Narrow" pitchFamily="34" charset="0"/>
                <a:ea typeface="ＭＳ Ｐゴシック" charset="-128"/>
                <a:cs typeface="+mn-cs"/>
              </a:defRPr>
            </a:lvl1pPr>
          </a:lstStyle>
          <a:p>
            <a:pPr>
              <a:defRPr/>
            </a:pPr>
            <a:fld id="{DDEABC0D-99A1-405A-B492-988456231404}" type="slidenum">
              <a:rPr lang="en-US"/>
              <a:pPr>
                <a:defRPr/>
              </a:pPr>
              <a:t>‹#›</a:t>
            </a:fld>
            <a:endParaRPr lang="en-US"/>
          </a:p>
        </p:txBody>
      </p:sp>
      <p:sp>
        <p:nvSpPr>
          <p:cNvPr id="54278" name="Rectangle 98"/>
          <p:cNvSpPr>
            <a:spLocks noGrp="1" noChangeArrowheads="1"/>
          </p:cNvSpPr>
          <p:nvPr>
            <p:ph type="title"/>
          </p:nvPr>
        </p:nvSpPr>
        <p:spPr bwMode="auto">
          <a:xfrm>
            <a:off x="169863" y="77788"/>
            <a:ext cx="587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29" name="Text Box 405"/>
          <p:cNvSpPr txBox="1">
            <a:spLocks noChangeArrowheads="1"/>
          </p:cNvSpPr>
          <p:nvPr/>
        </p:nvSpPr>
        <p:spPr bwMode="auto">
          <a:xfrm>
            <a:off x="12700" y="6689725"/>
            <a:ext cx="6146800" cy="2159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800" dirty="0">
                <a:solidFill>
                  <a:srgbClr val="808080"/>
                </a:solidFill>
              </a:rPr>
              <a:t>Confidential property of UnitedHealth Group. Do not distribute or reproduce without the express permission of UnitedHealth Group.</a:t>
            </a:r>
          </a:p>
        </p:txBody>
      </p:sp>
      <p:pic>
        <p:nvPicPr>
          <p:cNvPr id="54280" name="Picture 410" descr="UHC_Logo_stacked_bug-rev"/>
          <p:cNvPicPr>
            <a:picLocks noChangeAspect="1" noChangeArrowheads="1"/>
          </p:cNvPicPr>
          <p:nvPr/>
        </p:nvPicPr>
        <p:blipFill>
          <a:blip r:embed="rId21" cstate="print"/>
          <a:srcRect/>
          <a:stretch>
            <a:fillRect/>
          </a:stretch>
        </p:blipFill>
        <p:spPr bwMode="auto">
          <a:xfrm>
            <a:off x="6502400" y="395288"/>
            <a:ext cx="1957388" cy="384175"/>
          </a:xfrm>
          <a:prstGeom prst="rect">
            <a:avLst/>
          </a:prstGeom>
          <a:noFill/>
          <a:ln w="9525">
            <a:noFill/>
            <a:miter lim="800000"/>
            <a:headEnd/>
            <a:tailEnd/>
          </a:ln>
        </p:spPr>
      </p:pic>
      <p:pic>
        <p:nvPicPr>
          <p:cNvPr id="54281" name="Picture 10" descr="UHOne_logo0001.jpg"/>
          <p:cNvPicPr>
            <a:picLocks noChangeAspect="1"/>
          </p:cNvPicPr>
          <p:nvPr/>
        </p:nvPicPr>
        <p:blipFill>
          <a:blip r:embed="rId22" cstate="print"/>
          <a:srcRect/>
          <a:stretch>
            <a:fillRect/>
          </a:stretch>
        </p:blipFill>
        <p:spPr bwMode="auto">
          <a:xfrm>
            <a:off x="6178550" y="5903913"/>
            <a:ext cx="2559050" cy="474662"/>
          </a:xfrm>
          <a:prstGeom prst="rect">
            <a:avLst/>
          </a:prstGeom>
          <a:noFill/>
          <a:ln w="9525">
            <a:noFill/>
            <a:miter lim="800000"/>
            <a:headEnd/>
            <a:tailEnd/>
          </a:ln>
        </p:spPr>
      </p:pic>
      <p:sp>
        <p:nvSpPr>
          <p:cNvPr id="12" name="TextBox 11"/>
          <p:cNvSpPr txBox="1"/>
          <p:nvPr/>
        </p:nvSpPr>
        <p:spPr>
          <a:xfrm>
            <a:off x="7938" y="6286500"/>
            <a:ext cx="5940425" cy="584200"/>
          </a:xfrm>
          <a:prstGeom prst="rect">
            <a:avLst/>
          </a:prstGeom>
          <a:noFill/>
        </p:spPr>
        <p:txBody>
          <a:bodyPr wrap="none">
            <a:spAutoFit/>
          </a:bodyPr>
          <a:lstStyle/>
          <a:p>
            <a:pPr fontAlgn="auto">
              <a:spcBef>
                <a:spcPts val="0"/>
              </a:spcBef>
              <a:spcAft>
                <a:spcPts val="0"/>
              </a:spcAft>
              <a:defRPr/>
            </a:pPr>
            <a:r>
              <a:rPr lang="en-US" sz="800" dirty="0">
                <a:solidFill>
                  <a:schemeClr val="bg1">
                    <a:lumMod val="50000"/>
                  </a:schemeClr>
                </a:solidFill>
              </a:rPr>
              <a:t>UnitedHealthOne is a brand name used for products underwritten and/or administered by the following Insurance Companies: </a:t>
            </a:r>
          </a:p>
          <a:p>
            <a:pPr fontAlgn="auto">
              <a:spcBef>
                <a:spcPts val="0"/>
              </a:spcBef>
              <a:spcAft>
                <a:spcPts val="0"/>
              </a:spcAft>
              <a:defRPr/>
            </a:pPr>
            <a:r>
              <a:rPr lang="en-US" sz="800" dirty="0">
                <a:solidFill>
                  <a:schemeClr val="bg1">
                    <a:lumMod val="50000"/>
                  </a:schemeClr>
                </a:solidFill>
              </a:rPr>
              <a:t>American Medical Security Life, Golden Rule, PacifiCare Life and Health, UnitedHealthCare. The brand name may also be </a:t>
            </a:r>
          </a:p>
          <a:p>
            <a:pPr fontAlgn="auto">
              <a:spcBef>
                <a:spcPts val="0"/>
              </a:spcBef>
              <a:spcAft>
                <a:spcPts val="0"/>
              </a:spcAft>
              <a:defRPr/>
            </a:pPr>
            <a:r>
              <a:rPr lang="en-US" sz="800" dirty="0">
                <a:solidFill>
                  <a:schemeClr val="bg1">
                    <a:lumMod val="50000"/>
                  </a:schemeClr>
                </a:solidFill>
              </a:rPr>
              <a:t>used for PacifiCare Life Assurance Company products.</a:t>
            </a:r>
          </a:p>
          <a:p>
            <a:pPr fontAlgn="auto">
              <a:spcBef>
                <a:spcPts val="0"/>
              </a:spcBef>
              <a:spcAft>
                <a:spcPts val="0"/>
              </a:spcAft>
              <a:defRPr/>
            </a:pPr>
            <a:r>
              <a:rPr lang="en-US" sz="800" dirty="0">
                <a:solidFill>
                  <a:schemeClr val="bg1">
                    <a:lumMod val="50000"/>
                  </a:schemeClr>
                </a:solidFill>
              </a:rPr>
              <a:t> </a:t>
            </a:r>
          </a:p>
        </p:txBody>
      </p:sp>
    </p:spTree>
  </p:cSld>
  <p:clrMap bg1="lt1" tx1="dk1" bg2="lt2" tx2="dk2" accent1="accent1" accent2="accent2" accent3="accent3" accent4="accent4" accent5="accent5" accent6="accent6" hlink="hlink" folHlink="folHlink"/>
  <p:sldLayoutIdLst>
    <p:sldLayoutId id="2147483808"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 id="2147483809" r:id="rId12"/>
    <p:sldLayoutId id="2147483810" r:id="rId13"/>
    <p:sldLayoutId id="2147483811" r:id="rId14"/>
    <p:sldLayoutId id="2147483812" r:id="rId15"/>
    <p:sldLayoutId id="2147483813" r:id="rId16"/>
    <p:sldLayoutId id="2147483814" r:id="rId17"/>
    <p:sldLayoutId id="2147483815" r:id="rId18"/>
    <p:sldLayoutId id="2147483817"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Effect transition="in" filter="fade">
                                      <p:cBhvr>
                                        <p:cTn id="11" dur="500"/>
                                        <p:tgtEl>
                                          <p:spTgt spid="102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Effect transition="in" filter="fade">
                                      <p:cBhvr>
                                        <p:cTn id="19" dur="500"/>
                                        <p:tgtEl>
                                          <p:spTgt spid="102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txStyles>
    <p:titleStyle>
      <a:lvl1pPr algn="l" rtl="0" eaLnBrk="0" fontAlgn="base" hangingPunct="0">
        <a:spcBef>
          <a:spcPct val="0"/>
        </a:spcBef>
        <a:spcAft>
          <a:spcPct val="0"/>
        </a:spcAft>
        <a:defRPr sz="2800" b="1">
          <a:solidFill>
            <a:schemeClr val="tx1"/>
          </a:solidFill>
          <a:latin typeface="+mj-lt"/>
          <a:ea typeface="+mj-ea"/>
          <a:cs typeface="ＭＳ Ｐゴシック"/>
        </a:defRPr>
      </a:lvl1pPr>
      <a:lvl2pPr algn="l" rtl="0" eaLnBrk="0" fontAlgn="base" hangingPunct="0">
        <a:spcBef>
          <a:spcPct val="0"/>
        </a:spcBef>
        <a:spcAft>
          <a:spcPct val="0"/>
        </a:spcAft>
        <a:defRPr sz="2800" b="1">
          <a:solidFill>
            <a:schemeClr val="tx1"/>
          </a:solidFill>
          <a:latin typeface="Arial" charset="0"/>
          <a:ea typeface="ＭＳ Ｐゴシック" charset="-128"/>
          <a:cs typeface="ＭＳ Ｐゴシック"/>
        </a:defRPr>
      </a:lvl2pPr>
      <a:lvl3pPr algn="l" rtl="0" eaLnBrk="0" fontAlgn="base" hangingPunct="0">
        <a:spcBef>
          <a:spcPct val="0"/>
        </a:spcBef>
        <a:spcAft>
          <a:spcPct val="0"/>
        </a:spcAft>
        <a:defRPr sz="2800" b="1">
          <a:solidFill>
            <a:schemeClr val="tx1"/>
          </a:solidFill>
          <a:latin typeface="Arial" charset="0"/>
          <a:ea typeface="ＭＳ Ｐゴシック" charset="-128"/>
          <a:cs typeface="ＭＳ Ｐゴシック"/>
        </a:defRPr>
      </a:lvl3pPr>
      <a:lvl4pPr algn="l" rtl="0" eaLnBrk="0" fontAlgn="base" hangingPunct="0">
        <a:spcBef>
          <a:spcPct val="0"/>
        </a:spcBef>
        <a:spcAft>
          <a:spcPct val="0"/>
        </a:spcAft>
        <a:defRPr sz="2800" b="1">
          <a:solidFill>
            <a:schemeClr val="tx1"/>
          </a:solidFill>
          <a:latin typeface="Arial" charset="0"/>
          <a:ea typeface="ＭＳ Ｐゴシック" charset="-128"/>
          <a:cs typeface="ＭＳ Ｐゴシック"/>
        </a:defRPr>
      </a:lvl4pPr>
      <a:lvl5pPr algn="l" rtl="0" eaLnBrk="0" fontAlgn="base" hangingPunct="0">
        <a:spcBef>
          <a:spcPct val="0"/>
        </a:spcBef>
        <a:spcAft>
          <a:spcPct val="0"/>
        </a:spcAft>
        <a:defRPr sz="2800" b="1">
          <a:solidFill>
            <a:schemeClr val="tx1"/>
          </a:solidFill>
          <a:latin typeface="Arial" charset="0"/>
          <a:ea typeface="ＭＳ Ｐゴシック" charset="-128"/>
          <a:cs typeface="ＭＳ Ｐゴシック"/>
        </a:defRPr>
      </a:lvl5pPr>
      <a:lvl6pPr marL="457200" algn="l" rtl="0" eaLnBrk="1" fontAlgn="base" hangingPunct="1">
        <a:spcBef>
          <a:spcPct val="0"/>
        </a:spcBef>
        <a:spcAft>
          <a:spcPct val="0"/>
        </a:spcAft>
        <a:defRPr sz="2800" b="1">
          <a:solidFill>
            <a:schemeClr val="tx1"/>
          </a:solidFill>
          <a:latin typeface="Arial" charset="0"/>
          <a:ea typeface="ＭＳ Ｐゴシック" charset="-128"/>
        </a:defRPr>
      </a:lvl6pPr>
      <a:lvl7pPr marL="914400" algn="l" rtl="0" eaLnBrk="1" fontAlgn="base" hangingPunct="1">
        <a:spcBef>
          <a:spcPct val="0"/>
        </a:spcBef>
        <a:spcAft>
          <a:spcPct val="0"/>
        </a:spcAft>
        <a:defRPr sz="2800" b="1">
          <a:solidFill>
            <a:schemeClr val="tx1"/>
          </a:solidFill>
          <a:latin typeface="Arial" charset="0"/>
          <a:ea typeface="ＭＳ Ｐゴシック" charset="-128"/>
        </a:defRPr>
      </a:lvl7pPr>
      <a:lvl8pPr marL="1371600" algn="l" rtl="0" eaLnBrk="1" fontAlgn="base" hangingPunct="1">
        <a:spcBef>
          <a:spcPct val="0"/>
        </a:spcBef>
        <a:spcAft>
          <a:spcPct val="0"/>
        </a:spcAft>
        <a:defRPr sz="2800" b="1">
          <a:solidFill>
            <a:schemeClr val="tx1"/>
          </a:solidFill>
          <a:latin typeface="Arial" charset="0"/>
          <a:ea typeface="ＭＳ Ｐゴシック" charset="-128"/>
        </a:defRPr>
      </a:lvl8pPr>
      <a:lvl9pPr marL="1828800" algn="l" rtl="0" eaLnBrk="1" fontAlgn="base" hangingPunct="1">
        <a:spcBef>
          <a:spcPct val="0"/>
        </a:spcBef>
        <a:spcAft>
          <a:spcPct val="0"/>
        </a:spcAft>
        <a:defRPr sz="2800" b="1">
          <a:solidFill>
            <a:schemeClr val="tx1"/>
          </a:solidFill>
          <a:latin typeface="Arial" charset="0"/>
          <a:ea typeface="ＭＳ Ｐゴシック" charset="-128"/>
        </a:defRPr>
      </a:lvl9pPr>
    </p:titleStyle>
    <p:bodyStyle>
      <a:lvl1pPr marL="234950" indent="-234950" algn="l" rtl="0" eaLnBrk="0" fontAlgn="base" hangingPunct="0">
        <a:spcBef>
          <a:spcPct val="20000"/>
        </a:spcBef>
        <a:spcAft>
          <a:spcPct val="0"/>
        </a:spcAft>
        <a:buClr>
          <a:schemeClr val="tx1"/>
        </a:buClr>
        <a:buChar char="•"/>
        <a:defRPr sz="2800">
          <a:solidFill>
            <a:schemeClr val="tx1"/>
          </a:solidFill>
          <a:latin typeface="+mn-lt"/>
          <a:ea typeface="+mn-ea"/>
          <a:cs typeface="ＭＳ Ｐゴシック"/>
        </a:defRPr>
      </a:lvl1pPr>
      <a:lvl2pPr marL="574675" indent="-225425" algn="l" rtl="0" eaLnBrk="0" fontAlgn="base" hangingPunct="0">
        <a:spcBef>
          <a:spcPct val="20000"/>
        </a:spcBef>
        <a:spcAft>
          <a:spcPct val="0"/>
        </a:spcAft>
        <a:buClr>
          <a:schemeClr val="tx1"/>
        </a:buClr>
        <a:buFont typeface="Wingdings" pitchFamily="2" charset="2"/>
        <a:buChar char="§"/>
        <a:defRPr sz="2400">
          <a:solidFill>
            <a:srgbClr val="222C80"/>
          </a:solidFill>
          <a:latin typeface="+mn-lt"/>
          <a:ea typeface="+mn-ea"/>
          <a:cs typeface="ＭＳ Ｐゴシック"/>
        </a:defRPr>
      </a:lvl2pPr>
      <a:lvl3pPr marL="860425" indent="-171450" algn="l" rtl="0" eaLnBrk="0" fontAlgn="base" hangingPunct="0">
        <a:spcBef>
          <a:spcPct val="20000"/>
        </a:spcBef>
        <a:spcAft>
          <a:spcPct val="0"/>
        </a:spcAft>
        <a:buClr>
          <a:schemeClr val="tx1"/>
        </a:buClr>
        <a:buChar char="•"/>
        <a:defRPr sz="2000">
          <a:solidFill>
            <a:srgbClr val="222C80"/>
          </a:solidFill>
          <a:latin typeface="+mn-lt"/>
          <a:ea typeface="+mn-ea"/>
          <a:cs typeface="ＭＳ Ｐゴシック"/>
        </a:defRPr>
      </a:lvl3pPr>
      <a:lvl4pPr marL="1200150" indent="-173038" algn="l" rtl="0" eaLnBrk="0" fontAlgn="base" hangingPunct="0">
        <a:spcBef>
          <a:spcPct val="20000"/>
        </a:spcBef>
        <a:spcAft>
          <a:spcPct val="0"/>
        </a:spcAft>
        <a:buClr>
          <a:schemeClr val="tx1"/>
        </a:buClr>
        <a:buFont typeface="Wingdings" pitchFamily="2" charset="2"/>
        <a:buChar char="§"/>
        <a:defRPr>
          <a:solidFill>
            <a:srgbClr val="222C80"/>
          </a:solidFill>
          <a:latin typeface="+mn-lt"/>
          <a:ea typeface="+mn-ea"/>
          <a:cs typeface="ＭＳ Ｐゴシック"/>
        </a:defRPr>
      </a:lvl4pPr>
      <a:lvl5pPr marL="1487488" indent="-173038" algn="l" rtl="0" eaLnBrk="0" fontAlgn="base" hangingPunct="0">
        <a:spcBef>
          <a:spcPct val="20000"/>
        </a:spcBef>
        <a:spcAft>
          <a:spcPct val="0"/>
        </a:spcAft>
        <a:buClr>
          <a:schemeClr val="tx1"/>
        </a:buClr>
        <a:buFont typeface="Arial" charset="0"/>
        <a:buChar char="•"/>
        <a:defRPr sz="1600">
          <a:solidFill>
            <a:srgbClr val="222C80"/>
          </a:solidFill>
          <a:latin typeface="+mn-lt"/>
          <a:ea typeface="+mn-ea"/>
          <a:cs typeface="ＭＳ Ｐゴシック"/>
        </a:defRPr>
      </a:lvl5pPr>
      <a:lvl6pPr marL="19446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6pPr>
      <a:lvl7pPr marL="24018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7pPr>
      <a:lvl8pPr marL="28590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8pPr>
      <a:lvl9pPr marL="3316288" indent="-173038" algn="l" rtl="0" eaLnBrk="1" fontAlgn="base" hangingPunct="1">
        <a:spcBef>
          <a:spcPct val="20000"/>
        </a:spcBef>
        <a:spcAft>
          <a:spcPct val="0"/>
        </a:spcAft>
        <a:buClr>
          <a:schemeClr val="tx1"/>
        </a:buClr>
        <a:buFont typeface="Arial" charset="0"/>
        <a:buChar char="•"/>
        <a:defRPr sz="1600">
          <a:solidFill>
            <a:srgbClr val="222C8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Arial" charset="0"/>
                <a:ea typeface="ＭＳ Ｐゴシック" charset="-128"/>
                <a:cs typeface="+mn-cs"/>
              </a:defRPr>
            </a:lvl1pPr>
          </a:lstStyle>
          <a:p>
            <a:pPr>
              <a:defRPr/>
            </a:pPr>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ea typeface="ＭＳ Ｐゴシック" charset="-128"/>
                <a:cs typeface="+mn-cs"/>
              </a:defRPr>
            </a:lvl1pPr>
          </a:lstStyle>
          <a:p>
            <a:pPr>
              <a:defRPr/>
            </a:pPr>
            <a:r>
              <a:rPr lang="en-US"/>
              <a:t>It just makes sense.™</a:t>
            </a:r>
          </a:p>
        </p:txBody>
      </p:sp>
      <p:sp>
        <p:nvSpPr>
          <p:cNvPr id="157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charset="0"/>
                <a:ea typeface="ＭＳ Ｐゴシック" charset="-128"/>
                <a:cs typeface="+mn-cs"/>
              </a:defRPr>
            </a:lvl1pPr>
          </a:lstStyle>
          <a:p>
            <a:pPr>
              <a:defRPr/>
            </a:pPr>
            <a:fld id="{8F02B724-030F-4710-A150-0471976B5D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4" r:id="rId2"/>
    <p:sldLayoutId id="2147483803" r:id="rId3"/>
    <p:sldLayoutId id="2147483802" r:id="rId4"/>
    <p:sldLayoutId id="2147483801" r:id="rId5"/>
    <p:sldLayoutId id="2147483800" r:id="rId6"/>
    <p:sldLayoutId id="2147483799" r:id="rId7"/>
    <p:sldLayoutId id="2147483798" r:id="rId8"/>
    <p:sldLayoutId id="2147483797" r:id="rId9"/>
    <p:sldLayoutId id="2147483796" r:id="rId10"/>
    <p:sldLayoutId id="214748379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a.biz/index.php" TargetMode="External"/><Relationship Id="rId2" Type="http://schemas.openxmlformats.org/officeDocument/2006/relationships/image" Target="../media/image5.png"/><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image" Target="../media/image24.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21.xml"/><Relationship Id="rId16" Type="http://schemas.openxmlformats.org/officeDocument/2006/relationships/diagramColors" Target="../diagrams/colors16.xml"/><Relationship Id="rId1" Type="http://schemas.openxmlformats.org/officeDocument/2006/relationships/slideLayout" Target="../slideLayouts/slideLayout40.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53.xml"/><Relationship Id="rId4" Type="http://schemas.openxmlformats.org/officeDocument/2006/relationships/image" Target="../media/image30.gif"/></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hyperlink" Target="http://www.goldenrule.com/" TargetMode="External"/><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search.yahoo.com/search/images/view?back=http://images.search.yahoo.com/search/images?p=generations&amp;ei=UTF-8&amp;js=1&amp;ni=20&amp;fr=yfp-t-501&amp;b=61&amp;w=333&amp;h=500&amp;imgurl=static.flickr.com/112/310384624_458ca214fc_m.jpg&amp;rurl=http://www.flickr.com/photos/larajade/310384624/&amp;size=68.4kB&amp;name=310384624_458ca214fc.jpg&amp;p=generations&amp;type=jpeg&amp;no=63&amp;tt=479,566&amp;oid=020ebb3bd73b697a&amp;fusr=Lara+Jade.&amp;tit=Generations&amp;hurl=http://www.flickr.com/photos/larajade/&amp;ei=UTF-8&amp;src=p" TargetMode="External"/><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44.png"/><Relationship Id="rId4" Type="http://schemas.openxmlformats.org/officeDocument/2006/relationships/diagramLayout" Target="../diagrams/layout17.xml"/><Relationship Id="rId9" Type="http://schemas.openxmlformats.org/officeDocument/2006/relationships/hyperlink" Target="http://www.goldenrulehealth.com/broker"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4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8.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8.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Colors" Target="../diagrams/colors7.xml"/><Relationship Id="rId1" Type="http://schemas.openxmlformats.org/officeDocument/2006/relationships/slideLayout" Target="../slideLayouts/slideLayout5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5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D802C5-1150-42EA-8EEE-9C9C3ACBE468}" type="slidenum">
              <a:rPr lang="en-US"/>
              <a:pPr>
                <a:defRPr/>
              </a:pPr>
              <a:t>1</a:t>
            </a:fld>
            <a:endParaRPr lang="en-US"/>
          </a:p>
        </p:txBody>
      </p:sp>
      <p:pic>
        <p:nvPicPr>
          <p:cNvPr id="5" name="Picture 5"/>
          <p:cNvPicPr>
            <a:picLocks noChangeAspect="1" noChangeArrowheads="1"/>
          </p:cNvPicPr>
          <p:nvPr/>
        </p:nvPicPr>
        <p:blipFill>
          <a:blip r:embed="rId2" cstate="print"/>
          <a:srcRect/>
          <a:stretch>
            <a:fillRect/>
          </a:stretch>
        </p:blipFill>
        <p:spPr bwMode="auto">
          <a:xfrm>
            <a:off x="1600200" y="2819400"/>
            <a:ext cx="6016625" cy="1104900"/>
          </a:xfrm>
          <a:prstGeom prst="rect">
            <a:avLst/>
          </a:prstGeom>
          <a:noFill/>
          <a:ln w="9525">
            <a:noFill/>
            <a:miter lim="800000"/>
            <a:headEnd/>
            <a:tailEnd/>
          </a:ln>
        </p:spPr>
      </p:pic>
      <p:sp>
        <p:nvSpPr>
          <p:cNvPr id="8" name="Rectangle 7"/>
          <p:cNvSpPr/>
          <p:nvPr/>
        </p:nvSpPr>
        <p:spPr>
          <a:xfrm>
            <a:off x="1676400" y="4343400"/>
            <a:ext cx="6553200" cy="1015663"/>
          </a:xfrm>
          <a:prstGeom prst="rect">
            <a:avLst/>
          </a:prstGeom>
        </p:spPr>
        <p:txBody>
          <a:bodyPr wrap="square">
            <a:spAutoFit/>
          </a:bodyPr>
          <a:lstStyle/>
          <a:p>
            <a:r>
              <a:rPr lang="en-US" sz="2400" dirty="0" smtClean="0"/>
              <a:t>Health Plans for Individuals and Families</a:t>
            </a:r>
            <a:br>
              <a:rPr lang="en-US" sz="2400" dirty="0" smtClean="0"/>
            </a:br>
            <a:r>
              <a:rPr lang="en-US" dirty="0" smtClean="0"/>
              <a:t>Underwritten by Golden Rule Insurance Company</a:t>
            </a:r>
            <a:br>
              <a:rPr lang="en-US" dirty="0" smtClean="0"/>
            </a:br>
            <a:endParaRPr lang="en-US" dirty="0"/>
          </a:p>
        </p:txBody>
      </p:sp>
      <p:sp>
        <p:nvSpPr>
          <p:cNvPr id="9" name="TextBox 8"/>
          <p:cNvSpPr txBox="1"/>
          <p:nvPr/>
        </p:nvSpPr>
        <p:spPr>
          <a:xfrm>
            <a:off x="4114800" y="1524000"/>
            <a:ext cx="5029200" cy="1200329"/>
          </a:xfrm>
          <a:prstGeom prst="rect">
            <a:avLst/>
          </a:prstGeom>
          <a:noFill/>
        </p:spPr>
        <p:txBody>
          <a:bodyPr wrap="square" rtlCol="0">
            <a:spAutoFit/>
          </a:bodyPr>
          <a:lstStyle/>
          <a:p>
            <a:r>
              <a:rPr lang="en-US" b="1" dirty="0" smtClean="0">
                <a:solidFill>
                  <a:srgbClr val="FF0000"/>
                </a:solidFill>
                <a:latin typeface="Bell MT" pitchFamily="18" charset="0"/>
              </a:rPr>
              <a:t>Annette Dahlke</a:t>
            </a:r>
          </a:p>
          <a:p>
            <a:r>
              <a:rPr lang="en-US" b="1" dirty="0" smtClean="0">
                <a:solidFill>
                  <a:srgbClr val="FF0000"/>
                </a:solidFill>
                <a:latin typeface="Bell MT" pitchFamily="18" charset="0"/>
              </a:rPr>
              <a:t>National Key Broker Account Executive</a:t>
            </a:r>
          </a:p>
          <a:p>
            <a:r>
              <a:rPr lang="en-US" b="1" dirty="0" smtClean="0">
                <a:solidFill>
                  <a:srgbClr val="FF0000"/>
                </a:solidFill>
                <a:latin typeface="Bell MT" pitchFamily="18" charset="0"/>
              </a:rPr>
              <a:t>920-661-2312</a:t>
            </a:r>
          </a:p>
          <a:p>
            <a:r>
              <a:rPr lang="en-US" b="1" dirty="0" smtClean="0">
                <a:solidFill>
                  <a:srgbClr val="FF0000"/>
                </a:solidFill>
                <a:latin typeface="Bell MT" pitchFamily="18" charset="0"/>
              </a:rPr>
              <a:t>adahlke@goldenrule.com</a:t>
            </a:r>
            <a:endParaRPr lang="en-US" b="1" dirty="0">
              <a:solidFill>
                <a:srgbClr val="FF0000"/>
              </a:solidFill>
              <a:latin typeface="Bell MT" pitchFamily="18" charset="0"/>
            </a:endParaRPr>
          </a:p>
        </p:txBody>
      </p:sp>
      <p:pic>
        <p:nvPicPr>
          <p:cNvPr id="6" name="logo" descr="NIA Logo">
            <a:hlinkClick r:id="rId3" tooltip="&quot;NIA Home&quot;"/>
          </p:cNvPr>
          <p:cNvPicPr/>
          <p:nvPr/>
        </p:nvPicPr>
        <p:blipFill>
          <a:blip r:embed="rId4" cstate="print"/>
          <a:srcRect/>
          <a:stretch>
            <a:fillRect/>
          </a:stretch>
        </p:blipFill>
        <p:spPr bwMode="auto">
          <a:xfrm>
            <a:off x="609600" y="914400"/>
            <a:ext cx="44958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91" name="AutoShape 35" descr="50%"/>
          <p:cNvSpPr>
            <a:spLocks noChangeArrowheads="1"/>
          </p:cNvSpPr>
          <p:nvPr/>
        </p:nvSpPr>
        <p:spPr bwMode="auto">
          <a:xfrm>
            <a:off x="220663" y="1219200"/>
            <a:ext cx="8923337" cy="5199062"/>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graphicFrame>
        <p:nvGraphicFramePr>
          <p:cNvPr id="173121" name="Group 65"/>
          <p:cNvGraphicFramePr>
            <a:graphicFrameLocks noGrp="1"/>
          </p:cNvGraphicFramePr>
          <p:nvPr>
            <p:ph idx="1"/>
          </p:nvPr>
        </p:nvGraphicFramePr>
        <p:xfrm>
          <a:off x="609601" y="1416050"/>
          <a:ext cx="8077200" cy="4802800"/>
        </p:xfrm>
        <a:graphic>
          <a:graphicData uri="http://schemas.openxmlformats.org/drawingml/2006/table">
            <a:tbl>
              <a:tblPr/>
              <a:tblGrid>
                <a:gridCol w="3602179"/>
                <a:gridCol w="4475021"/>
              </a:tblGrid>
              <a:tr h="4771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580257">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101544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endParaRPr lang="en-US" sz="2200" dirty="0" smtClean="0"/>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en-US" sz="2200" dirty="0" smtClean="0"/>
                        <a:t>Coinsurance Out-of-Pocket</a:t>
                      </a:r>
                      <a:endParaRPr lang="en-US" sz="2200" b="1" dirty="0" smtClean="0">
                        <a:solidFill>
                          <a:srgbClr val="0018A8"/>
                        </a:solidFill>
                      </a:endParaRP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rPr>
                        <a:t> </a:t>
                      </a:r>
                      <a:endParaRPr kumimoji="0" lang="en-US" sz="1800" b="0" i="1" u="none" strike="noStrike" cap="none" normalizeH="0" baseline="0" dirty="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133056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algn="ctr"/>
                      <a:r>
                        <a:rPr lang="en-US" sz="2000" i="1" dirty="0" smtClean="0">
                          <a:solidFill>
                            <a:srgbClr val="0018A8"/>
                          </a:solidFill>
                        </a:rPr>
                        <a:t>(3 month wait) </a:t>
                      </a:r>
                      <a:r>
                        <a:rPr lang="en-US" sz="2000" b="1" dirty="0" smtClean="0">
                          <a:solidFill>
                            <a:srgbClr val="0018A8"/>
                          </a:solidFill>
                        </a:rPr>
                        <a:t>$35 office copay</a:t>
                      </a:r>
                      <a:endParaRPr lang="en-US" sz="2000" i="1" dirty="0" smtClean="0">
                        <a:solidFill>
                          <a:srgbClr val="0018A8"/>
                        </a:solidFill>
                      </a:endParaRPr>
                    </a:p>
                    <a:p>
                      <a:pPr algn="ctr"/>
                      <a:r>
                        <a:rPr lang="en-US" sz="2000" b="1" dirty="0" smtClean="0">
                          <a:solidFill>
                            <a:srgbClr val="0018A8"/>
                          </a:solidFill>
                        </a:rPr>
                        <a:t>80% lab, x-ray, immunizations</a:t>
                      </a:r>
                    </a:p>
                    <a:p>
                      <a:pPr algn="ctr"/>
                      <a:r>
                        <a:rPr lang="en-US" sz="2000" i="1" dirty="0" smtClean="0">
                          <a:solidFill>
                            <a:srgbClr val="0018A8"/>
                          </a:solidFill>
                        </a:rPr>
                        <a:t>(no wait) 80</a:t>
                      </a:r>
                      <a:r>
                        <a:rPr lang="en-US" sz="2000" b="1" dirty="0" smtClean="0">
                          <a:solidFill>
                            <a:srgbClr val="0018A8"/>
                          </a:solidFill>
                        </a:rPr>
                        <a:t>% Mam, Pap, PSA</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11058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en-US" sz="2400" b="0" dirty="0" smtClean="0">
                          <a:latin typeface="Arial Narrow" pitchFamily="34" charset="0"/>
                        </a:rPr>
                        <a:t>$</a:t>
                      </a:r>
                      <a:r>
                        <a:rPr lang="en-US" sz="2400" b="0" dirty="0" smtClean="0"/>
                        <a:t>35 Doctor Office Copay </a:t>
                      </a:r>
                      <a:r>
                        <a:rPr lang="en-US" sz="1800" b="0" dirty="0" smtClean="0"/>
                        <a:t>(R</a:t>
                      </a:r>
                      <a:r>
                        <a:rPr lang="en-US" sz="1800" b="0" i="1" dirty="0" smtClean="0"/>
                        <a:t>egardless of deductible!)</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c>
                  <a:txBody>
                    <a:bodyPr/>
                    <a:lstStyle/>
                    <a:p>
                      <a:pPr algn="ctr"/>
                      <a:r>
                        <a:rPr lang="en-US" sz="1800" i="0" dirty="0" smtClean="0">
                          <a:solidFill>
                            <a:srgbClr val="0018A8"/>
                          </a:solidFill>
                          <a:latin typeface="+mn-lt"/>
                        </a:rPr>
                        <a:t>Copay</a:t>
                      </a:r>
                      <a:r>
                        <a:rPr lang="en-US" sz="1800" i="0" baseline="0" dirty="0" smtClean="0">
                          <a:solidFill>
                            <a:srgbClr val="0018A8"/>
                          </a:solidFill>
                          <a:latin typeface="+mn-lt"/>
                        </a:rPr>
                        <a:t> is unlimited!!</a:t>
                      </a:r>
                    </a:p>
                    <a:p>
                      <a:pPr algn="ctr"/>
                      <a:r>
                        <a:rPr kumimoji="0" lang="en-US" sz="1800" b="0" i="0" u="none" strike="noStrike" cap="none" normalizeH="0" baseline="0" dirty="0" smtClean="0">
                          <a:ln>
                            <a:noFill/>
                          </a:ln>
                          <a:solidFill>
                            <a:srgbClr val="0018A8"/>
                          </a:solidFill>
                          <a:effectLst/>
                          <a:latin typeface="+mn-lt"/>
                          <a:ea typeface="ＭＳ Ｐゴシック" charset="-128"/>
                        </a:rPr>
                        <a:t>General Practitioner, Specialist</a:t>
                      </a:r>
                    </a:p>
                    <a:p>
                      <a:pPr algn="ctr"/>
                      <a:r>
                        <a:rPr kumimoji="0" lang="en-US" sz="1800" b="0" i="0" u="none" strike="noStrike" cap="none" normalizeH="0" baseline="0" dirty="0" smtClean="0">
                          <a:ln>
                            <a:noFill/>
                          </a:ln>
                          <a:solidFill>
                            <a:srgbClr val="0018A8"/>
                          </a:solidFill>
                          <a:effectLst/>
                          <a:latin typeface="+mn-lt"/>
                          <a:ea typeface="ＭＳ Ｐゴシック" charset="-128"/>
                        </a:rPr>
                        <a:t>Covers history and exam</a:t>
                      </a:r>
                      <a:endParaRPr kumimoji="0" lang="en-US" sz="1800" b="0" i="0" u="none" strike="noStrike" cap="none" normalizeH="0" baseline="0" dirty="0" smtClean="0">
                        <a:ln>
                          <a:noFill/>
                        </a:ln>
                        <a:solidFill>
                          <a:schemeClr val="tx1"/>
                        </a:solidFill>
                        <a:effectLst/>
                        <a:latin typeface="+mn-lt"/>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r>
            </a:tbl>
          </a:graphicData>
        </a:graphic>
      </p:graphicFrame>
      <p:sp>
        <p:nvSpPr>
          <p:cNvPr id="15379" name="Text Box 22"/>
          <p:cNvSpPr txBox="1">
            <a:spLocks noChangeArrowheads="1"/>
          </p:cNvSpPr>
          <p:nvPr/>
        </p:nvSpPr>
        <p:spPr bwMode="auto">
          <a:xfrm>
            <a:off x="4495800" y="1219200"/>
            <a:ext cx="3833813" cy="1107996"/>
          </a:xfrm>
          <a:prstGeom prst="rect">
            <a:avLst/>
          </a:prstGeom>
          <a:noFill/>
          <a:ln w="9525">
            <a:noFill/>
            <a:miter lim="800000"/>
            <a:headEnd/>
            <a:tailEnd/>
          </a:ln>
        </p:spPr>
        <p:txBody>
          <a:bodyPr>
            <a:spAutoFit/>
          </a:bodyPr>
          <a:lstStyle/>
          <a:p>
            <a:pPr algn="ctr">
              <a:spcBef>
                <a:spcPct val="50000"/>
              </a:spcBef>
            </a:pPr>
            <a:r>
              <a:rPr lang="en-US" dirty="0">
                <a:latin typeface="+mn-lt"/>
              </a:rPr>
              <a:t>$500, $1,000, $1,500, $2,500, </a:t>
            </a:r>
            <a:r>
              <a:rPr lang="en-US" b="1" dirty="0" smtClean="0">
                <a:solidFill>
                  <a:srgbClr val="C00000"/>
                </a:solidFill>
                <a:latin typeface="+mn-lt"/>
              </a:rPr>
              <a:t>$3,500</a:t>
            </a:r>
            <a:r>
              <a:rPr lang="en-US" dirty="0" smtClean="0">
                <a:latin typeface="+mn-lt"/>
              </a:rPr>
              <a:t>, $5,000</a:t>
            </a:r>
            <a:r>
              <a:rPr lang="en-US" dirty="0">
                <a:latin typeface="+mn-lt"/>
              </a:rPr>
              <a:t>, $7,500, $10,000</a:t>
            </a:r>
          </a:p>
          <a:p>
            <a:pPr algn="ctr">
              <a:spcBef>
                <a:spcPct val="50000"/>
              </a:spcBef>
            </a:pPr>
            <a:endParaRPr lang="en-US" sz="2000" b="1" dirty="0"/>
          </a:p>
        </p:txBody>
      </p:sp>
      <p:sp>
        <p:nvSpPr>
          <p:cNvPr id="15381" name="Rectangle 28"/>
          <p:cNvSpPr>
            <a:spLocks noChangeArrowheads="1"/>
          </p:cNvSpPr>
          <p:nvPr/>
        </p:nvSpPr>
        <p:spPr bwMode="auto">
          <a:xfrm>
            <a:off x="457200" y="0"/>
            <a:ext cx="2988319" cy="584775"/>
          </a:xfrm>
          <a:prstGeom prst="rect">
            <a:avLst/>
          </a:prstGeom>
          <a:noFill/>
          <a:ln w="9525">
            <a:noFill/>
            <a:miter lim="800000"/>
            <a:headEnd/>
            <a:tailEnd/>
          </a:ln>
        </p:spPr>
        <p:txBody>
          <a:bodyPr wrap="none">
            <a:spAutoFit/>
          </a:bodyPr>
          <a:lstStyle/>
          <a:p>
            <a:pPr algn="l"/>
            <a:r>
              <a:rPr lang="en-US" sz="3200" b="1" dirty="0"/>
              <a:t>Copay Select</a:t>
            </a:r>
            <a:r>
              <a:rPr lang="en-US" b="1" baseline="100000" dirty="0"/>
              <a:t>SM</a:t>
            </a:r>
          </a:p>
        </p:txBody>
      </p:sp>
      <p:sp>
        <p:nvSpPr>
          <p:cNvPr id="15382" name="Text Box 29"/>
          <p:cNvSpPr txBox="1">
            <a:spLocks noChangeArrowheads="1"/>
          </p:cNvSpPr>
          <p:nvPr/>
        </p:nvSpPr>
        <p:spPr bwMode="auto">
          <a:xfrm>
            <a:off x="168275" y="1365250"/>
            <a:ext cx="4022725" cy="461665"/>
          </a:xfrm>
          <a:prstGeom prst="rect">
            <a:avLst/>
          </a:prstGeom>
          <a:noFill/>
          <a:ln w="9525">
            <a:noFill/>
            <a:miter lim="800000"/>
            <a:headEnd/>
            <a:tailEnd/>
          </a:ln>
        </p:spPr>
        <p:txBody>
          <a:bodyPr>
            <a:spAutoFit/>
          </a:bodyPr>
          <a:lstStyle/>
          <a:p>
            <a:pPr algn="ctr">
              <a:spcBef>
                <a:spcPct val="50000"/>
              </a:spcBef>
            </a:pPr>
            <a:r>
              <a:rPr lang="en-US" sz="2400" dirty="0">
                <a:latin typeface="+mn-lt"/>
              </a:rPr>
              <a:t>Deductible Choices</a:t>
            </a:r>
          </a:p>
        </p:txBody>
      </p:sp>
      <p:sp>
        <p:nvSpPr>
          <p:cNvPr id="15383" name="Text Box 31"/>
          <p:cNvSpPr txBox="1">
            <a:spLocks noChangeArrowheads="1"/>
          </p:cNvSpPr>
          <p:nvPr/>
        </p:nvSpPr>
        <p:spPr bwMode="auto">
          <a:xfrm>
            <a:off x="215900" y="2003425"/>
            <a:ext cx="4022725" cy="461665"/>
          </a:xfrm>
          <a:prstGeom prst="rect">
            <a:avLst/>
          </a:prstGeom>
          <a:noFill/>
          <a:ln w="9525">
            <a:noFill/>
            <a:miter lim="800000"/>
            <a:headEnd/>
            <a:tailEnd/>
          </a:ln>
        </p:spPr>
        <p:txBody>
          <a:bodyPr>
            <a:spAutoFit/>
          </a:bodyPr>
          <a:lstStyle/>
          <a:p>
            <a:pPr algn="ctr">
              <a:spcBef>
                <a:spcPct val="50000"/>
              </a:spcBef>
            </a:pPr>
            <a:r>
              <a:rPr lang="en-US" sz="2400" dirty="0">
                <a:latin typeface="+mn-lt"/>
              </a:rPr>
              <a:t>Coinsurance Choices</a:t>
            </a:r>
            <a:endParaRPr lang="en-US" sz="2400" b="1" dirty="0">
              <a:latin typeface="+mn-lt"/>
            </a:endParaRPr>
          </a:p>
        </p:txBody>
      </p:sp>
      <p:sp>
        <p:nvSpPr>
          <p:cNvPr id="15384" name="Text Box 32"/>
          <p:cNvSpPr txBox="1">
            <a:spLocks noChangeArrowheads="1"/>
          </p:cNvSpPr>
          <p:nvPr/>
        </p:nvSpPr>
        <p:spPr bwMode="auto">
          <a:xfrm>
            <a:off x="166688" y="3937000"/>
            <a:ext cx="4022725" cy="738664"/>
          </a:xfrm>
          <a:prstGeom prst="rect">
            <a:avLst/>
          </a:prstGeom>
          <a:noFill/>
          <a:ln w="9525">
            <a:noFill/>
            <a:miter lim="800000"/>
            <a:headEnd/>
            <a:tailEnd/>
          </a:ln>
        </p:spPr>
        <p:txBody>
          <a:bodyPr>
            <a:spAutoFit/>
          </a:bodyPr>
          <a:lstStyle/>
          <a:p>
            <a:pPr algn="ctr"/>
            <a:r>
              <a:rPr lang="en-US" sz="2400" dirty="0">
                <a:latin typeface="+mn-lt"/>
              </a:rPr>
              <a:t>Preventive Care</a:t>
            </a:r>
          </a:p>
          <a:p>
            <a:pPr algn="ctr"/>
            <a:r>
              <a:rPr lang="en-US" sz="1800" i="1" dirty="0">
                <a:latin typeface="+mn-lt"/>
              </a:rPr>
              <a:t>(No Deductible, No Annual Max</a:t>
            </a:r>
            <a:r>
              <a:rPr lang="en-US" sz="1800" i="1" dirty="0"/>
              <a:t>)</a:t>
            </a:r>
          </a:p>
        </p:txBody>
      </p:sp>
      <p:sp>
        <p:nvSpPr>
          <p:cNvPr id="173122" name="Text Box 66"/>
          <p:cNvSpPr txBox="1">
            <a:spLocks noChangeArrowheads="1"/>
          </p:cNvSpPr>
          <p:nvPr/>
        </p:nvSpPr>
        <p:spPr bwMode="auto">
          <a:xfrm>
            <a:off x="676275" y="5924550"/>
            <a:ext cx="6892925" cy="244475"/>
          </a:xfrm>
          <a:prstGeom prst="rect">
            <a:avLst/>
          </a:prstGeom>
          <a:noFill/>
          <a:ln w="9525" algn="ctr">
            <a:noFill/>
            <a:miter lim="800000"/>
            <a:headEnd/>
            <a:tailEnd/>
          </a:ln>
          <a:effectLst>
            <a:outerShdw dist="45791" dir="2021404" algn="ctr" rotWithShape="0">
              <a:srgbClr val="B2B2B2">
                <a:alpha val="80000"/>
              </a:srgbClr>
            </a:outerShdw>
          </a:effectLst>
        </p:spPr>
        <p:txBody>
          <a:bodyPr>
            <a:spAutoFit/>
          </a:bodyPr>
          <a:lstStyle/>
          <a:p>
            <a:pPr algn="l">
              <a:spcBef>
                <a:spcPct val="50000"/>
              </a:spcBef>
              <a:defRPr/>
            </a:pPr>
            <a:r>
              <a:rPr lang="en-US" sz="1000" dirty="0">
                <a:latin typeface="Arial" charset="0"/>
                <a:ea typeface="ＭＳ Ｐゴシック" charset="-128"/>
                <a:cs typeface="+mn-cs"/>
              </a:rPr>
              <a:t>*</a:t>
            </a:r>
          </a:p>
        </p:txBody>
      </p:sp>
      <p:sp>
        <p:nvSpPr>
          <p:cNvPr id="15387" name="TextBox 17"/>
          <p:cNvSpPr txBox="1">
            <a:spLocks noChangeArrowheads="1"/>
          </p:cNvSpPr>
          <p:nvPr/>
        </p:nvSpPr>
        <p:spPr bwMode="auto">
          <a:xfrm>
            <a:off x="4338638" y="2124075"/>
            <a:ext cx="1093787" cy="431800"/>
          </a:xfrm>
          <a:prstGeom prst="rect">
            <a:avLst/>
          </a:prstGeom>
          <a:noFill/>
          <a:ln w="9525">
            <a:noFill/>
            <a:miter lim="800000"/>
            <a:headEnd/>
            <a:tailEnd/>
          </a:ln>
        </p:spPr>
        <p:txBody>
          <a:bodyPr>
            <a:spAutoFit/>
          </a:bodyPr>
          <a:lstStyle/>
          <a:p>
            <a:pPr algn="ctr">
              <a:spcBef>
                <a:spcPct val="50000"/>
              </a:spcBef>
            </a:pPr>
            <a:r>
              <a:rPr lang="en-US" sz="2200" dirty="0">
                <a:latin typeface="+mn-lt"/>
              </a:rPr>
              <a:t>100%</a:t>
            </a:r>
          </a:p>
        </p:txBody>
      </p:sp>
      <p:sp>
        <p:nvSpPr>
          <p:cNvPr id="19" name="Line 80"/>
          <p:cNvSpPr>
            <a:spLocks noChangeShapeType="1"/>
          </p:cNvSpPr>
          <p:nvPr/>
        </p:nvSpPr>
        <p:spPr bwMode="auto">
          <a:xfrm>
            <a:off x="4827588" y="2608263"/>
            <a:ext cx="4762" cy="477837"/>
          </a:xfrm>
          <a:prstGeom prst="line">
            <a:avLst/>
          </a:prstGeom>
          <a:noFill/>
          <a:ln w="57150">
            <a:solidFill>
              <a:srgbClr val="0018A8"/>
            </a:solidFill>
            <a:round/>
            <a:headEnd/>
            <a:tailEnd type="triangle" w="med" len="med"/>
          </a:ln>
          <a:effectLst>
            <a:outerShdw dist="45791" dir="2021404" algn="ctr" rotWithShape="0">
              <a:srgbClr val="B2B2B2">
                <a:alpha val="80000"/>
              </a:srgbClr>
            </a:outerShdw>
          </a:effectLst>
        </p:spPr>
        <p:txBody>
          <a:bodyPr/>
          <a:lstStyle/>
          <a:p>
            <a:pPr>
              <a:defRPr/>
            </a:pPr>
            <a:endParaRPr lang="en-US" dirty="0">
              <a:latin typeface="Arial" charset="0"/>
              <a:ea typeface="ＭＳ Ｐゴシック" charset="-128"/>
              <a:cs typeface="+mn-cs"/>
            </a:endParaRPr>
          </a:p>
        </p:txBody>
      </p:sp>
      <p:sp>
        <p:nvSpPr>
          <p:cNvPr id="20" name="Line 80"/>
          <p:cNvSpPr>
            <a:spLocks noChangeShapeType="1"/>
          </p:cNvSpPr>
          <p:nvPr/>
        </p:nvSpPr>
        <p:spPr bwMode="auto">
          <a:xfrm>
            <a:off x="6096000" y="2590800"/>
            <a:ext cx="4762" cy="477838"/>
          </a:xfrm>
          <a:prstGeom prst="line">
            <a:avLst/>
          </a:prstGeom>
          <a:noFill/>
          <a:ln w="57150">
            <a:solidFill>
              <a:srgbClr val="0018A8"/>
            </a:solidFill>
            <a:round/>
            <a:headEnd/>
            <a:tailEnd type="triangle" w="med" len="med"/>
          </a:ln>
          <a:effectLst>
            <a:outerShdw dist="45791" dir="2021404" algn="ctr" rotWithShape="0">
              <a:srgbClr val="B2B2B2">
                <a:alpha val="80000"/>
              </a:srgbClr>
            </a:outerShdw>
          </a:effectLst>
        </p:spPr>
        <p:txBody>
          <a:bodyPr/>
          <a:lstStyle/>
          <a:p>
            <a:pPr>
              <a:defRPr/>
            </a:pPr>
            <a:endParaRPr lang="en-US" dirty="0">
              <a:latin typeface="Arial" charset="0"/>
              <a:ea typeface="ＭＳ Ｐゴシック" charset="-128"/>
              <a:cs typeface="+mn-cs"/>
            </a:endParaRPr>
          </a:p>
        </p:txBody>
      </p:sp>
      <p:sp>
        <p:nvSpPr>
          <p:cNvPr id="21" name="Line 80"/>
          <p:cNvSpPr>
            <a:spLocks noChangeShapeType="1"/>
          </p:cNvSpPr>
          <p:nvPr/>
        </p:nvSpPr>
        <p:spPr bwMode="auto">
          <a:xfrm>
            <a:off x="7543800" y="2590800"/>
            <a:ext cx="4762" cy="477837"/>
          </a:xfrm>
          <a:prstGeom prst="line">
            <a:avLst/>
          </a:prstGeom>
          <a:noFill/>
          <a:ln w="57150">
            <a:solidFill>
              <a:srgbClr val="0018A8"/>
            </a:solidFill>
            <a:round/>
            <a:headEnd/>
            <a:tailEnd type="triangle" w="med" len="med"/>
          </a:ln>
          <a:effectLst>
            <a:outerShdw dist="45791" dir="2021404" algn="ctr" rotWithShape="0">
              <a:srgbClr val="B2B2B2">
                <a:alpha val="80000"/>
              </a:srgbClr>
            </a:outerShdw>
          </a:effectLst>
        </p:spPr>
        <p:txBody>
          <a:bodyPr/>
          <a:lstStyle/>
          <a:p>
            <a:pPr>
              <a:defRPr/>
            </a:pPr>
            <a:endParaRPr lang="en-US" dirty="0">
              <a:latin typeface="Arial" charset="0"/>
              <a:ea typeface="ＭＳ Ｐゴシック" charset="-128"/>
              <a:cs typeface="+mn-cs"/>
            </a:endParaRPr>
          </a:p>
        </p:txBody>
      </p:sp>
      <p:sp>
        <p:nvSpPr>
          <p:cNvPr id="15391" name="TextBox 22"/>
          <p:cNvSpPr txBox="1">
            <a:spLocks noChangeArrowheads="1"/>
          </p:cNvSpPr>
          <p:nvPr/>
        </p:nvSpPr>
        <p:spPr bwMode="auto">
          <a:xfrm>
            <a:off x="5754688" y="2106613"/>
            <a:ext cx="842962" cy="430212"/>
          </a:xfrm>
          <a:prstGeom prst="rect">
            <a:avLst/>
          </a:prstGeom>
          <a:noFill/>
          <a:ln w="9525">
            <a:noFill/>
            <a:miter lim="800000"/>
            <a:headEnd/>
            <a:tailEnd/>
          </a:ln>
        </p:spPr>
        <p:txBody>
          <a:bodyPr>
            <a:spAutoFit/>
          </a:bodyPr>
          <a:lstStyle/>
          <a:p>
            <a:r>
              <a:rPr lang="en-US" sz="2200" dirty="0">
                <a:latin typeface="+mn-lt"/>
              </a:rPr>
              <a:t>80%</a:t>
            </a:r>
          </a:p>
        </p:txBody>
      </p:sp>
      <p:sp>
        <p:nvSpPr>
          <p:cNvPr id="15392" name="TextBox 23"/>
          <p:cNvSpPr txBox="1">
            <a:spLocks noChangeArrowheads="1"/>
          </p:cNvSpPr>
          <p:nvPr/>
        </p:nvSpPr>
        <p:spPr bwMode="auto">
          <a:xfrm>
            <a:off x="7153275" y="2124075"/>
            <a:ext cx="896938" cy="431800"/>
          </a:xfrm>
          <a:prstGeom prst="rect">
            <a:avLst/>
          </a:prstGeom>
          <a:noFill/>
          <a:ln w="9525">
            <a:noFill/>
            <a:miter lim="800000"/>
            <a:headEnd/>
            <a:tailEnd/>
          </a:ln>
        </p:spPr>
        <p:txBody>
          <a:bodyPr>
            <a:spAutoFit/>
          </a:bodyPr>
          <a:lstStyle/>
          <a:p>
            <a:pPr algn="ctr">
              <a:spcBef>
                <a:spcPct val="50000"/>
              </a:spcBef>
            </a:pPr>
            <a:r>
              <a:rPr lang="en-US" sz="2200" dirty="0">
                <a:latin typeface="+mn-lt"/>
              </a:rPr>
              <a:t>70%</a:t>
            </a:r>
          </a:p>
        </p:txBody>
      </p:sp>
      <p:sp>
        <p:nvSpPr>
          <p:cNvPr id="15393" name="TextBox 25"/>
          <p:cNvSpPr txBox="1">
            <a:spLocks noChangeArrowheads="1"/>
          </p:cNvSpPr>
          <p:nvPr/>
        </p:nvSpPr>
        <p:spPr bwMode="auto">
          <a:xfrm>
            <a:off x="4518025" y="3101975"/>
            <a:ext cx="582613" cy="430213"/>
          </a:xfrm>
          <a:prstGeom prst="rect">
            <a:avLst/>
          </a:prstGeom>
          <a:noFill/>
          <a:ln w="9525">
            <a:noFill/>
            <a:miter lim="800000"/>
            <a:headEnd/>
            <a:tailEnd/>
          </a:ln>
        </p:spPr>
        <p:txBody>
          <a:bodyPr>
            <a:spAutoFit/>
          </a:bodyPr>
          <a:lstStyle/>
          <a:p>
            <a:r>
              <a:rPr lang="en-US" sz="2200" dirty="0">
                <a:latin typeface="+mn-lt"/>
              </a:rPr>
              <a:t>$0</a:t>
            </a:r>
          </a:p>
        </p:txBody>
      </p:sp>
      <p:sp>
        <p:nvSpPr>
          <p:cNvPr id="15394" name="TextBox 27"/>
          <p:cNvSpPr txBox="1">
            <a:spLocks noChangeArrowheads="1"/>
          </p:cNvSpPr>
          <p:nvPr/>
        </p:nvSpPr>
        <p:spPr bwMode="auto">
          <a:xfrm>
            <a:off x="5594350" y="3111500"/>
            <a:ext cx="1138238" cy="768350"/>
          </a:xfrm>
          <a:prstGeom prst="rect">
            <a:avLst/>
          </a:prstGeom>
          <a:noFill/>
          <a:ln w="9525">
            <a:noFill/>
            <a:miter lim="800000"/>
            <a:headEnd/>
            <a:tailEnd/>
          </a:ln>
        </p:spPr>
        <p:txBody>
          <a:bodyPr>
            <a:spAutoFit/>
          </a:bodyPr>
          <a:lstStyle/>
          <a:p>
            <a:r>
              <a:rPr lang="en-US" sz="2200" dirty="0">
                <a:latin typeface="+mn-lt"/>
              </a:rPr>
              <a:t>$3,000</a:t>
            </a:r>
          </a:p>
          <a:p>
            <a:endParaRPr lang="en-US" sz="2200" dirty="0"/>
          </a:p>
        </p:txBody>
      </p:sp>
      <p:sp>
        <p:nvSpPr>
          <p:cNvPr id="15395" name="TextBox 28"/>
          <p:cNvSpPr txBox="1">
            <a:spLocks noChangeArrowheads="1"/>
          </p:cNvSpPr>
          <p:nvPr/>
        </p:nvSpPr>
        <p:spPr bwMode="auto">
          <a:xfrm>
            <a:off x="7019925" y="3074988"/>
            <a:ext cx="1173163" cy="430212"/>
          </a:xfrm>
          <a:prstGeom prst="rect">
            <a:avLst/>
          </a:prstGeom>
          <a:noFill/>
          <a:ln w="9525">
            <a:noFill/>
            <a:miter lim="800000"/>
            <a:headEnd/>
            <a:tailEnd/>
          </a:ln>
        </p:spPr>
        <p:txBody>
          <a:bodyPr>
            <a:spAutoFit/>
          </a:bodyPr>
          <a:lstStyle/>
          <a:p>
            <a:r>
              <a:rPr lang="en-US" sz="2200" dirty="0">
                <a:latin typeface="+mn-lt"/>
              </a:rPr>
              <a:t>$5,000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Copay Select</a:t>
            </a:r>
            <a:r>
              <a:rPr lang="en-US" baseline="40000" dirty="0" smtClean="0"/>
              <a:t>SM</a:t>
            </a:r>
            <a:endParaRPr lang="en-US" dirty="0"/>
          </a:p>
        </p:txBody>
      </p:sp>
      <p:graphicFrame>
        <p:nvGraphicFramePr>
          <p:cNvPr id="4" name="Table Placeholder 3"/>
          <p:cNvGraphicFramePr>
            <a:graphicFrameLocks noGrp="1"/>
          </p:cNvGraphicFramePr>
          <p:nvPr>
            <p:ph type="tbl" idx="1"/>
          </p:nvPr>
        </p:nvGraphicFramePr>
        <p:xfrm>
          <a:off x="533400" y="914400"/>
          <a:ext cx="7467600" cy="5425440"/>
        </p:xfrm>
        <a:graphic>
          <a:graphicData uri="http://schemas.openxmlformats.org/drawingml/2006/table">
            <a:tbl>
              <a:tblPr firstRow="1" bandRow="1">
                <a:tableStyleId>{5C22544A-7EE6-4342-B048-85BDC9FD1C3A}</a:tableStyleId>
              </a:tblPr>
              <a:tblGrid>
                <a:gridCol w="2895600"/>
                <a:gridCol w="2082800"/>
                <a:gridCol w="2489200"/>
              </a:tblGrid>
              <a:tr h="851984">
                <a:tc gridSpan="3">
                  <a:txBody>
                    <a:bodyPr/>
                    <a:lstStyle/>
                    <a:p>
                      <a:r>
                        <a:rPr lang="en-US" sz="2800" dirty="0" smtClean="0"/>
                        <a:t>Preventive Care – No Deductible Applies</a:t>
                      </a:r>
                    </a:p>
                    <a:p>
                      <a:r>
                        <a:rPr lang="en-US" sz="2800" dirty="0" smtClean="0"/>
                        <a:t>No Maximum!</a:t>
                      </a:r>
                      <a:endParaRPr lang="en-US" sz="2800" dirty="0"/>
                    </a:p>
                  </a:txBody>
                  <a:tcPr/>
                </a:tc>
                <a:tc hMerge="1">
                  <a:txBody>
                    <a:bodyPr/>
                    <a:lstStyle/>
                    <a:p>
                      <a:endParaRPr lang="en-US" dirty="0"/>
                    </a:p>
                  </a:txBody>
                  <a:tcPr/>
                </a:tc>
                <a:tc hMerge="1">
                  <a:txBody>
                    <a:bodyPr/>
                    <a:lstStyle/>
                    <a:p>
                      <a:endParaRPr lang="en-US" dirty="0"/>
                    </a:p>
                  </a:txBody>
                  <a:tcPr/>
                </a:tc>
              </a:tr>
              <a:tr h="1236752">
                <a:tc>
                  <a:txBody>
                    <a:bodyPr/>
                    <a:lstStyle/>
                    <a:p>
                      <a:r>
                        <a:rPr lang="en-US" sz="2800" dirty="0" smtClean="0"/>
                        <a:t>Covered  Preventive Service</a:t>
                      </a:r>
                      <a:endParaRPr lang="en-US" sz="2800" b="1" dirty="0">
                        <a:solidFill>
                          <a:srgbClr val="002060"/>
                        </a:solidFill>
                      </a:endParaRPr>
                    </a:p>
                  </a:txBody>
                  <a:tcPr/>
                </a:tc>
                <a:tc>
                  <a:txBody>
                    <a:bodyPr/>
                    <a:lstStyle/>
                    <a:p>
                      <a:r>
                        <a:rPr lang="en-US" sz="2800" dirty="0" smtClean="0"/>
                        <a:t>No Waiting Period</a:t>
                      </a:r>
                      <a:endParaRPr lang="en-US" sz="2800" b="1" dirty="0">
                        <a:solidFill>
                          <a:srgbClr val="002060"/>
                        </a:solidFill>
                      </a:endParaRPr>
                    </a:p>
                  </a:txBody>
                  <a:tcPr/>
                </a:tc>
                <a:tc>
                  <a:txBody>
                    <a:bodyPr/>
                    <a:lstStyle/>
                    <a:p>
                      <a:r>
                        <a:rPr lang="en-US" sz="2800" dirty="0" smtClean="0"/>
                        <a:t>3 Month Waiting</a:t>
                      </a:r>
                      <a:r>
                        <a:rPr lang="en-US" sz="2800" baseline="0" dirty="0" smtClean="0"/>
                        <a:t> Period</a:t>
                      </a:r>
                      <a:endParaRPr lang="en-US" sz="2800" b="1" dirty="0">
                        <a:solidFill>
                          <a:srgbClr val="002060"/>
                        </a:solidFill>
                      </a:endParaRPr>
                    </a:p>
                  </a:txBody>
                  <a:tcPr/>
                </a:tc>
              </a:tr>
              <a:tr h="412251">
                <a:tc>
                  <a:txBody>
                    <a:bodyPr/>
                    <a:lstStyle/>
                    <a:p>
                      <a:r>
                        <a:rPr lang="en-US" sz="2400" dirty="0" smtClean="0"/>
                        <a:t>Mammogram</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Pap Smear</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P.S.A. Testing</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Well Dr. Office Visit</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r>
              <a:tr h="742051">
                <a:tc>
                  <a:txBody>
                    <a:bodyPr/>
                    <a:lstStyle/>
                    <a:p>
                      <a:r>
                        <a:rPr lang="en-US" sz="2400" dirty="0" smtClean="0"/>
                        <a:t>Child Immunizations</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smtClean="0">
                        <a:solidFill>
                          <a:srgbClr val="002060"/>
                        </a:solidFill>
                      </a:endParaRPr>
                    </a:p>
                  </a:txBody>
                  <a:tcPr/>
                </a:tc>
              </a:tr>
              <a:tr h="412251">
                <a:tc>
                  <a:txBody>
                    <a:bodyPr/>
                    <a:lstStyle/>
                    <a:p>
                      <a:r>
                        <a:rPr lang="en-US" sz="2400" dirty="0" smtClean="0"/>
                        <a:t>X-ray and Lab</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smtClean="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65" name="AutoShape 37" descr="50%"/>
          <p:cNvSpPr>
            <a:spLocks noChangeArrowheads="1"/>
          </p:cNvSpPr>
          <p:nvPr/>
        </p:nvSpPr>
        <p:spPr bwMode="auto">
          <a:xfrm>
            <a:off x="609600" y="1295400"/>
            <a:ext cx="7910512" cy="1582737"/>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graphicFrame>
        <p:nvGraphicFramePr>
          <p:cNvPr id="304164" name="Group 36"/>
          <p:cNvGraphicFramePr>
            <a:graphicFrameLocks noGrp="1"/>
          </p:cNvGraphicFramePr>
          <p:nvPr/>
        </p:nvGraphicFramePr>
        <p:xfrm>
          <a:off x="1065213" y="1295400"/>
          <a:ext cx="7477125" cy="1408113"/>
        </p:xfrm>
        <a:graphic>
          <a:graphicData uri="http://schemas.openxmlformats.org/drawingml/2006/table">
            <a:tbl>
              <a:tblPr/>
              <a:tblGrid>
                <a:gridCol w="3568700"/>
                <a:gridCol w="3908425"/>
              </a:tblGrid>
              <a:tr h="14081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 </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$3000 max with an option to remove. </a:t>
                      </a: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pattFill prst="pct50">
                      <a:fgClr>
                        <a:srgbClr val="CDCDCD"/>
                      </a:fgClr>
                      <a:bgClr>
                        <a:schemeClr val="bg1"/>
                      </a:bgClr>
                    </a:pattFill>
                  </a:tcPr>
                </a:tc>
              </a:tr>
            </a:tbl>
          </a:graphicData>
        </a:graphic>
      </p:graphicFrame>
      <p:sp>
        <p:nvSpPr>
          <p:cNvPr id="14343" name="Rectangle 24"/>
          <p:cNvSpPr>
            <a:spLocks noChangeArrowheads="1"/>
          </p:cNvSpPr>
          <p:nvPr/>
        </p:nvSpPr>
        <p:spPr bwMode="auto">
          <a:xfrm>
            <a:off x="4554538" y="1355725"/>
            <a:ext cx="4062412" cy="1311275"/>
          </a:xfrm>
          <a:prstGeom prst="rect">
            <a:avLst/>
          </a:prstGeom>
          <a:noFill/>
          <a:ln w="9525">
            <a:noFill/>
            <a:miter lim="800000"/>
            <a:headEnd/>
            <a:tailEnd/>
          </a:ln>
        </p:spPr>
        <p:txBody>
          <a:bodyPr>
            <a:spAutoFit/>
          </a:bodyPr>
          <a:lstStyle/>
          <a:p>
            <a:pPr algn="ctr"/>
            <a:r>
              <a:rPr lang="en-US" sz="2000"/>
              <a:t>Tier 1 - $15 copay, no deductible</a:t>
            </a:r>
          </a:p>
          <a:p>
            <a:pPr algn="ctr"/>
            <a:r>
              <a:rPr lang="en-US" sz="2000"/>
              <a:t>Tier 2 – 4 combined </a:t>
            </a:r>
            <a:r>
              <a:rPr lang="en-US" sz="2000" b="1">
                <a:solidFill>
                  <a:srgbClr val="0018A8"/>
                </a:solidFill>
              </a:rPr>
              <a:t>$200 deduct</a:t>
            </a:r>
          </a:p>
          <a:p>
            <a:pPr algn="ctr"/>
            <a:r>
              <a:rPr lang="en-US" sz="2000"/>
              <a:t>Tier 2 - </a:t>
            </a:r>
            <a:r>
              <a:rPr lang="en-US" sz="2000" b="1">
                <a:solidFill>
                  <a:srgbClr val="0018A8"/>
                </a:solidFill>
              </a:rPr>
              <a:t>$35 copay</a:t>
            </a:r>
            <a:r>
              <a:rPr lang="en-US" sz="2000"/>
              <a:t>, Tier 3 - </a:t>
            </a:r>
            <a:r>
              <a:rPr lang="en-US" sz="2000" b="1">
                <a:solidFill>
                  <a:srgbClr val="0018A8"/>
                </a:solidFill>
              </a:rPr>
              <a:t>$65</a:t>
            </a:r>
            <a:r>
              <a:rPr lang="en-US" sz="2000"/>
              <a:t>, Tier 4 – 25%</a:t>
            </a:r>
          </a:p>
        </p:txBody>
      </p:sp>
      <p:sp>
        <p:nvSpPr>
          <p:cNvPr id="14344" name="Text Box 25"/>
          <p:cNvSpPr txBox="1">
            <a:spLocks noChangeArrowheads="1"/>
          </p:cNvSpPr>
          <p:nvPr/>
        </p:nvSpPr>
        <p:spPr bwMode="auto">
          <a:xfrm>
            <a:off x="1114425" y="1422400"/>
            <a:ext cx="3395663" cy="457200"/>
          </a:xfrm>
          <a:prstGeom prst="rect">
            <a:avLst/>
          </a:prstGeom>
          <a:noFill/>
          <a:ln w="9525">
            <a:noFill/>
            <a:miter lim="800000"/>
            <a:headEnd/>
            <a:tailEnd/>
          </a:ln>
        </p:spPr>
        <p:txBody>
          <a:bodyPr>
            <a:spAutoFit/>
          </a:bodyPr>
          <a:lstStyle/>
          <a:p>
            <a:pPr algn="ctr">
              <a:spcBef>
                <a:spcPct val="50000"/>
              </a:spcBef>
            </a:pPr>
            <a:r>
              <a:rPr lang="en-US" sz="2400" dirty="0"/>
              <a:t>Prescription Drugs</a:t>
            </a:r>
            <a:endParaRPr lang="en-US" sz="2400" b="1" dirty="0">
              <a:solidFill>
                <a:srgbClr val="0018A8"/>
              </a:solidFill>
            </a:endParaRPr>
          </a:p>
        </p:txBody>
      </p:sp>
      <p:sp>
        <p:nvSpPr>
          <p:cNvPr id="14345" name="WordArt 28"/>
          <p:cNvSpPr>
            <a:spLocks noChangeArrowheads="1" noChangeShapeType="1" noTextEdit="1"/>
          </p:cNvSpPr>
          <p:nvPr/>
        </p:nvSpPr>
        <p:spPr bwMode="auto">
          <a:xfrm>
            <a:off x="457200" y="3267075"/>
            <a:ext cx="8243888" cy="592138"/>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0018A8">
                    <a:alpha val="50195"/>
                  </a:srgbClr>
                </a:solidFill>
                <a:effectLst>
                  <a:outerShdw dist="45791" dir="2021404" algn="ctr" rotWithShape="0">
                    <a:srgbClr val="9999FF"/>
                  </a:outerShdw>
                </a:effectLst>
                <a:latin typeface="Impact"/>
              </a:rPr>
              <a:t>Tier 1 = More than half of covered Rx</a:t>
            </a:r>
          </a:p>
        </p:txBody>
      </p:sp>
      <p:sp>
        <p:nvSpPr>
          <p:cNvPr id="14346" name="WordArt 29"/>
          <p:cNvSpPr>
            <a:spLocks noChangeAspect="1" noChangeArrowheads="1" noChangeShapeType="1" noTextEdit="1"/>
          </p:cNvSpPr>
          <p:nvPr/>
        </p:nvSpPr>
        <p:spPr bwMode="auto">
          <a:xfrm>
            <a:off x="995363" y="5284788"/>
            <a:ext cx="7059612" cy="506412"/>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0018A8">
                    <a:alpha val="50195"/>
                  </a:srgbClr>
                </a:solidFill>
                <a:effectLst>
                  <a:outerShdw dist="45791" dir="2021404" algn="ctr" rotWithShape="0">
                    <a:srgbClr val="9999FF"/>
                  </a:outerShdw>
                </a:effectLst>
                <a:latin typeface="Impact"/>
              </a:rPr>
              <a:t>Tier 4 = Less than 1% of covered Rx</a:t>
            </a:r>
          </a:p>
        </p:txBody>
      </p:sp>
      <p:sp>
        <p:nvSpPr>
          <p:cNvPr id="14348" name="Rectangle 31"/>
          <p:cNvSpPr>
            <a:spLocks noChangeArrowheads="1"/>
          </p:cNvSpPr>
          <p:nvPr/>
        </p:nvSpPr>
        <p:spPr bwMode="auto">
          <a:xfrm>
            <a:off x="228600" y="0"/>
            <a:ext cx="3013967" cy="584775"/>
          </a:xfrm>
          <a:prstGeom prst="rect">
            <a:avLst/>
          </a:prstGeom>
          <a:noFill/>
          <a:ln w="9525">
            <a:noFill/>
            <a:miter lim="800000"/>
            <a:headEnd/>
            <a:tailEnd/>
          </a:ln>
        </p:spPr>
        <p:txBody>
          <a:bodyPr wrap="none">
            <a:spAutoFit/>
          </a:bodyPr>
          <a:lstStyle/>
          <a:p>
            <a:r>
              <a:rPr lang="en-US" sz="3200" b="1" dirty="0" smtClean="0"/>
              <a:t>Copay Select</a:t>
            </a:r>
            <a:r>
              <a:rPr lang="en-US" sz="1400" baseline="100000" dirty="0" smtClean="0"/>
              <a:t>SM</a:t>
            </a:r>
            <a:endParaRPr lang="en-US" sz="1400" baseline="100000" dirty="0"/>
          </a:p>
        </p:txBody>
      </p:sp>
      <p:sp>
        <p:nvSpPr>
          <p:cNvPr id="14350" name="Rectangle 38"/>
          <p:cNvSpPr>
            <a:spLocks noChangeArrowheads="1"/>
          </p:cNvSpPr>
          <p:nvPr/>
        </p:nvSpPr>
        <p:spPr bwMode="auto">
          <a:xfrm>
            <a:off x="600075" y="4127500"/>
            <a:ext cx="7499350" cy="974725"/>
          </a:xfrm>
          <a:prstGeom prst="rect">
            <a:avLst/>
          </a:prstGeom>
          <a:noFill/>
          <a:ln w="9525">
            <a:noFill/>
            <a:miter lim="800000"/>
            <a:headEnd/>
            <a:tailEnd/>
          </a:ln>
        </p:spPr>
        <p:txBody>
          <a:bodyPr wrap="none">
            <a:spAutoFit/>
          </a:bodyPr>
          <a:lstStyle/>
          <a:p>
            <a:pPr algn="l"/>
            <a:r>
              <a:rPr lang="en-US" b="1">
                <a:solidFill>
                  <a:srgbClr val="0018A8"/>
                </a:solidFill>
              </a:rPr>
              <a:t>Hydrocodone	Tramadol		Lisinopril</a:t>
            </a:r>
          </a:p>
          <a:p>
            <a:pPr algn="l"/>
            <a:endParaRPr lang="en-US" sz="1000" b="1">
              <a:solidFill>
                <a:srgbClr val="0018A8"/>
              </a:solidFill>
            </a:endParaRPr>
          </a:p>
          <a:p>
            <a:pPr algn="l"/>
            <a:r>
              <a:rPr lang="en-US" b="1">
                <a:solidFill>
                  <a:srgbClr val="0018A8"/>
                </a:solidFill>
              </a:rPr>
              <a:t>Metformin		Prednisone		Atenolol	</a:t>
            </a:r>
          </a:p>
        </p:txBody>
      </p:sp>
      <p:sp>
        <p:nvSpPr>
          <p:cNvPr id="14351" name="Rectangle 11"/>
          <p:cNvSpPr>
            <a:spLocks noChangeArrowheads="1"/>
          </p:cNvSpPr>
          <p:nvPr/>
        </p:nvSpPr>
        <p:spPr bwMode="auto">
          <a:xfrm>
            <a:off x="228600" y="6029325"/>
            <a:ext cx="4572000" cy="369888"/>
          </a:xfrm>
          <a:prstGeom prst="rect">
            <a:avLst/>
          </a:prstGeom>
          <a:noFill/>
          <a:ln w="9525">
            <a:noFill/>
            <a:miter lim="800000"/>
            <a:headEnd/>
            <a:tailEnd/>
          </a:ln>
        </p:spPr>
        <p:txBody>
          <a:bodyPr>
            <a:spAutoFit/>
          </a:bodyPr>
          <a:lstStyle/>
          <a:p>
            <a:pPr algn="l">
              <a:spcBef>
                <a:spcPct val="50000"/>
              </a:spcBef>
            </a:pPr>
            <a:r>
              <a:rPr lang="en-US" sz="900"/>
              <a:t>In 2008 less than 2% of Golden Rule Policy Holders with an annual Rx maximum exceeded $3,000 in Rx expenses.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3" name="AutoShape 33"/>
          <p:cNvSpPr>
            <a:spLocks noChangeArrowheads="1"/>
          </p:cNvSpPr>
          <p:nvPr/>
        </p:nvSpPr>
        <p:spPr bwMode="auto">
          <a:xfrm>
            <a:off x="2043113" y="3821113"/>
            <a:ext cx="4737100" cy="1619250"/>
          </a:xfrm>
          <a:prstGeom prst="roundRect">
            <a:avLst>
              <a:gd name="adj" fmla="val 16667"/>
            </a:avLst>
          </a:prstGeom>
          <a:solidFill>
            <a:srgbClr val="0018A8">
              <a:alpha val="50000"/>
            </a:srgbClr>
          </a:solidFill>
          <a:ln w="12700" algn="ctr">
            <a:solidFill>
              <a:schemeClr val="tx1"/>
            </a:solidFill>
            <a:round/>
            <a:headEnd/>
            <a:tailEnd/>
          </a:ln>
          <a:effectLst>
            <a:outerShdw dist="45791" dir="2021404" algn="ctr" rotWithShape="0">
              <a:srgbClr val="9999FF"/>
            </a:outerShdw>
          </a:effectLst>
        </p:spPr>
        <p:txBody>
          <a:bodyPr wrap="none" anchor="ctr"/>
          <a:lstStyle/>
          <a:p>
            <a:pPr algn="ctr">
              <a:defRPr/>
            </a:pPr>
            <a:r>
              <a:rPr lang="en-US" sz="5400">
                <a:solidFill>
                  <a:schemeClr val="bg1"/>
                </a:solidFill>
                <a:effectLst>
                  <a:outerShdw blurRad="38100" dist="38100" dir="2700000" algn="tl">
                    <a:srgbClr val="000000"/>
                  </a:outerShdw>
                </a:effectLst>
                <a:latin typeface="+mn-lt"/>
                <a:ea typeface="ＭＳ Ｐゴシック" charset="-128"/>
                <a:cs typeface="+mn-cs"/>
              </a:rPr>
              <a:t>20% - 40% Less</a:t>
            </a:r>
          </a:p>
        </p:txBody>
      </p:sp>
      <p:sp>
        <p:nvSpPr>
          <p:cNvPr id="225312" name="AutoShape 32" descr="50%"/>
          <p:cNvSpPr>
            <a:spLocks noChangeArrowheads="1"/>
          </p:cNvSpPr>
          <p:nvPr/>
        </p:nvSpPr>
        <p:spPr bwMode="auto">
          <a:xfrm>
            <a:off x="655638" y="3822700"/>
            <a:ext cx="7910512" cy="2120900"/>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mn-lt"/>
              <a:ea typeface="ＭＳ Ｐゴシック" charset="-128"/>
              <a:cs typeface="+mn-cs"/>
            </a:endParaRPr>
          </a:p>
        </p:txBody>
      </p:sp>
      <p:sp>
        <p:nvSpPr>
          <p:cNvPr id="225302" name="AutoShape 22" descr="50%"/>
          <p:cNvSpPr>
            <a:spLocks noChangeArrowheads="1"/>
          </p:cNvSpPr>
          <p:nvPr/>
        </p:nvSpPr>
        <p:spPr bwMode="auto">
          <a:xfrm>
            <a:off x="152400" y="1143000"/>
            <a:ext cx="8737600" cy="2593975"/>
          </a:xfrm>
          <a:prstGeom prst="roundRect">
            <a:avLst>
              <a:gd name="adj" fmla="val 16667"/>
            </a:avLst>
          </a:prstGeom>
          <a:pattFill prst="pct50">
            <a:fgClr>
              <a:srgbClr val="FCCF3E"/>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mn-lt"/>
              <a:ea typeface="ＭＳ Ｐゴシック" charset="-128"/>
              <a:cs typeface="+mn-cs"/>
            </a:endParaRPr>
          </a:p>
        </p:txBody>
      </p:sp>
      <p:graphicFrame>
        <p:nvGraphicFramePr>
          <p:cNvPr id="225311" name="Group 31"/>
          <p:cNvGraphicFramePr>
            <a:graphicFrameLocks noGrp="1"/>
          </p:cNvGraphicFramePr>
          <p:nvPr>
            <p:ph idx="1"/>
          </p:nvPr>
        </p:nvGraphicFramePr>
        <p:xfrm>
          <a:off x="838200" y="3893268"/>
          <a:ext cx="7543800" cy="1923288"/>
        </p:xfrm>
        <a:graphic>
          <a:graphicData uri="http://schemas.openxmlformats.org/drawingml/2006/table">
            <a:tbl>
              <a:tblPr/>
              <a:tblGrid>
                <a:gridCol w="3600522"/>
                <a:gridCol w="3943278"/>
              </a:tblGrid>
              <a:tr h="560612">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80392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 </a:t>
                      </a:r>
                      <a:endParaRPr kumimoji="0" lang="en-US" sz="2000" b="0" i="1" u="none" strike="noStrike" cap="none" normalizeH="0" baseline="0" dirty="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558756">
                <a:tc>
                  <a:txBody>
                    <a:bodyPr/>
                    <a:lstStyle/>
                    <a:p>
                      <a:pPr algn="ctr"/>
                      <a:r>
                        <a:rPr lang="en-US" sz="1600" b="1" dirty="0" smtClean="0">
                          <a:solidFill>
                            <a:srgbClr val="C00000"/>
                          </a:solidFill>
                        </a:rPr>
                        <a:t>Changes to Coinsurance</a:t>
                      </a:r>
                      <a:r>
                        <a:rPr lang="en-US" sz="1600" b="1" baseline="0" dirty="0" smtClean="0">
                          <a:solidFill>
                            <a:srgbClr val="C00000"/>
                          </a:solidFill>
                        </a:rPr>
                        <a:t> </a:t>
                      </a:r>
                      <a:endParaRPr lang="en-US" sz="1600" b="1" dirty="0">
                        <a:solidFill>
                          <a:srgbClr val="C00000"/>
                        </a:solidFill>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C00000"/>
                          </a:solidFill>
                          <a:effectLst/>
                          <a:latin typeface="+mn-lt"/>
                          <a:ea typeface="ＭＳ Ｐゴシック" charset="-128"/>
                        </a:rPr>
                        <a:t> $6,000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r>
            </a:tbl>
          </a:graphicData>
        </a:graphic>
      </p:graphicFrame>
      <p:sp>
        <p:nvSpPr>
          <p:cNvPr id="18444" name="Text Box 13"/>
          <p:cNvSpPr txBox="1">
            <a:spLocks noChangeArrowheads="1"/>
          </p:cNvSpPr>
          <p:nvPr/>
        </p:nvSpPr>
        <p:spPr bwMode="auto">
          <a:xfrm>
            <a:off x="4572000" y="3886200"/>
            <a:ext cx="3656013" cy="584775"/>
          </a:xfrm>
          <a:prstGeom prst="rect">
            <a:avLst/>
          </a:prstGeom>
          <a:noFill/>
          <a:ln w="9525">
            <a:noFill/>
            <a:miter lim="800000"/>
            <a:headEnd/>
            <a:tailEnd/>
          </a:ln>
        </p:spPr>
        <p:txBody>
          <a:bodyPr>
            <a:spAutoFit/>
          </a:bodyPr>
          <a:lstStyle/>
          <a:p>
            <a:pPr algn="ctr">
              <a:spcBef>
                <a:spcPct val="50000"/>
              </a:spcBef>
            </a:pPr>
            <a:r>
              <a:rPr lang="en-US" sz="1600" dirty="0">
                <a:latin typeface="+mn-lt"/>
              </a:rPr>
              <a:t>$1,500, $2,500, $5,000, $7,500, $10,000</a:t>
            </a:r>
          </a:p>
        </p:txBody>
      </p:sp>
      <p:sp>
        <p:nvSpPr>
          <p:cNvPr id="18445" name="Rectangle 14"/>
          <p:cNvSpPr>
            <a:spLocks noChangeArrowheads="1"/>
          </p:cNvSpPr>
          <p:nvPr/>
        </p:nvSpPr>
        <p:spPr bwMode="auto">
          <a:xfrm>
            <a:off x="4572000" y="4572000"/>
            <a:ext cx="4030662" cy="584775"/>
          </a:xfrm>
          <a:prstGeom prst="rect">
            <a:avLst/>
          </a:prstGeom>
          <a:noFill/>
          <a:ln w="9525">
            <a:noFill/>
            <a:miter lim="800000"/>
            <a:headEnd/>
            <a:tailEnd/>
          </a:ln>
        </p:spPr>
        <p:txBody>
          <a:bodyPr>
            <a:spAutoFit/>
          </a:bodyPr>
          <a:lstStyle/>
          <a:p>
            <a:pPr algn="ctr"/>
            <a:r>
              <a:rPr lang="en-US" sz="1600" dirty="0">
                <a:latin typeface="+mn-lt"/>
              </a:rPr>
              <a:t>Preventive $35 Copay </a:t>
            </a:r>
          </a:p>
          <a:p>
            <a:pPr algn="ctr"/>
            <a:r>
              <a:rPr lang="en-US" sz="1600" i="1" dirty="0">
                <a:latin typeface="+mn-lt"/>
              </a:rPr>
              <a:t>(3 month wait)</a:t>
            </a:r>
          </a:p>
        </p:txBody>
      </p:sp>
      <p:sp>
        <p:nvSpPr>
          <p:cNvPr id="18447" name="Rectangle 16"/>
          <p:cNvSpPr>
            <a:spLocks noChangeArrowheads="1"/>
          </p:cNvSpPr>
          <p:nvPr/>
        </p:nvSpPr>
        <p:spPr bwMode="auto">
          <a:xfrm>
            <a:off x="381000" y="0"/>
            <a:ext cx="2898550" cy="584775"/>
          </a:xfrm>
          <a:prstGeom prst="rect">
            <a:avLst/>
          </a:prstGeom>
          <a:noFill/>
          <a:ln w="9525">
            <a:noFill/>
            <a:miter lim="800000"/>
            <a:headEnd/>
            <a:tailEnd/>
          </a:ln>
        </p:spPr>
        <p:txBody>
          <a:bodyPr wrap="none">
            <a:spAutoFit/>
          </a:bodyPr>
          <a:lstStyle/>
          <a:p>
            <a:pPr algn="l"/>
            <a:r>
              <a:rPr lang="en-US" sz="3200" b="1" dirty="0">
                <a:latin typeface="+mn-lt"/>
              </a:rPr>
              <a:t>Copay </a:t>
            </a:r>
            <a:r>
              <a:rPr lang="en-US" sz="3200" b="1" dirty="0" smtClean="0">
                <a:latin typeface="+mn-lt"/>
              </a:rPr>
              <a:t>Saver</a:t>
            </a:r>
            <a:r>
              <a:rPr lang="en-US" baseline="100000" dirty="0" smtClean="0">
                <a:latin typeface="+mn-lt"/>
              </a:rPr>
              <a:t>SM</a:t>
            </a:r>
            <a:endParaRPr lang="en-US" baseline="100000" dirty="0">
              <a:latin typeface="+mn-lt"/>
            </a:endParaRPr>
          </a:p>
        </p:txBody>
      </p:sp>
      <p:sp>
        <p:nvSpPr>
          <p:cNvPr id="18448" name="Text Box 17"/>
          <p:cNvSpPr txBox="1">
            <a:spLocks noChangeArrowheads="1"/>
          </p:cNvSpPr>
          <p:nvPr/>
        </p:nvSpPr>
        <p:spPr bwMode="auto">
          <a:xfrm>
            <a:off x="990600" y="3962400"/>
            <a:ext cx="3395662" cy="338554"/>
          </a:xfrm>
          <a:prstGeom prst="rect">
            <a:avLst/>
          </a:prstGeom>
          <a:noFill/>
          <a:ln w="9525">
            <a:noFill/>
            <a:miter lim="800000"/>
            <a:headEnd/>
            <a:tailEnd/>
          </a:ln>
        </p:spPr>
        <p:txBody>
          <a:bodyPr>
            <a:spAutoFit/>
          </a:bodyPr>
          <a:lstStyle/>
          <a:p>
            <a:pPr algn="ctr">
              <a:spcBef>
                <a:spcPct val="50000"/>
              </a:spcBef>
            </a:pPr>
            <a:r>
              <a:rPr lang="en-US" sz="1600" dirty="0">
                <a:latin typeface="+mn-lt"/>
              </a:rPr>
              <a:t>Deductible Choices</a:t>
            </a:r>
            <a:endParaRPr lang="en-US" sz="1600" b="1" dirty="0">
              <a:solidFill>
                <a:srgbClr val="0018A8"/>
              </a:solidFill>
              <a:latin typeface="+mn-lt"/>
            </a:endParaRPr>
          </a:p>
        </p:txBody>
      </p:sp>
      <p:sp>
        <p:nvSpPr>
          <p:cNvPr id="18449" name="Text Box 18"/>
          <p:cNvSpPr txBox="1">
            <a:spLocks noChangeArrowheads="1"/>
          </p:cNvSpPr>
          <p:nvPr/>
        </p:nvSpPr>
        <p:spPr bwMode="auto">
          <a:xfrm>
            <a:off x="990600" y="4419600"/>
            <a:ext cx="3395663" cy="830997"/>
          </a:xfrm>
          <a:prstGeom prst="rect">
            <a:avLst/>
          </a:prstGeom>
          <a:noFill/>
          <a:ln w="9525">
            <a:noFill/>
            <a:miter lim="800000"/>
            <a:headEnd/>
            <a:tailEnd/>
          </a:ln>
        </p:spPr>
        <p:txBody>
          <a:bodyPr>
            <a:spAutoFit/>
          </a:bodyPr>
          <a:lstStyle/>
          <a:p>
            <a:pPr algn="ctr"/>
            <a:r>
              <a:rPr lang="en-US" sz="1600" dirty="0">
                <a:latin typeface="+mn-lt"/>
              </a:rPr>
              <a:t>Doctor Office Visit</a:t>
            </a:r>
          </a:p>
          <a:p>
            <a:pPr algn="ctr"/>
            <a:r>
              <a:rPr lang="en-US" sz="1600" i="1" dirty="0">
                <a:latin typeface="+mn-lt"/>
              </a:rPr>
              <a:t>(2 per person, per year)</a:t>
            </a:r>
          </a:p>
          <a:p>
            <a:pPr algn="ctr"/>
            <a:r>
              <a:rPr lang="en-US" sz="1600" i="1" dirty="0">
                <a:latin typeface="+mn-lt"/>
              </a:rPr>
              <a:t>(Upgradable to 4 visits)</a:t>
            </a:r>
            <a:endParaRPr lang="en-US" sz="1600" b="1" dirty="0">
              <a:solidFill>
                <a:srgbClr val="0018A8"/>
              </a:solidFill>
              <a:latin typeface="+mn-lt"/>
            </a:endParaRPr>
          </a:p>
        </p:txBody>
      </p:sp>
      <p:sp>
        <p:nvSpPr>
          <p:cNvPr id="18451" name="Rectangle 20"/>
          <p:cNvSpPr>
            <a:spLocks noChangeArrowheads="1"/>
          </p:cNvSpPr>
          <p:nvPr/>
        </p:nvSpPr>
        <p:spPr bwMode="auto">
          <a:xfrm>
            <a:off x="762000" y="1219200"/>
            <a:ext cx="7485062" cy="2492990"/>
          </a:xfrm>
          <a:prstGeom prst="rect">
            <a:avLst/>
          </a:prstGeom>
          <a:noFill/>
          <a:ln w="9525">
            <a:noFill/>
            <a:miter lim="800000"/>
            <a:headEnd/>
            <a:tailEnd/>
          </a:ln>
        </p:spPr>
        <p:txBody>
          <a:bodyPr>
            <a:spAutoFit/>
          </a:bodyPr>
          <a:lstStyle/>
          <a:p>
            <a:pPr algn="l"/>
            <a:r>
              <a:rPr lang="en-US" sz="2200" b="1" dirty="0">
                <a:solidFill>
                  <a:srgbClr val="0018A8"/>
                </a:solidFill>
                <a:latin typeface="+mn-lt"/>
              </a:rPr>
              <a:t>Premiums for Copay Saver</a:t>
            </a:r>
            <a:r>
              <a:rPr lang="en-US" sz="1400" baseline="50000" dirty="0">
                <a:solidFill>
                  <a:srgbClr val="0018A8"/>
                </a:solidFill>
                <a:latin typeface="+mn-lt"/>
              </a:rPr>
              <a:t>SM</a:t>
            </a:r>
            <a:r>
              <a:rPr lang="en-US" sz="2200" b="1" dirty="0">
                <a:solidFill>
                  <a:srgbClr val="0018A8"/>
                </a:solidFill>
                <a:latin typeface="+mn-lt"/>
              </a:rPr>
              <a:t> are significantly less because coverage is not provided for some outpatient services, such as:</a:t>
            </a:r>
          </a:p>
          <a:p>
            <a:pPr lvl="1" algn="l">
              <a:buFontTx/>
              <a:buChar char="•"/>
            </a:pPr>
            <a:r>
              <a:rPr lang="en-US" sz="1800" dirty="0">
                <a:solidFill>
                  <a:srgbClr val="0018A8"/>
                </a:solidFill>
                <a:latin typeface="+mn-lt"/>
              </a:rPr>
              <a:t> Outpatient doctor visits beyond office copays</a:t>
            </a:r>
          </a:p>
          <a:p>
            <a:pPr lvl="1" algn="l">
              <a:buFontTx/>
              <a:buChar char="•"/>
            </a:pPr>
            <a:r>
              <a:rPr lang="en-US" sz="1800" dirty="0">
                <a:solidFill>
                  <a:srgbClr val="0018A8"/>
                </a:solidFill>
                <a:latin typeface="+mn-lt"/>
              </a:rPr>
              <a:t> Brand name prescriptions - $15 generic RX card is </a:t>
            </a:r>
            <a:r>
              <a:rPr lang="en-US" sz="1800" dirty="0" smtClean="0">
                <a:solidFill>
                  <a:srgbClr val="0018A8"/>
                </a:solidFill>
                <a:latin typeface="+mn-lt"/>
              </a:rPr>
              <a:t>included </a:t>
            </a:r>
            <a:endParaRPr lang="en-US" sz="1800" dirty="0">
              <a:solidFill>
                <a:srgbClr val="0018A8"/>
              </a:solidFill>
              <a:latin typeface="+mn-lt"/>
            </a:endParaRPr>
          </a:p>
          <a:p>
            <a:pPr lvl="1" algn="l">
              <a:buFontTx/>
              <a:buChar char="•"/>
            </a:pPr>
            <a:r>
              <a:rPr lang="en-US" sz="1800" dirty="0">
                <a:solidFill>
                  <a:srgbClr val="0018A8"/>
                </a:solidFill>
                <a:latin typeface="+mn-lt"/>
              </a:rPr>
              <a:t> Diagnostic testing, x-ray &amp; lab </a:t>
            </a:r>
            <a:r>
              <a:rPr lang="en-US" sz="1800" dirty="0" smtClean="0">
                <a:solidFill>
                  <a:srgbClr val="0018A8"/>
                </a:solidFill>
                <a:latin typeface="+mn-lt"/>
              </a:rPr>
              <a:t>(must be performed within 14 days of surgery or confinement) unless </a:t>
            </a:r>
            <a:r>
              <a:rPr lang="en-US" sz="1800" dirty="0">
                <a:solidFill>
                  <a:srgbClr val="0018A8"/>
                </a:solidFill>
                <a:latin typeface="+mn-lt"/>
              </a:rPr>
              <a:t>otherwise </a:t>
            </a:r>
            <a:r>
              <a:rPr lang="en-US" sz="1800" dirty="0" smtClean="0">
                <a:solidFill>
                  <a:srgbClr val="0018A8"/>
                </a:solidFill>
                <a:latin typeface="+mn-lt"/>
              </a:rPr>
              <a:t>noted.</a:t>
            </a:r>
          </a:p>
          <a:p>
            <a:pPr lvl="1" algn="l"/>
            <a:endParaRPr lang="en-US" sz="1800" dirty="0">
              <a:solidFill>
                <a:srgbClr val="0018A8"/>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91" name="AutoShape 35" descr="50%"/>
          <p:cNvSpPr>
            <a:spLocks noChangeArrowheads="1"/>
          </p:cNvSpPr>
          <p:nvPr/>
        </p:nvSpPr>
        <p:spPr bwMode="auto">
          <a:xfrm>
            <a:off x="152400" y="1600200"/>
            <a:ext cx="8770937" cy="4113212"/>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p>
        </p:txBody>
      </p:sp>
      <p:graphicFrame>
        <p:nvGraphicFramePr>
          <p:cNvPr id="173121" name="Group 65"/>
          <p:cNvGraphicFramePr>
            <a:graphicFrameLocks noGrp="1"/>
          </p:cNvGraphicFramePr>
          <p:nvPr>
            <p:ph idx="1"/>
          </p:nvPr>
        </p:nvGraphicFramePr>
        <p:xfrm>
          <a:off x="533400" y="1981200"/>
          <a:ext cx="8077200" cy="3492502"/>
        </p:xfrm>
        <a:graphic>
          <a:graphicData uri="http://schemas.openxmlformats.org/drawingml/2006/table">
            <a:tbl>
              <a:tblPr/>
              <a:tblGrid>
                <a:gridCol w="3810000"/>
                <a:gridCol w="4267200"/>
              </a:tblGrid>
              <a:tr h="62118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75545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132204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endParaRPr kumimoji="0" lang="en-US" sz="1800" b="0" i="1" u="none" strike="noStrike" cap="none" normalizeH="0" baseline="0" smtClean="0">
                        <a:ln>
                          <a:noFill/>
                        </a:ln>
                        <a:solidFill>
                          <a:schemeClr val="tx1"/>
                        </a:solidFill>
                        <a:effectLst/>
                        <a:latin typeface="Arial" charset="0"/>
                        <a:ea typeface="ＭＳ Ｐゴシック" charset="-12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79381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bl>
          </a:graphicData>
        </a:graphic>
      </p:graphicFrame>
      <p:sp>
        <p:nvSpPr>
          <p:cNvPr id="17427" name="Text Box 22"/>
          <p:cNvSpPr txBox="1">
            <a:spLocks noChangeArrowheads="1"/>
          </p:cNvSpPr>
          <p:nvPr/>
        </p:nvSpPr>
        <p:spPr bwMode="auto">
          <a:xfrm>
            <a:off x="4419600" y="1828800"/>
            <a:ext cx="3833813" cy="646331"/>
          </a:xfrm>
          <a:prstGeom prst="rect">
            <a:avLst/>
          </a:prstGeom>
          <a:noFill/>
          <a:ln w="9525">
            <a:noFill/>
            <a:miter lim="800000"/>
            <a:headEnd/>
            <a:tailEnd/>
          </a:ln>
        </p:spPr>
        <p:txBody>
          <a:bodyPr>
            <a:spAutoFit/>
          </a:bodyPr>
          <a:lstStyle/>
          <a:p>
            <a:pPr algn="ctr">
              <a:spcBef>
                <a:spcPct val="50000"/>
              </a:spcBef>
            </a:pPr>
            <a:r>
              <a:rPr lang="en-US" dirty="0"/>
              <a:t>$1,250, $2,500, </a:t>
            </a:r>
            <a:r>
              <a:rPr lang="en-US" b="1" dirty="0" smtClean="0">
                <a:solidFill>
                  <a:srgbClr val="C00000"/>
                </a:solidFill>
              </a:rPr>
              <a:t>$3,000</a:t>
            </a:r>
            <a:r>
              <a:rPr lang="en-US" dirty="0" smtClean="0"/>
              <a:t>, $3,500</a:t>
            </a:r>
            <a:r>
              <a:rPr lang="en-US" dirty="0"/>
              <a:t>, $5,000</a:t>
            </a:r>
          </a:p>
        </p:txBody>
      </p:sp>
      <p:sp>
        <p:nvSpPr>
          <p:cNvPr id="17429" name="Text Box 24"/>
          <p:cNvSpPr txBox="1">
            <a:spLocks noChangeArrowheads="1"/>
          </p:cNvSpPr>
          <p:nvPr/>
        </p:nvSpPr>
        <p:spPr bwMode="auto">
          <a:xfrm>
            <a:off x="4419600" y="2590800"/>
            <a:ext cx="3968750" cy="646331"/>
          </a:xfrm>
          <a:prstGeom prst="rect">
            <a:avLst/>
          </a:prstGeom>
          <a:noFill/>
          <a:ln w="9525">
            <a:noFill/>
            <a:miter lim="800000"/>
            <a:headEnd/>
            <a:tailEnd/>
          </a:ln>
        </p:spPr>
        <p:txBody>
          <a:bodyPr>
            <a:spAutoFit/>
          </a:bodyPr>
          <a:lstStyle/>
          <a:p>
            <a:pPr algn="ctr">
              <a:spcBef>
                <a:spcPct val="50000"/>
              </a:spcBef>
            </a:pPr>
            <a:r>
              <a:rPr lang="en-US" dirty="0"/>
              <a:t>$2,500, $5,000, </a:t>
            </a:r>
            <a:r>
              <a:rPr lang="en-US" b="1" dirty="0" smtClean="0">
                <a:solidFill>
                  <a:srgbClr val="C00000"/>
                </a:solidFill>
              </a:rPr>
              <a:t>$6,000</a:t>
            </a:r>
            <a:r>
              <a:rPr lang="en-US" dirty="0" smtClean="0"/>
              <a:t>, $7,000</a:t>
            </a:r>
            <a:r>
              <a:rPr lang="en-US" dirty="0"/>
              <a:t>, $10,000</a:t>
            </a:r>
          </a:p>
        </p:txBody>
      </p:sp>
      <p:sp>
        <p:nvSpPr>
          <p:cNvPr id="17430" name="Rectangle 25"/>
          <p:cNvSpPr>
            <a:spLocks noChangeArrowheads="1"/>
          </p:cNvSpPr>
          <p:nvPr/>
        </p:nvSpPr>
        <p:spPr bwMode="auto">
          <a:xfrm>
            <a:off x="4038600" y="3581400"/>
            <a:ext cx="4902200" cy="923330"/>
          </a:xfrm>
          <a:prstGeom prst="rect">
            <a:avLst/>
          </a:prstGeom>
          <a:noFill/>
          <a:ln w="9525">
            <a:noFill/>
            <a:miter lim="800000"/>
            <a:headEnd/>
            <a:tailEnd/>
          </a:ln>
        </p:spPr>
        <p:txBody>
          <a:bodyPr>
            <a:spAutoFit/>
          </a:bodyPr>
          <a:lstStyle/>
          <a:p>
            <a:pPr algn="ctr"/>
            <a:r>
              <a:rPr lang="en-US" sz="1800" i="1" dirty="0" smtClean="0"/>
              <a:t>(3 </a:t>
            </a:r>
            <a:r>
              <a:rPr lang="en-US" sz="1800" i="1" dirty="0"/>
              <a:t>month wait) </a:t>
            </a:r>
            <a:r>
              <a:rPr lang="en-US" dirty="0"/>
              <a:t>$35 office copay</a:t>
            </a:r>
            <a:endParaRPr lang="en-US" sz="1800" i="1" dirty="0"/>
          </a:p>
          <a:p>
            <a:pPr algn="ctr"/>
            <a:r>
              <a:rPr lang="en-US" dirty="0"/>
              <a:t>100% lab, x-ray, immunizations</a:t>
            </a:r>
          </a:p>
          <a:p>
            <a:pPr algn="ctr"/>
            <a:r>
              <a:rPr lang="en-US" sz="1800" i="1" dirty="0"/>
              <a:t>(no wait)</a:t>
            </a:r>
            <a:r>
              <a:rPr lang="en-US" i="1" dirty="0"/>
              <a:t> </a:t>
            </a:r>
            <a:r>
              <a:rPr lang="en-US" dirty="0"/>
              <a:t>100% Mam, Pap, PSA</a:t>
            </a:r>
          </a:p>
        </p:txBody>
      </p:sp>
      <p:sp>
        <p:nvSpPr>
          <p:cNvPr id="17431" name="Rectangle 26"/>
          <p:cNvSpPr>
            <a:spLocks noChangeArrowheads="1"/>
          </p:cNvSpPr>
          <p:nvPr/>
        </p:nvSpPr>
        <p:spPr bwMode="auto">
          <a:xfrm>
            <a:off x="4572000" y="4724400"/>
            <a:ext cx="3878263" cy="646331"/>
          </a:xfrm>
          <a:prstGeom prst="rect">
            <a:avLst/>
          </a:prstGeom>
          <a:noFill/>
          <a:ln w="9525">
            <a:noFill/>
            <a:miter lim="800000"/>
            <a:headEnd/>
            <a:tailEnd/>
          </a:ln>
        </p:spPr>
        <p:txBody>
          <a:bodyPr>
            <a:spAutoFit/>
          </a:bodyPr>
          <a:lstStyle/>
          <a:p>
            <a:pPr algn="ctr"/>
            <a:r>
              <a:rPr lang="en-US" dirty="0" smtClean="0"/>
              <a:t>$3000 annual </a:t>
            </a:r>
            <a:r>
              <a:rPr lang="en-US" dirty="0"/>
              <a:t>maximum</a:t>
            </a:r>
            <a:r>
              <a:rPr lang="en-US" dirty="0" smtClean="0"/>
              <a:t>*</a:t>
            </a:r>
          </a:p>
          <a:p>
            <a:pPr algn="ctr"/>
            <a:r>
              <a:rPr lang="en-US" dirty="0" smtClean="0"/>
              <a:t>Preferred price card included</a:t>
            </a:r>
            <a:endParaRPr lang="en-US" dirty="0"/>
          </a:p>
        </p:txBody>
      </p:sp>
      <p:sp>
        <p:nvSpPr>
          <p:cNvPr id="17433" name="Rectangle 28"/>
          <p:cNvSpPr>
            <a:spLocks noChangeArrowheads="1"/>
          </p:cNvSpPr>
          <p:nvPr/>
        </p:nvSpPr>
        <p:spPr bwMode="auto">
          <a:xfrm>
            <a:off x="152400" y="0"/>
            <a:ext cx="1947136" cy="584775"/>
          </a:xfrm>
          <a:prstGeom prst="rect">
            <a:avLst/>
          </a:prstGeom>
          <a:noFill/>
          <a:ln w="9525">
            <a:noFill/>
            <a:miter lim="800000"/>
            <a:headEnd/>
            <a:tailEnd/>
          </a:ln>
        </p:spPr>
        <p:txBody>
          <a:bodyPr wrap="none">
            <a:spAutoFit/>
          </a:bodyPr>
          <a:lstStyle/>
          <a:p>
            <a:pPr algn="l"/>
            <a:r>
              <a:rPr lang="en-US" sz="3200" b="1" dirty="0"/>
              <a:t>HSA 100</a:t>
            </a:r>
            <a:r>
              <a:rPr lang="en-US" b="1" baseline="70000" dirty="0">
                <a:cs typeface="Arial" charset="0"/>
              </a:rPr>
              <a:t>®</a:t>
            </a:r>
          </a:p>
        </p:txBody>
      </p:sp>
      <p:sp>
        <p:nvSpPr>
          <p:cNvPr id="17434" name="Text Box 29"/>
          <p:cNvSpPr txBox="1">
            <a:spLocks noChangeArrowheads="1"/>
          </p:cNvSpPr>
          <p:nvPr/>
        </p:nvSpPr>
        <p:spPr bwMode="auto">
          <a:xfrm>
            <a:off x="152400" y="1905000"/>
            <a:ext cx="4022725" cy="457200"/>
          </a:xfrm>
          <a:prstGeom prst="rect">
            <a:avLst/>
          </a:prstGeom>
          <a:noFill/>
          <a:ln w="9525">
            <a:noFill/>
            <a:miter lim="800000"/>
            <a:headEnd/>
            <a:tailEnd/>
          </a:ln>
        </p:spPr>
        <p:txBody>
          <a:bodyPr>
            <a:spAutoFit/>
          </a:bodyPr>
          <a:lstStyle/>
          <a:p>
            <a:pPr algn="ctr">
              <a:spcBef>
                <a:spcPct val="50000"/>
              </a:spcBef>
            </a:pPr>
            <a:r>
              <a:rPr lang="en-US" dirty="0"/>
              <a:t>Single Deductible Choices</a:t>
            </a:r>
          </a:p>
        </p:txBody>
      </p:sp>
      <p:sp>
        <p:nvSpPr>
          <p:cNvPr id="17436" name="Text Box 31"/>
          <p:cNvSpPr txBox="1">
            <a:spLocks noChangeArrowheads="1"/>
          </p:cNvSpPr>
          <p:nvPr/>
        </p:nvSpPr>
        <p:spPr bwMode="auto">
          <a:xfrm>
            <a:off x="152400" y="2667000"/>
            <a:ext cx="4022725" cy="457200"/>
          </a:xfrm>
          <a:prstGeom prst="rect">
            <a:avLst/>
          </a:prstGeom>
          <a:noFill/>
          <a:ln w="9525">
            <a:noFill/>
            <a:miter lim="800000"/>
            <a:headEnd/>
            <a:tailEnd/>
          </a:ln>
        </p:spPr>
        <p:txBody>
          <a:bodyPr>
            <a:spAutoFit/>
          </a:bodyPr>
          <a:lstStyle/>
          <a:p>
            <a:pPr algn="ctr">
              <a:spcBef>
                <a:spcPct val="50000"/>
              </a:spcBef>
            </a:pPr>
            <a:r>
              <a:rPr lang="en-US" dirty="0"/>
              <a:t>Family Deductible Choices</a:t>
            </a:r>
          </a:p>
        </p:txBody>
      </p:sp>
      <p:sp>
        <p:nvSpPr>
          <p:cNvPr id="17437" name="Text Box 32"/>
          <p:cNvSpPr txBox="1">
            <a:spLocks noChangeArrowheads="1"/>
          </p:cNvSpPr>
          <p:nvPr/>
        </p:nvSpPr>
        <p:spPr bwMode="auto">
          <a:xfrm>
            <a:off x="152400" y="3657600"/>
            <a:ext cx="4022725" cy="731838"/>
          </a:xfrm>
          <a:prstGeom prst="rect">
            <a:avLst/>
          </a:prstGeom>
          <a:noFill/>
          <a:ln w="9525">
            <a:noFill/>
            <a:miter lim="800000"/>
            <a:headEnd/>
            <a:tailEnd/>
          </a:ln>
        </p:spPr>
        <p:txBody>
          <a:bodyPr>
            <a:spAutoFit/>
          </a:bodyPr>
          <a:lstStyle/>
          <a:p>
            <a:pPr algn="ctr"/>
            <a:r>
              <a:rPr lang="en-US" dirty="0"/>
              <a:t>Preventive Care</a:t>
            </a:r>
          </a:p>
          <a:p>
            <a:pPr algn="ctr"/>
            <a:r>
              <a:rPr lang="en-US" sz="1800" i="1" dirty="0"/>
              <a:t>(No Deductible, No Annual Max)</a:t>
            </a:r>
          </a:p>
        </p:txBody>
      </p:sp>
      <p:sp>
        <p:nvSpPr>
          <p:cNvPr id="17438" name="Text Box 33"/>
          <p:cNvSpPr txBox="1">
            <a:spLocks noChangeArrowheads="1"/>
          </p:cNvSpPr>
          <p:nvPr/>
        </p:nvSpPr>
        <p:spPr bwMode="auto">
          <a:xfrm>
            <a:off x="152400" y="4876800"/>
            <a:ext cx="4022725" cy="457200"/>
          </a:xfrm>
          <a:prstGeom prst="rect">
            <a:avLst/>
          </a:prstGeom>
          <a:noFill/>
          <a:ln w="9525">
            <a:noFill/>
            <a:miter lim="800000"/>
            <a:headEnd/>
            <a:tailEnd/>
          </a:ln>
        </p:spPr>
        <p:txBody>
          <a:bodyPr>
            <a:spAutoFit/>
          </a:bodyPr>
          <a:lstStyle/>
          <a:p>
            <a:pPr algn="ctr">
              <a:spcBef>
                <a:spcPct val="50000"/>
              </a:spcBef>
            </a:pPr>
            <a:r>
              <a:rPr lang="en-US" dirty="0"/>
              <a:t>Prescription Drugs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74" name="AutoShape 146" descr="50%"/>
          <p:cNvSpPr>
            <a:spLocks noChangeArrowheads="1"/>
          </p:cNvSpPr>
          <p:nvPr/>
        </p:nvSpPr>
        <p:spPr bwMode="auto">
          <a:xfrm>
            <a:off x="106363" y="992188"/>
            <a:ext cx="8923337" cy="5256212"/>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mn-lt"/>
            </a:endParaRPr>
          </a:p>
        </p:txBody>
      </p:sp>
      <p:sp>
        <p:nvSpPr>
          <p:cNvPr id="18435" name="Rectangle 5"/>
          <p:cNvSpPr>
            <a:spLocks noChangeArrowheads="1"/>
          </p:cNvSpPr>
          <p:nvPr/>
        </p:nvSpPr>
        <p:spPr bwMode="auto">
          <a:xfrm>
            <a:off x="685800" y="0"/>
            <a:ext cx="2039854" cy="646331"/>
          </a:xfrm>
          <a:prstGeom prst="rect">
            <a:avLst/>
          </a:prstGeom>
          <a:noFill/>
          <a:ln w="9525">
            <a:noFill/>
            <a:miter lim="800000"/>
            <a:headEnd/>
            <a:tailEnd/>
          </a:ln>
        </p:spPr>
        <p:txBody>
          <a:bodyPr wrap="none">
            <a:spAutoFit/>
          </a:bodyPr>
          <a:lstStyle/>
          <a:p>
            <a:pPr algn="l"/>
            <a:r>
              <a:rPr lang="en-US" sz="3600" dirty="0">
                <a:latin typeface="+mn-lt"/>
              </a:rPr>
              <a:t>HSA 70</a:t>
            </a:r>
            <a:r>
              <a:rPr lang="en-US" sz="2000" baseline="100000" dirty="0">
                <a:latin typeface="+mn-lt"/>
              </a:rPr>
              <a:t>SM</a:t>
            </a:r>
          </a:p>
        </p:txBody>
      </p:sp>
      <p:graphicFrame>
        <p:nvGraphicFramePr>
          <p:cNvPr id="48307" name="Group 179"/>
          <p:cNvGraphicFramePr>
            <a:graphicFrameLocks noGrp="1"/>
          </p:cNvGraphicFramePr>
          <p:nvPr>
            <p:ph idx="1"/>
          </p:nvPr>
        </p:nvGraphicFramePr>
        <p:xfrm>
          <a:off x="927100" y="1057275"/>
          <a:ext cx="7446963" cy="5013326"/>
        </p:xfrm>
        <a:graphic>
          <a:graphicData uri="http://schemas.openxmlformats.org/drawingml/2006/table">
            <a:tbl>
              <a:tblPr/>
              <a:tblGrid>
                <a:gridCol w="3292475"/>
                <a:gridCol w="4154488"/>
              </a:tblGrid>
              <a:tr h="7429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14795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7858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66833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67627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CDCDCD"/>
                      </a:fgClr>
                      <a:bgClr>
                        <a:schemeClr val="bg1"/>
                      </a:bgClr>
                    </a:pattFill>
                  </a:tcPr>
                </a:tc>
              </a:tr>
              <a:tr h="6604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CDCDCD"/>
                      </a:fgClr>
                      <a:bgClr>
                        <a:schemeClr val="bg1"/>
                      </a:bgClr>
                    </a:pattFill>
                  </a:tcPr>
                </a:tc>
              </a:tr>
            </a:tbl>
          </a:graphicData>
        </a:graphic>
      </p:graphicFrame>
      <p:sp>
        <p:nvSpPr>
          <p:cNvPr id="18456" name="Text Box 71"/>
          <p:cNvSpPr txBox="1">
            <a:spLocks noChangeArrowheads="1"/>
          </p:cNvSpPr>
          <p:nvPr/>
        </p:nvSpPr>
        <p:spPr bwMode="auto">
          <a:xfrm>
            <a:off x="4229100" y="1192213"/>
            <a:ext cx="4597400" cy="369332"/>
          </a:xfrm>
          <a:prstGeom prst="rect">
            <a:avLst/>
          </a:prstGeom>
          <a:noFill/>
          <a:ln w="9525">
            <a:noFill/>
            <a:miter lim="800000"/>
            <a:headEnd/>
            <a:tailEnd/>
          </a:ln>
        </p:spPr>
        <p:txBody>
          <a:bodyPr>
            <a:spAutoFit/>
          </a:bodyPr>
          <a:lstStyle/>
          <a:p>
            <a:pPr algn="ctr">
              <a:spcBef>
                <a:spcPct val="50000"/>
              </a:spcBef>
            </a:pPr>
            <a:r>
              <a:rPr lang="en-US" dirty="0">
                <a:latin typeface="+mn-lt"/>
              </a:rPr>
              <a:t>Up to 20% Less Than HSA 100</a:t>
            </a:r>
          </a:p>
        </p:txBody>
      </p:sp>
      <p:sp>
        <p:nvSpPr>
          <p:cNvPr id="18457" name="Text Box 72"/>
          <p:cNvSpPr txBox="1">
            <a:spLocks noChangeArrowheads="1"/>
          </p:cNvSpPr>
          <p:nvPr/>
        </p:nvSpPr>
        <p:spPr bwMode="auto">
          <a:xfrm>
            <a:off x="4270375" y="5502275"/>
            <a:ext cx="4451350" cy="369332"/>
          </a:xfrm>
          <a:prstGeom prst="rect">
            <a:avLst/>
          </a:prstGeom>
          <a:noFill/>
          <a:ln w="9525">
            <a:noFill/>
            <a:miter lim="800000"/>
            <a:headEnd/>
            <a:tailEnd/>
          </a:ln>
        </p:spPr>
        <p:txBody>
          <a:bodyPr>
            <a:spAutoFit/>
          </a:bodyPr>
          <a:lstStyle/>
          <a:p>
            <a:pPr algn="ctr">
              <a:spcBef>
                <a:spcPct val="50000"/>
              </a:spcBef>
            </a:pPr>
            <a:r>
              <a:rPr lang="en-US">
                <a:latin typeface="+mn-lt"/>
              </a:rPr>
              <a:t>Same As HSA 100</a:t>
            </a:r>
          </a:p>
        </p:txBody>
      </p:sp>
      <p:sp>
        <p:nvSpPr>
          <p:cNvPr id="18458" name="Text Box 73"/>
          <p:cNvSpPr txBox="1">
            <a:spLocks noChangeArrowheads="1"/>
          </p:cNvSpPr>
          <p:nvPr/>
        </p:nvSpPr>
        <p:spPr bwMode="auto">
          <a:xfrm>
            <a:off x="4283075" y="4827588"/>
            <a:ext cx="4451350" cy="369332"/>
          </a:xfrm>
          <a:prstGeom prst="rect">
            <a:avLst/>
          </a:prstGeom>
          <a:noFill/>
          <a:ln w="9525">
            <a:noFill/>
            <a:miter lim="800000"/>
            <a:headEnd/>
            <a:tailEnd/>
          </a:ln>
        </p:spPr>
        <p:txBody>
          <a:bodyPr>
            <a:spAutoFit/>
          </a:bodyPr>
          <a:lstStyle/>
          <a:p>
            <a:pPr algn="ctr">
              <a:spcBef>
                <a:spcPct val="50000"/>
              </a:spcBef>
            </a:pPr>
            <a:r>
              <a:rPr lang="en-US">
                <a:latin typeface="+mn-lt"/>
              </a:rPr>
              <a:t>Varies By Deductible</a:t>
            </a:r>
          </a:p>
        </p:txBody>
      </p:sp>
      <p:sp>
        <p:nvSpPr>
          <p:cNvPr id="18459" name="Text Box 88"/>
          <p:cNvSpPr txBox="1">
            <a:spLocks noChangeArrowheads="1"/>
          </p:cNvSpPr>
          <p:nvPr/>
        </p:nvSpPr>
        <p:spPr bwMode="auto">
          <a:xfrm>
            <a:off x="4291013" y="4167188"/>
            <a:ext cx="4451350" cy="369332"/>
          </a:xfrm>
          <a:prstGeom prst="rect">
            <a:avLst/>
          </a:prstGeom>
          <a:noFill/>
          <a:ln w="9525">
            <a:noFill/>
            <a:miter lim="800000"/>
            <a:headEnd/>
            <a:tailEnd/>
          </a:ln>
        </p:spPr>
        <p:txBody>
          <a:bodyPr>
            <a:spAutoFit/>
          </a:bodyPr>
          <a:lstStyle/>
          <a:p>
            <a:pPr algn="ctr">
              <a:spcBef>
                <a:spcPct val="50000"/>
              </a:spcBef>
            </a:pPr>
            <a:r>
              <a:rPr lang="en-US">
                <a:latin typeface="+mn-lt"/>
              </a:rPr>
              <a:t>30%</a:t>
            </a:r>
          </a:p>
        </p:txBody>
      </p:sp>
      <p:sp>
        <p:nvSpPr>
          <p:cNvPr id="18460" name="Rectangle 113"/>
          <p:cNvSpPr>
            <a:spLocks noChangeArrowheads="1"/>
          </p:cNvSpPr>
          <p:nvPr/>
        </p:nvSpPr>
        <p:spPr bwMode="auto">
          <a:xfrm>
            <a:off x="4267200" y="3429000"/>
            <a:ext cx="4465637" cy="646331"/>
          </a:xfrm>
          <a:prstGeom prst="rect">
            <a:avLst/>
          </a:prstGeom>
          <a:noFill/>
          <a:ln w="9525">
            <a:noFill/>
            <a:miter lim="800000"/>
            <a:headEnd/>
            <a:tailEnd/>
          </a:ln>
        </p:spPr>
        <p:txBody>
          <a:bodyPr>
            <a:spAutoFit/>
          </a:bodyPr>
          <a:lstStyle/>
          <a:p>
            <a:pPr algn="ctr"/>
            <a:r>
              <a:rPr lang="en-US" dirty="0" smtClean="0">
                <a:latin typeface="+mn-lt"/>
              </a:rPr>
              <a:t>$3000 </a:t>
            </a:r>
            <a:r>
              <a:rPr lang="en-US" dirty="0">
                <a:latin typeface="+mn-lt"/>
              </a:rPr>
              <a:t>annual maximum</a:t>
            </a:r>
            <a:r>
              <a:rPr lang="en-US" dirty="0" smtClean="0">
                <a:latin typeface="+mn-lt"/>
              </a:rPr>
              <a:t>*</a:t>
            </a:r>
          </a:p>
          <a:p>
            <a:pPr algn="ctr"/>
            <a:r>
              <a:rPr lang="en-US" dirty="0" smtClean="0">
                <a:latin typeface="+mn-lt"/>
              </a:rPr>
              <a:t>Preferred price card included</a:t>
            </a:r>
            <a:endParaRPr lang="en-US" dirty="0">
              <a:latin typeface="+mn-lt"/>
            </a:endParaRPr>
          </a:p>
        </p:txBody>
      </p:sp>
      <p:sp>
        <p:nvSpPr>
          <p:cNvPr id="18461" name="Text Box 136"/>
          <p:cNvSpPr txBox="1">
            <a:spLocks noChangeArrowheads="1"/>
          </p:cNvSpPr>
          <p:nvPr/>
        </p:nvSpPr>
        <p:spPr bwMode="auto">
          <a:xfrm>
            <a:off x="111125" y="1193800"/>
            <a:ext cx="4022725" cy="369332"/>
          </a:xfrm>
          <a:prstGeom prst="rect">
            <a:avLst/>
          </a:prstGeom>
          <a:noFill/>
          <a:ln w="9525">
            <a:noFill/>
            <a:miter lim="800000"/>
            <a:headEnd/>
            <a:tailEnd/>
          </a:ln>
        </p:spPr>
        <p:txBody>
          <a:bodyPr>
            <a:spAutoFit/>
          </a:bodyPr>
          <a:lstStyle/>
          <a:p>
            <a:pPr algn="ctr">
              <a:spcBef>
                <a:spcPct val="50000"/>
              </a:spcBef>
            </a:pPr>
            <a:r>
              <a:rPr lang="en-US">
                <a:latin typeface="+mn-lt"/>
              </a:rPr>
              <a:t>Cost Savings</a:t>
            </a:r>
          </a:p>
        </p:txBody>
      </p:sp>
      <p:sp>
        <p:nvSpPr>
          <p:cNvPr id="18462" name="Text Box 137"/>
          <p:cNvSpPr txBox="1">
            <a:spLocks noChangeArrowheads="1"/>
          </p:cNvSpPr>
          <p:nvPr/>
        </p:nvSpPr>
        <p:spPr bwMode="auto">
          <a:xfrm>
            <a:off x="106363" y="2174875"/>
            <a:ext cx="4022725" cy="646331"/>
          </a:xfrm>
          <a:prstGeom prst="rect">
            <a:avLst/>
          </a:prstGeom>
          <a:noFill/>
          <a:ln w="9525">
            <a:noFill/>
            <a:miter lim="800000"/>
            <a:headEnd/>
            <a:tailEnd/>
          </a:ln>
        </p:spPr>
        <p:txBody>
          <a:bodyPr>
            <a:spAutoFit/>
          </a:bodyPr>
          <a:lstStyle/>
          <a:p>
            <a:pPr algn="ctr">
              <a:spcBef>
                <a:spcPct val="50000"/>
              </a:spcBef>
            </a:pPr>
            <a:r>
              <a:rPr lang="en-US">
                <a:latin typeface="+mn-lt"/>
              </a:rPr>
              <a:t>Preventive Care</a:t>
            </a:r>
          </a:p>
          <a:p>
            <a:pPr algn="ctr"/>
            <a:r>
              <a:rPr lang="en-US" sz="1800" i="1">
                <a:latin typeface="+mn-lt"/>
              </a:rPr>
              <a:t>(No Deductible, No Annual Max)</a:t>
            </a:r>
            <a:endParaRPr lang="en-US" sz="1800">
              <a:latin typeface="+mn-lt"/>
            </a:endParaRPr>
          </a:p>
        </p:txBody>
      </p:sp>
      <p:sp>
        <p:nvSpPr>
          <p:cNvPr id="18463" name="Text Box 138"/>
          <p:cNvSpPr txBox="1">
            <a:spLocks noChangeArrowheads="1"/>
          </p:cNvSpPr>
          <p:nvPr/>
        </p:nvSpPr>
        <p:spPr bwMode="auto">
          <a:xfrm>
            <a:off x="106363" y="3432175"/>
            <a:ext cx="4022725" cy="369332"/>
          </a:xfrm>
          <a:prstGeom prst="rect">
            <a:avLst/>
          </a:prstGeom>
          <a:noFill/>
          <a:ln w="9525">
            <a:noFill/>
            <a:miter lim="800000"/>
            <a:headEnd/>
            <a:tailEnd/>
          </a:ln>
        </p:spPr>
        <p:txBody>
          <a:bodyPr>
            <a:spAutoFit/>
          </a:bodyPr>
          <a:lstStyle/>
          <a:p>
            <a:pPr algn="ctr">
              <a:spcBef>
                <a:spcPct val="50000"/>
              </a:spcBef>
            </a:pPr>
            <a:r>
              <a:rPr lang="en-US">
                <a:latin typeface="+mn-lt"/>
              </a:rPr>
              <a:t>Prescription Drugs</a:t>
            </a:r>
          </a:p>
        </p:txBody>
      </p:sp>
      <p:sp>
        <p:nvSpPr>
          <p:cNvPr id="18464" name="Text Box 139"/>
          <p:cNvSpPr txBox="1">
            <a:spLocks noChangeArrowheads="1"/>
          </p:cNvSpPr>
          <p:nvPr/>
        </p:nvSpPr>
        <p:spPr bwMode="auto">
          <a:xfrm>
            <a:off x="106363" y="4175125"/>
            <a:ext cx="4022725" cy="369332"/>
          </a:xfrm>
          <a:prstGeom prst="rect">
            <a:avLst/>
          </a:prstGeom>
          <a:noFill/>
          <a:ln w="9525">
            <a:noFill/>
            <a:miter lim="800000"/>
            <a:headEnd/>
            <a:tailEnd/>
          </a:ln>
        </p:spPr>
        <p:txBody>
          <a:bodyPr>
            <a:spAutoFit/>
          </a:bodyPr>
          <a:lstStyle/>
          <a:p>
            <a:pPr algn="ctr">
              <a:spcBef>
                <a:spcPct val="50000"/>
              </a:spcBef>
            </a:pPr>
            <a:r>
              <a:rPr lang="en-US">
                <a:latin typeface="+mn-lt"/>
              </a:rPr>
              <a:t>Coinsurance</a:t>
            </a:r>
          </a:p>
        </p:txBody>
      </p:sp>
      <p:sp>
        <p:nvSpPr>
          <p:cNvPr id="18465" name="Text Box 141"/>
          <p:cNvSpPr txBox="1">
            <a:spLocks noChangeArrowheads="1"/>
          </p:cNvSpPr>
          <p:nvPr/>
        </p:nvSpPr>
        <p:spPr bwMode="auto">
          <a:xfrm>
            <a:off x="115888" y="5499100"/>
            <a:ext cx="4022725" cy="369332"/>
          </a:xfrm>
          <a:prstGeom prst="rect">
            <a:avLst/>
          </a:prstGeom>
          <a:noFill/>
          <a:ln w="9525">
            <a:noFill/>
            <a:miter lim="800000"/>
            <a:headEnd/>
            <a:tailEnd/>
          </a:ln>
        </p:spPr>
        <p:txBody>
          <a:bodyPr>
            <a:spAutoFit/>
          </a:bodyPr>
          <a:lstStyle/>
          <a:p>
            <a:pPr algn="ctr">
              <a:spcBef>
                <a:spcPct val="50000"/>
              </a:spcBef>
            </a:pPr>
            <a:r>
              <a:rPr lang="en-US">
                <a:latin typeface="+mn-lt"/>
              </a:rPr>
              <a:t>Deductible Choices</a:t>
            </a:r>
          </a:p>
        </p:txBody>
      </p:sp>
      <p:sp>
        <p:nvSpPr>
          <p:cNvPr id="18466" name="Text Box 142"/>
          <p:cNvSpPr txBox="1">
            <a:spLocks noChangeArrowheads="1"/>
          </p:cNvSpPr>
          <p:nvPr/>
        </p:nvSpPr>
        <p:spPr bwMode="auto">
          <a:xfrm>
            <a:off x="115888" y="4827588"/>
            <a:ext cx="4022725" cy="369332"/>
          </a:xfrm>
          <a:prstGeom prst="rect">
            <a:avLst/>
          </a:prstGeom>
          <a:noFill/>
          <a:ln w="9525">
            <a:noFill/>
            <a:miter lim="800000"/>
            <a:headEnd/>
            <a:tailEnd/>
          </a:ln>
        </p:spPr>
        <p:txBody>
          <a:bodyPr>
            <a:spAutoFit/>
          </a:bodyPr>
          <a:lstStyle/>
          <a:p>
            <a:pPr algn="ctr">
              <a:spcBef>
                <a:spcPct val="50000"/>
              </a:spcBef>
            </a:pPr>
            <a:r>
              <a:rPr lang="en-US">
                <a:latin typeface="+mn-lt"/>
              </a:rPr>
              <a:t>Coinsurance Out-of-Pocket</a:t>
            </a:r>
          </a:p>
        </p:txBody>
      </p:sp>
      <p:sp>
        <p:nvSpPr>
          <p:cNvPr id="18467" name="Rectangle 144"/>
          <p:cNvSpPr>
            <a:spLocks noChangeArrowheads="1"/>
          </p:cNvSpPr>
          <p:nvPr/>
        </p:nvSpPr>
        <p:spPr bwMode="auto">
          <a:xfrm>
            <a:off x="4048125" y="1951038"/>
            <a:ext cx="4902200" cy="923330"/>
          </a:xfrm>
          <a:prstGeom prst="rect">
            <a:avLst/>
          </a:prstGeom>
          <a:noFill/>
          <a:ln w="9525">
            <a:noFill/>
            <a:miter lim="800000"/>
            <a:headEnd/>
            <a:tailEnd/>
          </a:ln>
        </p:spPr>
        <p:txBody>
          <a:bodyPr>
            <a:spAutoFit/>
          </a:bodyPr>
          <a:lstStyle/>
          <a:p>
            <a:pPr algn="ctr"/>
            <a:r>
              <a:rPr lang="en-US" sz="1800" i="1" dirty="0" smtClean="0">
                <a:latin typeface="+mn-lt"/>
              </a:rPr>
              <a:t>(3 </a:t>
            </a:r>
            <a:r>
              <a:rPr lang="en-US" sz="1800" i="1" dirty="0">
                <a:latin typeface="+mn-lt"/>
              </a:rPr>
              <a:t>month wait) </a:t>
            </a:r>
            <a:r>
              <a:rPr lang="en-US" dirty="0">
                <a:latin typeface="+mn-lt"/>
              </a:rPr>
              <a:t>$35 office copay</a:t>
            </a:r>
            <a:endParaRPr lang="en-US" sz="1800" i="1" dirty="0">
              <a:latin typeface="+mn-lt"/>
            </a:endParaRPr>
          </a:p>
          <a:p>
            <a:pPr algn="ctr"/>
            <a:r>
              <a:rPr lang="en-US" dirty="0">
                <a:latin typeface="+mn-lt"/>
              </a:rPr>
              <a:t>70% lab, x-ray, immunizations</a:t>
            </a:r>
          </a:p>
          <a:p>
            <a:pPr algn="ctr"/>
            <a:r>
              <a:rPr lang="en-US" sz="1800" i="1" dirty="0">
                <a:latin typeface="+mn-lt"/>
              </a:rPr>
              <a:t>(no wait)</a:t>
            </a:r>
            <a:r>
              <a:rPr lang="en-US" i="1" dirty="0">
                <a:latin typeface="+mn-lt"/>
              </a:rPr>
              <a:t> </a:t>
            </a:r>
            <a:r>
              <a:rPr lang="en-US" dirty="0">
                <a:latin typeface="+mn-lt"/>
              </a:rPr>
              <a:t>70% Mam, Pap, PSA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HSA 100 and 70</a:t>
            </a:r>
            <a:endParaRPr lang="en-US" dirty="0"/>
          </a:p>
        </p:txBody>
      </p:sp>
      <p:graphicFrame>
        <p:nvGraphicFramePr>
          <p:cNvPr id="4" name="Table Placeholder 3"/>
          <p:cNvGraphicFramePr>
            <a:graphicFrameLocks noGrp="1"/>
          </p:cNvGraphicFramePr>
          <p:nvPr>
            <p:ph type="tbl" idx="1"/>
          </p:nvPr>
        </p:nvGraphicFramePr>
        <p:xfrm>
          <a:off x="533400" y="914400"/>
          <a:ext cx="7467600" cy="5425440"/>
        </p:xfrm>
        <a:graphic>
          <a:graphicData uri="http://schemas.openxmlformats.org/drawingml/2006/table">
            <a:tbl>
              <a:tblPr firstRow="1" bandRow="1">
                <a:tableStyleId>{5C22544A-7EE6-4342-B048-85BDC9FD1C3A}</a:tableStyleId>
              </a:tblPr>
              <a:tblGrid>
                <a:gridCol w="2895600"/>
                <a:gridCol w="2082800"/>
                <a:gridCol w="2489200"/>
              </a:tblGrid>
              <a:tr h="851984">
                <a:tc gridSpan="3">
                  <a:txBody>
                    <a:bodyPr/>
                    <a:lstStyle/>
                    <a:p>
                      <a:r>
                        <a:rPr lang="en-US" sz="2800" dirty="0" smtClean="0"/>
                        <a:t>Preventive Care – No Deductible Applies</a:t>
                      </a:r>
                    </a:p>
                    <a:p>
                      <a:r>
                        <a:rPr lang="en-US" sz="2800" dirty="0" smtClean="0"/>
                        <a:t>No Maximum!</a:t>
                      </a:r>
                      <a:endParaRPr lang="en-US" sz="2800" dirty="0"/>
                    </a:p>
                  </a:txBody>
                  <a:tcPr/>
                </a:tc>
                <a:tc hMerge="1">
                  <a:txBody>
                    <a:bodyPr/>
                    <a:lstStyle/>
                    <a:p>
                      <a:endParaRPr lang="en-US" dirty="0"/>
                    </a:p>
                  </a:txBody>
                  <a:tcPr/>
                </a:tc>
                <a:tc hMerge="1">
                  <a:txBody>
                    <a:bodyPr/>
                    <a:lstStyle/>
                    <a:p>
                      <a:endParaRPr lang="en-US" dirty="0"/>
                    </a:p>
                  </a:txBody>
                  <a:tcPr/>
                </a:tc>
              </a:tr>
              <a:tr h="1236752">
                <a:tc>
                  <a:txBody>
                    <a:bodyPr/>
                    <a:lstStyle/>
                    <a:p>
                      <a:r>
                        <a:rPr lang="en-US" sz="2800" dirty="0" smtClean="0"/>
                        <a:t>Covered  Preventive Service</a:t>
                      </a:r>
                      <a:endParaRPr lang="en-US" sz="2800" b="1" dirty="0">
                        <a:solidFill>
                          <a:srgbClr val="002060"/>
                        </a:solidFill>
                      </a:endParaRPr>
                    </a:p>
                  </a:txBody>
                  <a:tcPr/>
                </a:tc>
                <a:tc>
                  <a:txBody>
                    <a:bodyPr/>
                    <a:lstStyle/>
                    <a:p>
                      <a:r>
                        <a:rPr lang="en-US" sz="2800" dirty="0" smtClean="0"/>
                        <a:t>No Waiting Period</a:t>
                      </a:r>
                      <a:endParaRPr lang="en-US" sz="2800" b="1" dirty="0">
                        <a:solidFill>
                          <a:srgbClr val="002060"/>
                        </a:solidFill>
                      </a:endParaRPr>
                    </a:p>
                  </a:txBody>
                  <a:tcPr/>
                </a:tc>
                <a:tc>
                  <a:txBody>
                    <a:bodyPr/>
                    <a:lstStyle/>
                    <a:p>
                      <a:r>
                        <a:rPr lang="en-US" sz="2800" dirty="0" smtClean="0"/>
                        <a:t>3 Month Waiting</a:t>
                      </a:r>
                      <a:r>
                        <a:rPr lang="en-US" sz="2800" baseline="0" dirty="0" smtClean="0"/>
                        <a:t> Period</a:t>
                      </a:r>
                      <a:endParaRPr lang="en-US" sz="2800" b="1" dirty="0">
                        <a:solidFill>
                          <a:srgbClr val="002060"/>
                        </a:solidFill>
                      </a:endParaRPr>
                    </a:p>
                  </a:txBody>
                  <a:tcPr/>
                </a:tc>
              </a:tr>
              <a:tr h="412251">
                <a:tc>
                  <a:txBody>
                    <a:bodyPr/>
                    <a:lstStyle/>
                    <a:p>
                      <a:r>
                        <a:rPr lang="en-US" sz="2400" dirty="0" smtClean="0"/>
                        <a:t>Mammogram</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Pap Smear</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P.S.A. Testing</a:t>
                      </a:r>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c>
                  <a:txBody>
                    <a:bodyPr/>
                    <a:lstStyle/>
                    <a:p>
                      <a:endParaRPr lang="en-US" sz="2400" dirty="0">
                        <a:solidFill>
                          <a:srgbClr val="002060"/>
                        </a:solidFill>
                      </a:endParaRPr>
                    </a:p>
                  </a:txBody>
                  <a:tcPr/>
                </a:tc>
              </a:tr>
              <a:tr h="412251">
                <a:tc>
                  <a:txBody>
                    <a:bodyPr/>
                    <a:lstStyle/>
                    <a:p>
                      <a:r>
                        <a:rPr lang="en-US" sz="2400" dirty="0" smtClean="0"/>
                        <a:t>Well Dr. Office Visit</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a:solidFill>
                          <a:srgbClr val="002060"/>
                        </a:solidFill>
                      </a:endParaRPr>
                    </a:p>
                  </a:txBody>
                  <a:tcPr/>
                </a:tc>
              </a:tr>
              <a:tr h="742051">
                <a:tc>
                  <a:txBody>
                    <a:bodyPr/>
                    <a:lstStyle/>
                    <a:p>
                      <a:r>
                        <a:rPr lang="en-US" sz="2400" dirty="0" smtClean="0"/>
                        <a:t>Child Immunizations</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smtClean="0">
                        <a:solidFill>
                          <a:srgbClr val="002060"/>
                        </a:solidFill>
                      </a:endParaRPr>
                    </a:p>
                  </a:txBody>
                  <a:tcPr/>
                </a:tc>
              </a:tr>
              <a:tr h="412251">
                <a:tc>
                  <a:txBody>
                    <a:bodyPr/>
                    <a:lstStyle/>
                    <a:p>
                      <a:r>
                        <a:rPr lang="en-US" sz="2400" dirty="0" smtClean="0"/>
                        <a:t>X-ray and Lab</a:t>
                      </a:r>
                      <a:endParaRPr lang="en-US" sz="2400" dirty="0">
                        <a:solidFill>
                          <a:srgbClr val="002060"/>
                        </a:solidFill>
                      </a:endParaRPr>
                    </a:p>
                  </a:txBody>
                  <a:tcPr/>
                </a:tc>
                <a:tc>
                  <a:txBody>
                    <a:bodyPr/>
                    <a:lstStyle/>
                    <a:p>
                      <a:endParaRPr lang="en-US" sz="2400" dirty="0">
                        <a:solidFill>
                          <a:srgbClr val="002060"/>
                        </a:solidFill>
                      </a:endParaRPr>
                    </a:p>
                  </a:txBody>
                  <a:tcPr/>
                </a:tc>
                <a:tc>
                  <a:txBody>
                    <a:bodyPr/>
                    <a:lstStyle/>
                    <a:p>
                      <a:r>
                        <a:rPr lang="en-US" sz="2400" dirty="0" smtClean="0"/>
                        <a:t>X</a:t>
                      </a:r>
                      <a:endParaRPr lang="en-US" sz="2400" dirty="0" smtClean="0">
                        <a:solidFill>
                          <a:srgbClr val="002060"/>
                        </a:solidFill>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609600"/>
          </a:xfrm>
          <a:solidFill>
            <a:srgbClr val="006666">
              <a:alpha val="49019"/>
            </a:srgbClr>
          </a:solidFill>
        </p:spPr>
        <p:txBody>
          <a:bodyPr/>
          <a:lstStyle/>
          <a:p>
            <a:r>
              <a:rPr lang="en-US" smtClean="0"/>
              <a:t>OptumHealthBank</a:t>
            </a:r>
            <a:r>
              <a:rPr lang="en-US" sz="1400" smtClean="0"/>
              <a:t>SM</a:t>
            </a:r>
          </a:p>
        </p:txBody>
      </p:sp>
      <p:sp>
        <p:nvSpPr>
          <p:cNvPr id="31747" name="Content Placeholder 2"/>
          <p:cNvSpPr>
            <a:spLocks noGrp="1"/>
          </p:cNvSpPr>
          <p:nvPr>
            <p:ph idx="1"/>
          </p:nvPr>
        </p:nvSpPr>
        <p:spPr>
          <a:xfrm>
            <a:off x="4953000" y="1143000"/>
            <a:ext cx="4038600" cy="3657600"/>
          </a:xfrm>
        </p:spPr>
        <p:txBody>
          <a:bodyPr/>
          <a:lstStyle/>
          <a:p>
            <a:pPr>
              <a:spcBef>
                <a:spcPts val="300"/>
              </a:spcBef>
            </a:pPr>
            <a:r>
              <a:rPr lang="en-US" sz="2800" dirty="0" smtClean="0"/>
              <a:t>Health plan and savings account administered together</a:t>
            </a:r>
          </a:p>
          <a:p>
            <a:pPr>
              <a:spcBef>
                <a:spcPts val="300"/>
              </a:spcBef>
            </a:pPr>
            <a:r>
              <a:rPr lang="en-US" sz="2800" dirty="0" smtClean="0"/>
              <a:t>2% interest</a:t>
            </a:r>
          </a:p>
          <a:p>
            <a:pPr>
              <a:spcBef>
                <a:spcPts val="300"/>
              </a:spcBef>
            </a:pPr>
            <a:r>
              <a:rPr lang="en-US" sz="2800" dirty="0" smtClean="0"/>
              <a:t>Prepaid debit card, checkbook or online bill payment options </a:t>
            </a:r>
          </a:p>
          <a:p>
            <a:pPr>
              <a:spcBef>
                <a:spcPts val="300"/>
              </a:spcBef>
            </a:pPr>
            <a:r>
              <a:rPr lang="en-US" sz="2800" dirty="0" smtClean="0"/>
              <a:t>Online banking makes lump sum deposits easier…</a:t>
            </a:r>
          </a:p>
        </p:txBody>
      </p:sp>
      <p:pic>
        <p:nvPicPr>
          <p:cNvPr id="44034" name="Picture 2"/>
          <p:cNvPicPr>
            <a:picLocks noChangeAspect="1" noChangeArrowheads="1"/>
          </p:cNvPicPr>
          <p:nvPr/>
        </p:nvPicPr>
        <p:blipFill>
          <a:blip r:embed="rId3" cstate="print"/>
          <a:srcRect/>
          <a:stretch>
            <a:fillRect/>
          </a:stretch>
        </p:blipFill>
        <p:spPr bwMode="auto">
          <a:xfrm>
            <a:off x="304800" y="1295400"/>
            <a:ext cx="4566480" cy="3404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953000" y="228600"/>
            <a:ext cx="3339376" cy="646331"/>
          </a:xfrm>
          <a:prstGeom prst="rect">
            <a:avLst/>
          </a:prstGeom>
          <a:noFill/>
        </p:spPr>
        <p:txBody>
          <a:bodyPr wrap="none">
            <a:spAutoFit/>
          </a:bodyPr>
          <a:lstStyle/>
          <a:p>
            <a:pPr algn="ctr">
              <a:defRPr/>
            </a:pPr>
            <a:r>
              <a:rPr lang="en-US" sz="3600" i="1" dirty="0">
                <a:ln w="18415" cmpd="sng">
                  <a:solidFill>
                    <a:srgbClr val="FFFFFF"/>
                  </a:solidFill>
                  <a:prstDash val="solid"/>
                </a:ln>
                <a:solidFill>
                  <a:srgbClr val="FFFFFF"/>
                </a:solidFill>
                <a:effectLst>
                  <a:outerShdw blurRad="63500" dir="3600000" algn="tl" rotWithShape="0">
                    <a:srgbClr val="000000">
                      <a:alpha val="70000"/>
                    </a:srgbClr>
                  </a:outerShdw>
                </a:effectLst>
              </a:rPr>
              <a:t>Convenience…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609600"/>
          </a:xfrm>
          <a:solidFill>
            <a:srgbClr val="006666">
              <a:alpha val="49019"/>
            </a:srgbClr>
          </a:solidFill>
        </p:spPr>
        <p:txBody>
          <a:bodyPr/>
          <a:lstStyle/>
          <a:p>
            <a:r>
              <a:rPr lang="en-US" smtClean="0"/>
              <a:t>High Deductible Plans – Plan 100</a:t>
            </a:r>
            <a:r>
              <a:rPr lang="en-US" baseline="40000" smtClean="0"/>
              <a:t>®</a:t>
            </a:r>
          </a:p>
        </p:txBody>
      </p:sp>
      <p:sp>
        <p:nvSpPr>
          <p:cNvPr id="34819" name="Content Placeholder 2"/>
          <p:cNvSpPr>
            <a:spLocks noGrp="1"/>
          </p:cNvSpPr>
          <p:nvPr>
            <p:ph idx="1"/>
          </p:nvPr>
        </p:nvSpPr>
        <p:spPr>
          <a:xfrm>
            <a:off x="381000" y="990600"/>
            <a:ext cx="6781800" cy="3048000"/>
          </a:xfrm>
        </p:spPr>
        <p:txBody>
          <a:bodyPr/>
          <a:lstStyle/>
          <a:p>
            <a:r>
              <a:rPr lang="en-US" dirty="0" smtClean="0"/>
              <a:t>Plan deductibles*</a:t>
            </a:r>
          </a:p>
          <a:p>
            <a:pPr lvl="1"/>
            <a:r>
              <a:rPr lang="en-US" sz="2400" dirty="0" smtClean="0"/>
              <a:t>$1,500, $2,500, $5,000, $7,500, $10,000</a:t>
            </a:r>
          </a:p>
          <a:p>
            <a:pPr lvl="1"/>
            <a:r>
              <a:rPr lang="en-US" sz="2400" dirty="0" smtClean="0"/>
              <a:t>Two calendar-year deductibles per family</a:t>
            </a:r>
          </a:p>
          <a:p>
            <a:r>
              <a:rPr lang="en-US" dirty="0" smtClean="0"/>
              <a:t>100% Coinsurance after deductible**</a:t>
            </a:r>
          </a:p>
          <a:p>
            <a:pPr lvl="1"/>
            <a:r>
              <a:rPr lang="en-US" sz="2400" dirty="0" smtClean="0"/>
              <a:t>Doctor office visits</a:t>
            </a:r>
          </a:p>
          <a:p>
            <a:pPr lvl="1"/>
            <a:r>
              <a:rPr lang="en-US" sz="2400" dirty="0" smtClean="0"/>
              <a:t>Prescriptions</a:t>
            </a:r>
          </a:p>
          <a:p>
            <a:pPr lvl="1"/>
            <a:r>
              <a:rPr lang="en-US" sz="2400" dirty="0" smtClean="0"/>
              <a:t>Preventive care***</a:t>
            </a:r>
          </a:p>
          <a:p>
            <a:pPr lvl="1"/>
            <a:r>
              <a:rPr lang="en-US" sz="2400" dirty="0" smtClean="0"/>
              <a:t>Inpatient/Outpatient services</a:t>
            </a:r>
            <a:endParaRPr lang="en-US" dirty="0" smtClean="0"/>
          </a:p>
        </p:txBody>
      </p:sp>
      <p:pic>
        <p:nvPicPr>
          <p:cNvPr id="4" name="Picture 3" descr="husb and wife on vaca 5205246-652x965.jpg"/>
          <p:cNvPicPr>
            <a:picLocks noChangeAspect="1"/>
          </p:cNvPicPr>
          <p:nvPr/>
        </p:nvPicPr>
        <p:blipFill>
          <a:blip r:embed="rId3" cstate="print"/>
          <a:stretch>
            <a:fillRect/>
          </a:stretch>
        </p:blipFill>
        <p:spPr>
          <a:xfrm>
            <a:off x="5562600" y="3048000"/>
            <a:ext cx="2819517"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33400" y="5334000"/>
            <a:ext cx="7250703" cy="923330"/>
          </a:xfrm>
          <a:prstGeom prst="rect">
            <a:avLst/>
          </a:prstGeom>
          <a:noFill/>
        </p:spPr>
        <p:txBody>
          <a:bodyPr wrap="none" rtlCol="0">
            <a:spAutoFit/>
          </a:bodyPr>
          <a:lstStyle/>
          <a:p>
            <a:r>
              <a:rPr lang="en-US" dirty="0" smtClean="0"/>
              <a:t>*Not all deductibles available in all states.</a:t>
            </a:r>
          </a:p>
          <a:p>
            <a:r>
              <a:rPr lang="en-US" dirty="0" smtClean="0"/>
              <a:t>** of covered expenses</a:t>
            </a:r>
          </a:p>
          <a:p>
            <a:r>
              <a:rPr lang="en-US" dirty="0" smtClean="0"/>
              <a:t>***Limited benefit.  See product brochure for detailed plan description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609600"/>
          </a:xfrm>
          <a:solidFill>
            <a:srgbClr val="006666">
              <a:alpha val="49019"/>
            </a:srgbClr>
          </a:solidFill>
        </p:spPr>
        <p:txBody>
          <a:bodyPr/>
          <a:lstStyle/>
          <a:p>
            <a:r>
              <a:rPr lang="en-US" smtClean="0"/>
              <a:t>High Deductible Plans – Plan 80/Saver 80</a:t>
            </a:r>
          </a:p>
        </p:txBody>
      </p:sp>
      <p:sp>
        <p:nvSpPr>
          <p:cNvPr id="35843" name="Content Placeholder 2"/>
          <p:cNvSpPr>
            <a:spLocks noGrp="1"/>
          </p:cNvSpPr>
          <p:nvPr>
            <p:ph idx="1"/>
          </p:nvPr>
        </p:nvSpPr>
        <p:spPr>
          <a:xfrm>
            <a:off x="3276600" y="990600"/>
            <a:ext cx="5867400" cy="3048000"/>
          </a:xfrm>
        </p:spPr>
        <p:txBody>
          <a:bodyPr/>
          <a:lstStyle/>
          <a:p>
            <a:r>
              <a:rPr lang="en-US" dirty="0" smtClean="0"/>
              <a:t>Plan 80</a:t>
            </a:r>
            <a:endParaRPr lang="en-US" sz="800" dirty="0" smtClean="0"/>
          </a:p>
          <a:p>
            <a:pPr lvl="1"/>
            <a:r>
              <a:rPr lang="en-US" sz="2400" dirty="0" smtClean="0"/>
              <a:t>15-25% less than Plan 100®</a:t>
            </a:r>
          </a:p>
          <a:p>
            <a:pPr lvl="1"/>
            <a:r>
              <a:rPr lang="en-US" sz="2400" dirty="0" smtClean="0"/>
              <a:t>80/20 to $15,000 coinsurance</a:t>
            </a:r>
          </a:p>
          <a:p>
            <a:r>
              <a:rPr lang="en-US" dirty="0" smtClean="0"/>
              <a:t>Saver 80</a:t>
            </a:r>
          </a:p>
          <a:p>
            <a:pPr lvl="1"/>
            <a:r>
              <a:rPr lang="en-US" sz="2400" dirty="0" smtClean="0"/>
              <a:t>30-40% less premium than Plan 100®</a:t>
            </a:r>
          </a:p>
          <a:p>
            <a:pPr lvl="1"/>
            <a:r>
              <a:rPr lang="en-US" sz="2400" dirty="0" smtClean="0"/>
              <a:t>80/20 to $15,000 coinsurance</a:t>
            </a:r>
          </a:p>
          <a:p>
            <a:pPr lvl="1"/>
            <a:r>
              <a:rPr lang="en-US" sz="2400" dirty="0" smtClean="0"/>
              <a:t>Limited coverage </a:t>
            </a:r>
          </a:p>
          <a:p>
            <a:pPr lvl="1"/>
            <a:r>
              <a:rPr lang="en-US" sz="2400" dirty="0" smtClean="0"/>
              <a:t>Coverage for major expenses</a:t>
            </a:r>
            <a:endParaRPr lang="en-US" dirty="0" smtClean="0"/>
          </a:p>
          <a:p>
            <a:pPr>
              <a:buFontTx/>
              <a:buNone/>
            </a:pPr>
            <a:endParaRPr lang="en-US" dirty="0" smtClean="0"/>
          </a:p>
        </p:txBody>
      </p:sp>
      <p:pic>
        <p:nvPicPr>
          <p:cNvPr id="5" name="Picture 4" descr="lady grocery 11851369-1131x1697.jpg"/>
          <p:cNvPicPr>
            <a:picLocks noChangeAspect="1"/>
          </p:cNvPicPr>
          <p:nvPr/>
        </p:nvPicPr>
        <p:blipFill>
          <a:blip r:embed="rId3" cstate="print"/>
          <a:stretch>
            <a:fillRect/>
          </a:stretch>
        </p:blipFill>
        <p:spPr>
          <a:xfrm>
            <a:off x="457200" y="1066800"/>
            <a:ext cx="2819400" cy="1879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hospital bed side 6297608-1200x800.jpg"/>
          <p:cNvPicPr>
            <a:picLocks noChangeAspect="1"/>
          </p:cNvPicPr>
          <p:nvPr/>
        </p:nvPicPr>
        <p:blipFill>
          <a:blip r:embed="rId4" cstate="print"/>
          <a:stretch>
            <a:fillRect/>
          </a:stretch>
        </p:blipFill>
        <p:spPr>
          <a:xfrm>
            <a:off x="1447800" y="2590800"/>
            <a:ext cx="1625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28600" y="1066800"/>
            <a:ext cx="8001000" cy="914400"/>
          </a:xfrm>
        </p:spPr>
        <p:txBody>
          <a:bodyPr/>
          <a:lstStyle/>
          <a:p>
            <a:pPr algn="ctr" eaLnBrk="1" hangingPunct="1"/>
            <a:r>
              <a:rPr lang="en-US" sz="4000" dirty="0" smtClean="0"/>
              <a:t>Key Differentiators</a:t>
            </a:r>
            <a:endParaRPr lang="en-US" sz="4000" dirty="0" smtClean="0">
              <a:solidFill>
                <a:schemeClr val="tx1"/>
              </a:solidFill>
            </a:endParaRPr>
          </a:p>
        </p:txBody>
      </p:sp>
      <p:graphicFrame>
        <p:nvGraphicFramePr>
          <p:cNvPr id="6" name="Content Placeholder 5"/>
          <p:cNvGraphicFramePr>
            <a:graphicFrameLocks noGrp="1"/>
          </p:cNvGraphicFramePr>
          <p:nvPr>
            <p:ph sz="quarter" idx="1"/>
          </p:nvPr>
        </p:nvGraphicFramePr>
        <p:xfrm>
          <a:off x="819634" y="1841500"/>
          <a:ext cx="4345142" cy="453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3" name="Picture 6" descr="hand house.jpg"/>
          <p:cNvPicPr>
            <a:picLocks noChangeAspect="1"/>
          </p:cNvPicPr>
          <p:nvPr/>
        </p:nvPicPr>
        <p:blipFill>
          <a:blip r:embed="rId7" cstate="print"/>
          <a:srcRect/>
          <a:stretch>
            <a:fillRect/>
          </a:stretch>
        </p:blipFill>
        <p:spPr bwMode="auto">
          <a:xfrm>
            <a:off x="5410200" y="2438400"/>
            <a:ext cx="3179763"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304800" y="0"/>
            <a:ext cx="6858000" cy="1147763"/>
          </a:xfrm>
        </p:spPr>
        <p:txBody>
          <a:bodyPr/>
          <a:lstStyle/>
          <a:p>
            <a:pPr eaLnBrk="1" hangingPunct="1"/>
            <a:r>
              <a:rPr lang="en-US" sz="2400" b="1" dirty="0" smtClean="0"/>
              <a:t>    Best Selling </a:t>
            </a:r>
            <a:r>
              <a:rPr lang="en-US" sz="2400" dirty="0" smtClean="0"/>
              <a:t>Street </a:t>
            </a:r>
            <a:r>
              <a:rPr lang="en-US" sz="2400" b="1" dirty="0" smtClean="0"/>
              <a:t>Plans - Nationally</a:t>
            </a:r>
            <a:r>
              <a:rPr lang="en-US" sz="3600" b="1" dirty="0" smtClean="0"/>
              <a:t/>
            </a:r>
            <a:br>
              <a:rPr lang="en-US" sz="3600" b="1" dirty="0" smtClean="0"/>
            </a:br>
            <a:endParaRPr lang="en-US" sz="3600" b="1" u="sng" dirty="0" smtClean="0"/>
          </a:p>
        </p:txBody>
      </p:sp>
      <p:graphicFrame>
        <p:nvGraphicFramePr>
          <p:cNvPr id="103468" name="Group 44"/>
          <p:cNvGraphicFramePr>
            <a:graphicFrameLocks noGrp="1"/>
          </p:cNvGraphicFramePr>
          <p:nvPr/>
        </p:nvGraphicFramePr>
        <p:xfrm>
          <a:off x="228600" y="990600"/>
          <a:ext cx="5715000" cy="5128846"/>
        </p:xfrm>
        <a:graphic>
          <a:graphicData uri="http://schemas.openxmlformats.org/drawingml/2006/table">
            <a:tbl>
              <a:tblPr/>
              <a:tblGrid>
                <a:gridCol w="533400"/>
                <a:gridCol w="2405221"/>
                <a:gridCol w="2776379"/>
              </a:tblGrid>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Plan</a:t>
                      </a:r>
                      <a:endParaRPr kumimoji="0" lang="en-US" sz="2400" b="1" i="0" u="none" strike="noStrike" cap="none" normalizeH="0" baseline="0" smtClean="0">
                        <a:ln>
                          <a:noFill/>
                        </a:ln>
                        <a:solidFill>
                          <a:schemeClr val="bg1"/>
                        </a:solidFill>
                        <a:effectLst/>
                        <a:latin typeface="Arial" charset="0"/>
                        <a:ea typeface="ＭＳ Ｐゴシック"/>
                        <a:cs typeface="ＭＳ Ｐゴシック"/>
                      </a:endParaRPr>
                    </a:p>
                  </a:txBody>
                  <a:tcPr anchor="ctr" horzOverflow="overflow">
                    <a:lnL>
                      <a:noFill/>
                    </a:lnL>
                    <a:lnR>
                      <a:noFill/>
                    </a:lnR>
                    <a:lnT w="952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Deductible</a:t>
                      </a:r>
                      <a:endParaRPr kumimoji="0" lang="en-US" sz="2400" b="1" i="0" u="none" strike="noStrike" cap="none" normalizeH="0" baseline="0" dirty="0" smtClean="0">
                        <a:ln>
                          <a:noFill/>
                        </a:ln>
                        <a:solidFill>
                          <a:schemeClr val="bg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1</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Copay Select</a:t>
                      </a:r>
                      <a:endParaRPr kumimoji="0" lang="en-US" sz="1600" b="0" i="0" u="none" strike="noStrike" cap="none" normalizeH="0" baseline="7000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80/20 $2,500</a:t>
                      </a:r>
                      <a:endParaRPr kumimoji="0" lang="en-US" sz="2400" b="1" i="0" u="none" strike="noStrike" cap="none" normalizeH="0" baseline="0" dirty="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2</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Copay Select</a:t>
                      </a:r>
                      <a:endParaRPr kumimoji="0" lang="en-US" sz="1600" b="0" i="0" u="none" strike="noStrike" cap="none" normalizeH="0" baseline="7000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70/30  $5,000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3</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Copay Select</a:t>
                      </a:r>
                      <a:endParaRPr kumimoji="0" lang="en-US" sz="1600" b="0" i="0" u="none" strike="noStrike" cap="none" normalizeH="0" baseline="70000" dirty="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80/20 $5,000 </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4</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HSA100</a:t>
                      </a:r>
                      <a:endParaRPr kumimoji="0" lang="en-US" sz="1600" b="1" i="0" u="none" strike="noStrike" cap="none" normalizeH="0" baseline="7000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$2,500 / $5,000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5</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Plan 100</a:t>
                      </a:r>
                      <a:r>
                        <a:rPr kumimoji="0" lang="en-US" sz="1600" b="0" i="0" u="none" strike="noStrike" cap="none" normalizeH="0" baseline="70000" smtClean="0">
                          <a:ln>
                            <a:noFill/>
                          </a:ln>
                          <a:solidFill>
                            <a:schemeClr val="tx1"/>
                          </a:solidFill>
                          <a:effectLst/>
                          <a:latin typeface="Calibri" pitchFamily="34" charset="0"/>
                        </a:rPr>
                        <a:t>SM</a:t>
                      </a:r>
                      <a:endParaRPr kumimoji="0" lang="en-US" sz="1600" b="1" i="0" u="none" strike="noStrike" cap="none" normalizeH="0" baseline="7000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$2,500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6</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Copay Select</a:t>
                      </a:r>
                      <a:r>
                        <a:rPr kumimoji="0" lang="en-US" sz="1600" b="0" i="0" u="none" strike="noStrike" cap="none" normalizeH="0" baseline="70000" smtClean="0">
                          <a:ln>
                            <a:noFill/>
                          </a:ln>
                          <a:solidFill>
                            <a:schemeClr val="tx1"/>
                          </a:solidFill>
                          <a:effectLst/>
                          <a:latin typeface="Calibri" pitchFamily="34" charset="0"/>
                        </a:rPr>
                        <a:t>SM</a:t>
                      </a:r>
                      <a:endParaRPr kumimoji="0" lang="en-US" sz="1600" b="1" i="0" u="none" strike="noStrike" cap="none" normalizeH="0" baseline="7000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70 / 30 $2,500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7</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Copay Select</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100% $2,500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8</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Copay Select</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80/20 $1,500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43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9</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HSA 100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$5,000 /$10,000</a:t>
                      </a:r>
                      <a:endParaRPr kumimoji="0" lang="en-US" sz="2400" b="1" i="0" u="none" strike="noStrike" cap="none" normalizeH="0" baseline="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noFill/>
                  </a:tcPr>
                </a:tc>
              </a:tr>
              <a:tr h="5568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30000" smtClean="0">
                          <a:ln>
                            <a:noFill/>
                          </a:ln>
                          <a:solidFill>
                            <a:schemeClr val="tx1"/>
                          </a:solidFill>
                          <a:effectLst/>
                          <a:latin typeface="Calibri" pitchFamily="34" charset="0"/>
                        </a:rPr>
                        <a:t>10</a:t>
                      </a:r>
                      <a:endParaRPr kumimoji="0" lang="en-US" sz="2400" b="1" i="0" u="none" strike="noStrike" cap="none" normalizeH="0" baseline="30000" smtClean="0">
                        <a:ln>
                          <a:noFill/>
                        </a:ln>
                        <a:solidFill>
                          <a:schemeClr val="tx1"/>
                        </a:solidFill>
                        <a:effectLst/>
                        <a:latin typeface="Arial" charset="0"/>
                        <a:ea typeface="ＭＳ Ｐゴシック"/>
                        <a:cs typeface="ＭＳ Ｐゴシック"/>
                      </a:endParaRPr>
                    </a:p>
                  </a:txBody>
                  <a:tcPr anchor="ctr" horzOverflow="overflow">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Copay Select</a:t>
                      </a:r>
                      <a:endParaRPr kumimoji="0" lang="en-US" sz="2400" b="1" i="0" u="none" strike="noStrike" cap="none" normalizeH="0" baseline="0" dirty="0" smtClean="0">
                        <a:ln>
                          <a:noFill/>
                        </a:ln>
                        <a:solidFill>
                          <a:schemeClr val="tx1"/>
                        </a:solidFill>
                        <a:effectLst/>
                        <a:latin typeface="Arial" charset="0"/>
                        <a:ea typeface="ＭＳ Ｐゴシック"/>
                        <a:cs typeface="ＭＳ Ｐゴシック"/>
                      </a:endParaRPr>
                    </a:p>
                  </a:txBody>
                  <a:tcPr anchor="ctr" horzOverflow="overflow">
                    <a:lnL>
                      <a:noFill/>
                    </a:lnL>
                    <a:lnR>
                      <a:noFill/>
                    </a:lnR>
                    <a:lnT>
                      <a:noFill/>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100% $5,000</a:t>
                      </a:r>
                      <a:endParaRPr kumimoji="0" lang="en-US" sz="2400" b="1" i="0" u="none" strike="noStrike" cap="none" normalizeH="0" baseline="0" dirty="0" smtClean="0">
                        <a:ln>
                          <a:noFill/>
                        </a:ln>
                        <a:solidFill>
                          <a:schemeClr val="tx1"/>
                        </a:solidFill>
                        <a:effectLst/>
                        <a:latin typeface="Arial" charset="0"/>
                        <a:ea typeface="ＭＳ Ｐゴシック"/>
                        <a:cs typeface="ＭＳ Ｐゴシック"/>
                      </a:endParaRPr>
                    </a:p>
                  </a:txBody>
                  <a:tcPr anchor="ctr" horzOverflow="overflow">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idx="4294967295"/>
          </p:nvPr>
        </p:nvSpPr>
        <p:spPr>
          <a:xfrm>
            <a:off x="4122737" y="2133600"/>
            <a:ext cx="5021263" cy="533400"/>
          </a:xfrm>
        </p:spPr>
        <p:txBody>
          <a:bodyPr>
            <a:normAutofit fontScale="90000"/>
          </a:bodyPr>
          <a:lstStyle/>
          <a:p>
            <a:pPr algn="ctr" eaLnBrk="1" fontAlgn="auto" hangingPunct="1">
              <a:spcAft>
                <a:spcPts val="0"/>
              </a:spcAft>
              <a:defRPr/>
            </a:pPr>
            <a:r>
              <a:rPr lang="en-US" sz="5400" dirty="0" smtClean="0">
                <a:latin typeface="Bell MT" pitchFamily="18" charset="0"/>
              </a:rPr>
              <a:t>UnitedHealth One Plans Options</a:t>
            </a:r>
          </a:p>
        </p:txBody>
      </p:sp>
      <p:graphicFrame>
        <p:nvGraphicFramePr>
          <p:cNvPr id="9" name="Diagram 8"/>
          <p:cNvGraphicFramePr/>
          <p:nvPr/>
        </p:nvGraphicFramePr>
        <p:xfrm>
          <a:off x="-381000" y="1600200"/>
          <a:ext cx="6248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09600" y="1371600"/>
          <a:ext cx="76962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609600" y="3733800"/>
          <a:ext cx="76962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125" name="Text Box 8"/>
          <p:cNvSpPr txBox="1">
            <a:spLocks noChangeArrowheads="1"/>
          </p:cNvSpPr>
          <p:nvPr/>
        </p:nvSpPr>
        <p:spPr bwMode="auto">
          <a:xfrm>
            <a:off x="0" y="5791200"/>
            <a:ext cx="5911850" cy="366713"/>
          </a:xfrm>
          <a:prstGeom prst="rect">
            <a:avLst/>
          </a:prstGeom>
          <a:noFill/>
          <a:ln w="9525">
            <a:noFill/>
            <a:miter lim="800000"/>
            <a:headEnd/>
            <a:tailEnd/>
          </a:ln>
        </p:spPr>
        <p:txBody>
          <a:bodyPr/>
          <a:lstStyle/>
          <a:p>
            <a:r>
              <a:rPr lang="en-US" sz="1600">
                <a:solidFill>
                  <a:schemeClr val="bg1"/>
                </a:solidFill>
              </a:rPr>
              <a:t>*Available as health insurance rider or stand-alone policy, depending on state;  product availability varies by state.</a:t>
            </a:r>
          </a:p>
        </p:txBody>
      </p:sp>
      <p:sp>
        <p:nvSpPr>
          <p:cNvPr id="8" name="TextBox 7"/>
          <p:cNvSpPr txBox="1"/>
          <p:nvPr/>
        </p:nvSpPr>
        <p:spPr>
          <a:xfrm>
            <a:off x="228600" y="0"/>
            <a:ext cx="4876800" cy="646331"/>
          </a:xfrm>
          <a:prstGeom prst="rect">
            <a:avLst/>
          </a:prstGeom>
          <a:noFill/>
        </p:spPr>
        <p:txBody>
          <a:bodyPr wrap="square" rtlCol="0">
            <a:spAutoFit/>
          </a:bodyPr>
          <a:lstStyle/>
          <a:p>
            <a:r>
              <a:rPr lang="en-US" sz="3600" dirty="0" smtClean="0"/>
              <a:t>Dental and Vision</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239"/>
          <p:cNvGraphicFramePr>
            <a:graphicFrameLocks noGrp="1"/>
          </p:cNvGraphicFramePr>
          <p:nvPr/>
        </p:nvGraphicFramePr>
        <p:xfrm>
          <a:off x="228600" y="914400"/>
          <a:ext cx="8766175" cy="5760722"/>
        </p:xfrm>
        <a:graphic>
          <a:graphicData uri="http://schemas.openxmlformats.org/drawingml/2006/table">
            <a:tbl>
              <a:tblPr/>
              <a:tblGrid>
                <a:gridCol w="617538"/>
                <a:gridCol w="762000"/>
                <a:gridCol w="762000"/>
                <a:gridCol w="744537"/>
                <a:gridCol w="1198563"/>
                <a:gridCol w="327025"/>
                <a:gridCol w="723900"/>
                <a:gridCol w="871537"/>
                <a:gridCol w="871538"/>
                <a:gridCol w="871537"/>
                <a:gridCol w="1016000"/>
              </a:tblGrid>
              <a:tr h="79458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State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Dental Rider</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Dental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Arial" charset="0"/>
                        </a:rPr>
                        <a:t>StandAlone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Vision Rider</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Vision to Dental Alone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State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Dental Rider</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Dental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Stand</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Alone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Vision Rider</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Vision to Dental Alone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AL</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AR</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MO</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AZ</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 </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 </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 </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NE</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CT</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X</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NM</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DC</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X</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OH</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DE</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X</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OK</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FL</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X</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 </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PA</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IA</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r>
                        <a:rPr kumimoji="0" lang="en-US" sz="1400" b="1" i="0" u="none" strike="noStrike" cap="none" normalizeH="0" baseline="0" dirty="0" smtClean="0">
                          <a:ln>
                            <a:noFill/>
                          </a:ln>
                          <a:solidFill>
                            <a:srgbClr val="C00000"/>
                          </a:solidFill>
                          <a:effectLst/>
                          <a:latin typeface="Arial" charset="0"/>
                          <a:cs typeface="Arial" charset="0"/>
                        </a:rPr>
                        <a:t>X</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charset="0"/>
                          <a:cs typeface="Arial" charset="0"/>
                        </a:rPr>
                        <a:t>X</a:t>
                      </a:r>
                      <a:endParaRPr kumimoji="0" lang="en-US" sz="1400" b="1" i="0" u="none" strike="noStrike" cap="none" normalizeH="0" baseline="0" dirty="0" smtClean="0">
                        <a:ln>
                          <a:noFill/>
                        </a:ln>
                        <a:solidFill>
                          <a:srgbClr val="C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SC</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IL</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SD</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IN</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TN</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KY</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KS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WV</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LA</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WY</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0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MD</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X</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7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Georg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1828800" y="152400"/>
            <a:ext cx="5228996" cy="646331"/>
          </a:xfrm>
          <a:prstGeom prst="rect">
            <a:avLst/>
          </a:prstGeom>
        </p:spPr>
        <p:txBody>
          <a:bodyPr wrap="none">
            <a:spAutoFit/>
          </a:bodyPr>
          <a:lstStyle/>
          <a:p>
            <a:r>
              <a:rPr lang="en-US" sz="3600" dirty="0" smtClean="0"/>
              <a:t>Dental and Vision States</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1" name="AutoShape 21" descr="50%"/>
          <p:cNvSpPr>
            <a:spLocks noChangeArrowheads="1"/>
          </p:cNvSpPr>
          <p:nvPr/>
        </p:nvSpPr>
        <p:spPr bwMode="auto">
          <a:xfrm>
            <a:off x="496888" y="4289425"/>
            <a:ext cx="6530975" cy="1928813"/>
          </a:xfrm>
          <a:prstGeom prst="roundRect">
            <a:avLst>
              <a:gd name="adj" fmla="val 16667"/>
            </a:avLst>
          </a:prstGeom>
          <a:pattFill prst="pct50">
            <a:fgClr>
              <a:srgbClr val="FCD450"/>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endParaRPr lang="en-US"/>
          </a:p>
        </p:txBody>
      </p:sp>
      <p:sp>
        <p:nvSpPr>
          <p:cNvPr id="71700" name="AutoShape 20" descr="50%"/>
          <p:cNvSpPr>
            <a:spLocks noChangeArrowheads="1"/>
          </p:cNvSpPr>
          <p:nvPr/>
        </p:nvSpPr>
        <p:spPr bwMode="auto">
          <a:xfrm>
            <a:off x="501650" y="2208213"/>
            <a:ext cx="4964113" cy="1928812"/>
          </a:xfrm>
          <a:prstGeom prst="roundRect">
            <a:avLst>
              <a:gd name="adj" fmla="val 16667"/>
            </a:avLst>
          </a:prstGeom>
          <a:pattFill prst="pct50">
            <a:fgClr>
              <a:srgbClr val="FCD450"/>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endParaRPr lang="en-US"/>
          </a:p>
        </p:txBody>
      </p:sp>
      <p:sp>
        <p:nvSpPr>
          <p:cNvPr id="71683" name="Rectangle 3"/>
          <p:cNvSpPr>
            <a:spLocks noGrp="1" noChangeArrowheads="1"/>
          </p:cNvSpPr>
          <p:nvPr>
            <p:ph type="body" idx="1"/>
          </p:nvPr>
        </p:nvSpPr>
        <p:spPr>
          <a:xfrm>
            <a:off x="584200" y="1255713"/>
            <a:ext cx="7956550" cy="4964112"/>
          </a:xfrm>
        </p:spPr>
        <p:txBody>
          <a:bodyPr/>
          <a:lstStyle/>
          <a:p>
            <a:pPr>
              <a:buNone/>
            </a:pPr>
            <a:r>
              <a:rPr lang="en-US" sz="3200" b="1" dirty="0" smtClean="0"/>
              <a:t>UnitedHealthcare Dental                       </a:t>
            </a:r>
          </a:p>
          <a:p>
            <a:endParaRPr lang="en-US" sz="900" dirty="0" smtClean="0"/>
          </a:p>
          <a:p>
            <a:endParaRPr lang="en-US" sz="2000" dirty="0" smtClean="0"/>
          </a:p>
          <a:p>
            <a:r>
              <a:rPr lang="en-US" sz="2000" dirty="0" smtClean="0"/>
              <a:t>Dental Premier</a:t>
            </a:r>
            <a:r>
              <a:rPr lang="en-US" sz="2000" baseline="70000" dirty="0" smtClean="0"/>
              <a:t>SM</a:t>
            </a:r>
          </a:p>
          <a:p>
            <a:pPr lvl="1"/>
            <a:r>
              <a:rPr lang="en-US" sz="2000" dirty="0" smtClean="0"/>
              <a:t>Available statewide</a:t>
            </a:r>
            <a:endParaRPr lang="en-US" sz="2000" i="1" dirty="0" smtClean="0"/>
          </a:p>
          <a:p>
            <a:pPr lvl="1"/>
            <a:r>
              <a:rPr lang="en-US" sz="2000" dirty="0" smtClean="0"/>
              <a:t>Richer out of network benefit</a:t>
            </a:r>
          </a:p>
          <a:p>
            <a:pPr lvl="1"/>
            <a:r>
              <a:rPr lang="en-US" sz="2000" dirty="0" smtClean="0"/>
              <a:t>Higher premium than Value</a:t>
            </a:r>
          </a:p>
          <a:p>
            <a:pPr lvl="1"/>
            <a:endParaRPr lang="en-US" sz="1400" dirty="0" smtClean="0"/>
          </a:p>
          <a:p>
            <a:pPr lvl="1"/>
            <a:endParaRPr lang="en-US" sz="1400" dirty="0" smtClean="0"/>
          </a:p>
          <a:p>
            <a:r>
              <a:rPr lang="en-US" sz="2000" dirty="0" smtClean="0"/>
              <a:t>Dental </a:t>
            </a:r>
            <a:r>
              <a:rPr lang="en-US" sz="2000" dirty="0" err="1" smtClean="0"/>
              <a:t>Value</a:t>
            </a:r>
            <a:r>
              <a:rPr lang="en-US" sz="2000" baseline="70000" dirty="0" err="1" smtClean="0"/>
              <a:t>SM</a:t>
            </a:r>
            <a:endParaRPr lang="en-US" sz="2000" dirty="0" smtClean="0"/>
          </a:p>
          <a:p>
            <a:pPr lvl="1"/>
            <a:r>
              <a:rPr lang="en-US" sz="2000" dirty="0" smtClean="0"/>
              <a:t>Lower premium than Premier</a:t>
            </a:r>
          </a:p>
          <a:p>
            <a:pPr lvl="1"/>
            <a:r>
              <a:rPr lang="en-US" sz="2000" dirty="0" smtClean="0"/>
              <a:t>Available only in strongest network areas</a:t>
            </a:r>
          </a:p>
          <a:p>
            <a:pPr lvl="1"/>
            <a:r>
              <a:rPr lang="en-US" sz="2000" dirty="0" smtClean="0"/>
              <a:t>Lower out of network benefit</a:t>
            </a:r>
          </a:p>
          <a:p>
            <a:pPr lvl="1"/>
            <a:endParaRPr lang="en-US" sz="1400" dirty="0" smtClean="0"/>
          </a:p>
        </p:txBody>
      </p:sp>
      <p:sp>
        <p:nvSpPr>
          <p:cNvPr id="71699" name="AutoShape 19" descr="5365_060317_79555"/>
          <p:cNvSpPr>
            <a:spLocks noChangeArrowheads="1"/>
          </p:cNvSpPr>
          <p:nvPr/>
        </p:nvSpPr>
        <p:spPr bwMode="auto">
          <a:xfrm>
            <a:off x="6629400" y="1447800"/>
            <a:ext cx="1901825" cy="2670175"/>
          </a:xfrm>
          <a:prstGeom prst="roundRect">
            <a:avLst>
              <a:gd name="adj" fmla="val 16667"/>
            </a:avLst>
          </a:prstGeom>
          <a:blipFill dpi="0" rotWithShape="1">
            <a:blip r:embed="rId3" cstate="print"/>
            <a:srcRect/>
            <a:stretch>
              <a:fillRect/>
            </a:stretch>
          </a:blipFill>
          <a:ln w="9525" algn="ctr">
            <a:noFill/>
            <a:round/>
            <a:headEnd/>
            <a:tailEnd/>
          </a:ln>
          <a:effectLst>
            <a:outerShdw dist="45791" dir="2021404" algn="ctr" rotWithShape="0">
              <a:srgbClr val="B2B2B2">
                <a:alpha val="80000"/>
              </a:srgbClr>
            </a:outerShdw>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09" name="AutoShape 133" descr="50%"/>
          <p:cNvSpPr>
            <a:spLocks noChangeArrowheads="1"/>
          </p:cNvSpPr>
          <p:nvPr/>
        </p:nvSpPr>
        <p:spPr bwMode="auto">
          <a:xfrm>
            <a:off x="106363" y="992188"/>
            <a:ext cx="8923337" cy="5256212"/>
          </a:xfrm>
          <a:prstGeom prst="roundRect">
            <a:avLst>
              <a:gd name="adj" fmla="val 16667"/>
            </a:avLst>
          </a:prstGeom>
          <a:pattFill prst="pct50">
            <a:fgClr>
              <a:srgbClr val="FCD450"/>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endParaRPr lang="en-US"/>
          </a:p>
        </p:txBody>
      </p:sp>
      <p:graphicFrame>
        <p:nvGraphicFramePr>
          <p:cNvPr id="75954" name="Group 178"/>
          <p:cNvGraphicFramePr>
            <a:graphicFrameLocks noGrp="1"/>
          </p:cNvGraphicFramePr>
          <p:nvPr>
            <p:ph/>
          </p:nvPr>
        </p:nvGraphicFramePr>
        <p:xfrm>
          <a:off x="512763" y="1177925"/>
          <a:ext cx="8120062" cy="4943477"/>
        </p:xfrm>
        <a:graphic>
          <a:graphicData uri="http://schemas.openxmlformats.org/drawingml/2006/table">
            <a:tbl>
              <a:tblPr/>
              <a:tblGrid>
                <a:gridCol w="2706687"/>
                <a:gridCol w="2706688"/>
                <a:gridCol w="2706687"/>
              </a:tblGrid>
              <a:tr h="5207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800" b="0" i="0" u="none" strike="noStrike" cap="none" normalizeH="0" baseline="0" smtClean="0">
                          <a:ln>
                            <a:noFill/>
                          </a:ln>
                          <a:solidFill>
                            <a:schemeClr val="tx1"/>
                          </a:solidFill>
                          <a:effectLst/>
                          <a:latin typeface="Impact" pitchFamily="34" charset="0"/>
                          <a:ea typeface="ＭＳ Ｐゴシック" charset="-128"/>
                        </a:rPr>
                        <a:t>Dental Services</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800" b="0" i="0" u="none" strike="noStrike" cap="none" normalizeH="0" baseline="0" smtClean="0">
                          <a:ln>
                            <a:noFill/>
                          </a:ln>
                          <a:solidFill>
                            <a:schemeClr val="tx1"/>
                          </a:solidFill>
                          <a:effectLst/>
                          <a:latin typeface="Impact" pitchFamily="34" charset="0"/>
                          <a:ea typeface="ＭＳ Ｐゴシック" charset="-128"/>
                        </a:rPr>
                        <a:t>Value</a:t>
                      </a:r>
                      <a:r>
                        <a:rPr kumimoji="0" lang="en-US" sz="2000" b="0" i="0" u="none" strike="noStrike" cap="none" normalizeH="0" baseline="50000" smtClean="0">
                          <a:ln>
                            <a:noFill/>
                          </a:ln>
                          <a:solidFill>
                            <a:schemeClr val="tx1"/>
                          </a:solidFill>
                          <a:effectLst/>
                          <a:latin typeface="Impact" pitchFamily="34" charset="0"/>
                          <a:ea typeface="ＭＳ Ｐゴシック" charset="-128"/>
                        </a:rPr>
                        <a:t>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800" b="0" i="0" u="none" strike="noStrike" cap="none" normalizeH="0" baseline="0" smtClean="0">
                          <a:ln>
                            <a:noFill/>
                          </a:ln>
                          <a:solidFill>
                            <a:schemeClr val="tx1"/>
                          </a:solidFill>
                          <a:effectLst/>
                          <a:latin typeface="Impact" pitchFamily="34" charset="0"/>
                          <a:ea typeface="ＭＳ Ｐゴシック" charset="-128"/>
                        </a:rPr>
                        <a:t>Premiere</a:t>
                      </a:r>
                      <a:r>
                        <a:rPr kumimoji="0" lang="en-US" sz="2000" b="0" i="0" u="none" strike="noStrike" cap="none" normalizeH="0" baseline="50000" smtClean="0">
                          <a:ln>
                            <a:noFill/>
                          </a:ln>
                          <a:solidFill>
                            <a:schemeClr val="tx1"/>
                          </a:solidFill>
                          <a:effectLst/>
                          <a:latin typeface="Impact" pitchFamily="34" charset="0"/>
                          <a:ea typeface="ＭＳ Ｐゴシック" charset="-128"/>
                        </a:rPr>
                        <a:t>SM</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r>
              <a:tr h="481013">
                <a:tc row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1060450">
                <a:tc vMerge="1">
                  <a:txBody>
                    <a:bodyPr/>
                    <a:lstStyle/>
                    <a:p>
                      <a:endParaRPr lang="en-US"/>
                    </a:p>
                  </a:txBody>
                  <a:tcPr/>
                </a:tc>
                <a:tc gridSpan="2">
                  <a:txBody>
                    <a:bodyPr/>
                    <a:lstStyle/>
                    <a:p>
                      <a:pPr marL="395288" marR="0" lvl="1"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0018A8"/>
                        </a:solidFill>
                        <a:effectLst/>
                        <a:latin typeface="Arial" charset="0"/>
                        <a:ea typeface="ＭＳ Ｐゴシック" charset="-128"/>
                      </a:endParaRPr>
                    </a:p>
                    <a:p>
                      <a:pPr marL="395288" marR="0" lvl="1"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0018A8"/>
                        </a:solidFill>
                        <a:effectLst/>
                        <a:latin typeface="Arial" charset="0"/>
                        <a:ea typeface="ＭＳ Ｐゴシック" charset="-128"/>
                      </a:endParaRPr>
                    </a:p>
                    <a:p>
                      <a:pPr marL="395288" marR="0" lvl="1"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sz="1600" b="0" i="0" u="none" strike="noStrike" cap="none" normalizeH="0" baseline="0" smtClean="0">
                        <a:ln>
                          <a:noFill/>
                        </a:ln>
                        <a:solidFill>
                          <a:srgbClr val="0018A8"/>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79425">
                <a:tc row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endParaRPr kumimoji="0" lang="en-US" sz="2000" b="0" i="1"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81013">
                <a:tc vMerge="1">
                  <a:txBody>
                    <a:bodyPr/>
                    <a:lstStyle/>
                    <a:p>
                      <a:endParaRPr lang="en-US"/>
                    </a:p>
                  </a:txBody>
                  <a:tcPr/>
                </a:tc>
                <a:tc gridSpan="2">
                  <a:txBody>
                    <a:bodyPr/>
                    <a:lstStyle/>
                    <a:p>
                      <a:pPr marL="395288" marR="0" lvl="1"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2000" b="0" i="0" u="none" strike="noStrike" cap="none" normalizeH="0" baseline="0" smtClean="0">
                          <a:ln>
                            <a:noFill/>
                          </a:ln>
                          <a:solidFill>
                            <a:srgbClr val="0018A8"/>
                          </a:solidFill>
                          <a:effectLst/>
                          <a:latin typeface="Arial" charset="0"/>
                          <a:ea typeface="ＭＳ Ｐゴシック" charset="-128"/>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81013">
                <a:tc row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endParaRPr kumimoji="0" lang="en-US" sz="2000" b="0" i="1"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81013">
                <a:tc vMerge="1">
                  <a:txBody>
                    <a:bodyPr/>
                    <a:lstStyle/>
                    <a:p>
                      <a:endParaRPr lang="en-US"/>
                    </a:p>
                  </a:txBody>
                  <a:tcPr/>
                </a:tc>
                <a:tc gridSpan="2">
                  <a:txBody>
                    <a:bodyPr/>
                    <a:lstStyle/>
                    <a:p>
                      <a:pPr marL="395288" marR="0" lvl="1"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sz="2000" b="0" i="0" u="none" strike="noStrike" cap="none" normalizeH="0" baseline="0" smtClean="0">
                          <a:ln>
                            <a:noFill/>
                          </a:ln>
                          <a:solidFill>
                            <a:srgbClr val="0018A8"/>
                          </a:solidFill>
                          <a:effectLst/>
                          <a:latin typeface="Arial" charset="0"/>
                          <a:ea typeface="ＭＳ Ｐゴシック" charset="-128"/>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794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200" b="0" i="0" u="none" strike="noStrike" cap="none" normalizeH="0" baseline="0" smtClean="0">
                          <a:ln>
                            <a:noFill/>
                          </a:ln>
                          <a:solidFill>
                            <a:schemeClr val="tx1"/>
                          </a:solidFill>
                          <a:effectLst/>
                          <a:latin typeface="Arial" charset="0"/>
                          <a:ea typeface="ＭＳ Ｐゴシック" charset="-128"/>
                        </a:rPr>
                        <a:t> </a:t>
                      </a:r>
                      <a:endParaRPr kumimoji="0" lang="en-US" sz="2000" b="0" i="0" u="none" strike="noStrike" cap="none" normalizeH="0" baseline="0" smtClean="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CD450"/>
                      </a:fgClr>
                      <a:bgClr>
                        <a:schemeClr val="bg1"/>
                      </a:bgClr>
                    </a:pattFill>
                  </a:tcPr>
                </a:tc>
                <a:tc hMerge="1">
                  <a:txBody>
                    <a:bodyPr/>
                    <a:lstStyle/>
                    <a:p>
                      <a:endParaRPr lang="en-US"/>
                    </a:p>
                  </a:txBody>
                  <a:tcPr/>
                </a:tc>
              </a:tr>
              <a:tr h="4794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FCD450"/>
                      </a:fgClr>
                      <a:bgClr>
                        <a:schemeClr val="bg1"/>
                      </a:bgClr>
                    </a:patt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400" b="0" i="0" u="none" strike="noStrike" cap="none" normalizeH="0" baseline="0" smtClean="0">
                          <a:ln>
                            <a:noFill/>
                          </a:ln>
                          <a:solidFill>
                            <a:schemeClr val="tx1"/>
                          </a:solidFill>
                          <a:effectLst/>
                          <a:latin typeface="Arial" charset="0"/>
                          <a:ea typeface="ＭＳ Ｐゴシック" charset="-128"/>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pattFill prst="pct50">
                      <a:fgClr>
                        <a:srgbClr val="FCD450"/>
                      </a:fgClr>
                      <a:bgClr>
                        <a:schemeClr val="bg1"/>
                      </a:bgClr>
                    </a:pattFill>
                  </a:tcPr>
                </a:tc>
                <a:tc hMerge="1">
                  <a:txBody>
                    <a:bodyPr/>
                    <a:lstStyle/>
                    <a:p>
                      <a:endParaRPr lang="en-US"/>
                    </a:p>
                  </a:txBody>
                  <a:tcPr/>
                </a:tc>
              </a:tr>
            </a:tbl>
          </a:graphicData>
        </a:graphic>
      </p:graphicFrame>
      <p:sp>
        <p:nvSpPr>
          <p:cNvPr id="75886" name="Text Box 110"/>
          <p:cNvSpPr txBox="1">
            <a:spLocks noChangeArrowheads="1"/>
          </p:cNvSpPr>
          <p:nvPr/>
        </p:nvSpPr>
        <p:spPr bwMode="auto">
          <a:xfrm>
            <a:off x="638175" y="2162175"/>
            <a:ext cx="2479675" cy="457200"/>
          </a:xfrm>
          <a:prstGeom prst="rect">
            <a:avLst/>
          </a:prstGeom>
          <a:noFill/>
          <a:ln w="9525">
            <a:noFill/>
            <a:miter lim="800000"/>
            <a:headEnd/>
            <a:tailEnd/>
          </a:ln>
          <a:effectLst/>
        </p:spPr>
        <p:txBody>
          <a:bodyPr>
            <a:spAutoFit/>
          </a:bodyPr>
          <a:lstStyle/>
          <a:p>
            <a:pPr algn="ctr">
              <a:spcBef>
                <a:spcPct val="50000"/>
              </a:spcBef>
            </a:pPr>
            <a:r>
              <a:rPr lang="en-US"/>
              <a:t>Preventive</a:t>
            </a:r>
            <a:endParaRPr lang="en-US" b="1">
              <a:solidFill>
                <a:srgbClr val="0018A8"/>
              </a:solidFill>
            </a:endParaRPr>
          </a:p>
        </p:txBody>
      </p:sp>
      <p:sp>
        <p:nvSpPr>
          <p:cNvPr id="75887" name="Text Box 111"/>
          <p:cNvSpPr txBox="1">
            <a:spLocks noChangeArrowheads="1"/>
          </p:cNvSpPr>
          <p:nvPr/>
        </p:nvSpPr>
        <p:spPr bwMode="auto">
          <a:xfrm>
            <a:off x="615950" y="4449763"/>
            <a:ext cx="2479675" cy="457200"/>
          </a:xfrm>
          <a:prstGeom prst="rect">
            <a:avLst/>
          </a:prstGeom>
          <a:noFill/>
          <a:ln w="9525">
            <a:noFill/>
            <a:miter lim="800000"/>
            <a:headEnd/>
            <a:tailEnd/>
          </a:ln>
          <a:effectLst/>
        </p:spPr>
        <p:txBody>
          <a:bodyPr>
            <a:spAutoFit/>
          </a:bodyPr>
          <a:lstStyle/>
          <a:p>
            <a:pPr algn="ctr">
              <a:spcBef>
                <a:spcPct val="50000"/>
              </a:spcBef>
            </a:pPr>
            <a:r>
              <a:rPr lang="en-US"/>
              <a:t>Major</a:t>
            </a:r>
            <a:endParaRPr lang="en-US" b="1">
              <a:solidFill>
                <a:srgbClr val="0018A8"/>
              </a:solidFill>
            </a:endParaRPr>
          </a:p>
        </p:txBody>
      </p:sp>
      <p:sp>
        <p:nvSpPr>
          <p:cNvPr id="75888" name="Text Box 112"/>
          <p:cNvSpPr txBox="1">
            <a:spLocks noChangeArrowheads="1"/>
          </p:cNvSpPr>
          <p:nvPr/>
        </p:nvSpPr>
        <p:spPr bwMode="auto">
          <a:xfrm>
            <a:off x="623888" y="3408363"/>
            <a:ext cx="2479675" cy="457200"/>
          </a:xfrm>
          <a:prstGeom prst="rect">
            <a:avLst/>
          </a:prstGeom>
          <a:noFill/>
          <a:ln w="9525">
            <a:noFill/>
            <a:miter lim="800000"/>
            <a:headEnd/>
            <a:tailEnd/>
          </a:ln>
          <a:effectLst/>
        </p:spPr>
        <p:txBody>
          <a:bodyPr>
            <a:spAutoFit/>
          </a:bodyPr>
          <a:lstStyle/>
          <a:p>
            <a:pPr algn="ctr">
              <a:spcBef>
                <a:spcPct val="50000"/>
              </a:spcBef>
            </a:pPr>
            <a:r>
              <a:rPr lang="en-US"/>
              <a:t>Basic</a:t>
            </a:r>
            <a:endParaRPr lang="en-US" b="1">
              <a:solidFill>
                <a:srgbClr val="0018A8"/>
              </a:solidFill>
            </a:endParaRPr>
          </a:p>
        </p:txBody>
      </p:sp>
      <p:sp>
        <p:nvSpPr>
          <p:cNvPr id="75889" name="Text Box 113"/>
          <p:cNvSpPr txBox="1">
            <a:spLocks noChangeArrowheads="1"/>
          </p:cNvSpPr>
          <p:nvPr/>
        </p:nvSpPr>
        <p:spPr bwMode="auto">
          <a:xfrm>
            <a:off x="615950" y="5167313"/>
            <a:ext cx="2479675" cy="457200"/>
          </a:xfrm>
          <a:prstGeom prst="rect">
            <a:avLst/>
          </a:prstGeom>
          <a:noFill/>
          <a:ln w="9525">
            <a:noFill/>
            <a:miter lim="800000"/>
            <a:headEnd/>
            <a:tailEnd/>
          </a:ln>
          <a:effectLst/>
        </p:spPr>
        <p:txBody>
          <a:bodyPr>
            <a:spAutoFit/>
          </a:bodyPr>
          <a:lstStyle/>
          <a:p>
            <a:pPr algn="ctr">
              <a:spcBef>
                <a:spcPct val="50000"/>
              </a:spcBef>
            </a:pPr>
            <a:r>
              <a:rPr lang="en-US"/>
              <a:t>Deductible</a:t>
            </a:r>
            <a:endParaRPr lang="en-US" b="1">
              <a:solidFill>
                <a:srgbClr val="0018A8"/>
              </a:solidFill>
            </a:endParaRPr>
          </a:p>
        </p:txBody>
      </p:sp>
      <p:sp>
        <p:nvSpPr>
          <p:cNvPr id="75890" name="Text Box 114"/>
          <p:cNvSpPr txBox="1">
            <a:spLocks noChangeArrowheads="1"/>
          </p:cNvSpPr>
          <p:nvPr/>
        </p:nvSpPr>
        <p:spPr bwMode="auto">
          <a:xfrm>
            <a:off x="617538" y="5648325"/>
            <a:ext cx="2479675" cy="457200"/>
          </a:xfrm>
          <a:prstGeom prst="rect">
            <a:avLst/>
          </a:prstGeom>
          <a:noFill/>
          <a:ln w="9525">
            <a:noFill/>
            <a:miter lim="800000"/>
            <a:headEnd/>
            <a:tailEnd/>
          </a:ln>
          <a:effectLst/>
        </p:spPr>
        <p:txBody>
          <a:bodyPr>
            <a:spAutoFit/>
          </a:bodyPr>
          <a:lstStyle/>
          <a:p>
            <a:pPr algn="ctr">
              <a:spcBef>
                <a:spcPct val="50000"/>
              </a:spcBef>
            </a:pPr>
            <a:r>
              <a:rPr lang="en-US"/>
              <a:t>Max Benefit</a:t>
            </a:r>
            <a:endParaRPr lang="en-US" b="1">
              <a:solidFill>
                <a:srgbClr val="0018A8"/>
              </a:solidFill>
            </a:endParaRPr>
          </a:p>
        </p:txBody>
      </p:sp>
      <p:sp>
        <p:nvSpPr>
          <p:cNvPr id="75891" name="Text Box 115"/>
          <p:cNvSpPr txBox="1">
            <a:spLocks noChangeArrowheads="1"/>
          </p:cNvSpPr>
          <p:nvPr/>
        </p:nvSpPr>
        <p:spPr bwMode="auto">
          <a:xfrm>
            <a:off x="3186113" y="1704975"/>
            <a:ext cx="5440362" cy="457200"/>
          </a:xfrm>
          <a:prstGeom prst="rect">
            <a:avLst/>
          </a:prstGeom>
          <a:noFill/>
          <a:ln w="9525">
            <a:noFill/>
            <a:miter lim="800000"/>
            <a:headEnd/>
            <a:tailEnd/>
          </a:ln>
          <a:effectLst/>
        </p:spPr>
        <p:txBody>
          <a:bodyPr>
            <a:spAutoFit/>
          </a:bodyPr>
          <a:lstStyle/>
          <a:p>
            <a:pPr algn="ctr">
              <a:spcBef>
                <a:spcPct val="50000"/>
              </a:spcBef>
            </a:pPr>
            <a:r>
              <a:rPr lang="en-US"/>
              <a:t>No deductible, no wait</a:t>
            </a:r>
            <a:endParaRPr lang="en-US" b="1">
              <a:solidFill>
                <a:srgbClr val="0018A8"/>
              </a:solidFill>
            </a:endParaRPr>
          </a:p>
        </p:txBody>
      </p:sp>
      <p:sp>
        <p:nvSpPr>
          <p:cNvPr id="75893" name="Text Box 117"/>
          <p:cNvSpPr txBox="1">
            <a:spLocks noChangeArrowheads="1"/>
          </p:cNvSpPr>
          <p:nvPr/>
        </p:nvSpPr>
        <p:spPr bwMode="auto">
          <a:xfrm>
            <a:off x="3195638" y="2200275"/>
            <a:ext cx="5440362" cy="1006475"/>
          </a:xfrm>
          <a:prstGeom prst="rect">
            <a:avLst/>
          </a:prstGeom>
          <a:noFill/>
          <a:ln w="9525">
            <a:noFill/>
            <a:miter lim="800000"/>
            <a:headEnd/>
            <a:tailEnd/>
          </a:ln>
          <a:effectLst/>
        </p:spPr>
        <p:txBody>
          <a:bodyPr>
            <a:spAutoFit/>
          </a:bodyPr>
          <a:lstStyle/>
          <a:p>
            <a:pPr algn="ctr">
              <a:spcBef>
                <a:spcPct val="50000"/>
              </a:spcBef>
            </a:pPr>
            <a:r>
              <a:rPr lang="en-US" sz="2000">
                <a:solidFill>
                  <a:srgbClr val="0018A8"/>
                </a:solidFill>
              </a:rPr>
              <a:t>Routine exams, routine x-rays, cleaning, fluoride treatment </a:t>
            </a:r>
            <a:r>
              <a:rPr lang="en-US" sz="1800" i="1">
                <a:solidFill>
                  <a:srgbClr val="0018A8"/>
                </a:solidFill>
              </a:rPr>
              <a:t>(under age 16)</a:t>
            </a:r>
            <a:r>
              <a:rPr lang="en-US" sz="2000">
                <a:solidFill>
                  <a:srgbClr val="0018A8"/>
                </a:solidFill>
              </a:rPr>
              <a:t>, sealants, space maintainers </a:t>
            </a:r>
            <a:r>
              <a:rPr lang="en-US" sz="1800" i="1">
                <a:solidFill>
                  <a:srgbClr val="0018A8"/>
                </a:solidFill>
              </a:rPr>
              <a:t>(under age 13)</a:t>
            </a:r>
          </a:p>
        </p:txBody>
      </p:sp>
      <p:sp>
        <p:nvSpPr>
          <p:cNvPr id="75894" name="Text Box 118"/>
          <p:cNvSpPr txBox="1">
            <a:spLocks noChangeArrowheads="1"/>
          </p:cNvSpPr>
          <p:nvPr/>
        </p:nvSpPr>
        <p:spPr bwMode="auto">
          <a:xfrm>
            <a:off x="3190875" y="3238500"/>
            <a:ext cx="5440363" cy="457200"/>
          </a:xfrm>
          <a:prstGeom prst="rect">
            <a:avLst/>
          </a:prstGeom>
          <a:noFill/>
          <a:ln w="9525">
            <a:noFill/>
            <a:miter lim="800000"/>
            <a:headEnd/>
            <a:tailEnd/>
          </a:ln>
          <a:effectLst/>
        </p:spPr>
        <p:txBody>
          <a:bodyPr>
            <a:spAutoFit/>
          </a:bodyPr>
          <a:lstStyle/>
          <a:p>
            <a:pPr algn="ctr">
              <a:spcBef>
                <a:spcPct val="50000"/>
              </a:spcBef>
            </a:pPr>
            <a:r>
              <a:rPr lang="en-US"/>
              <a:t>Deductible, then 80% </a:t>
            </a:r>
            <a:r>
              <a:rPr lang="en-US" sz="2000" i="1"/>
              <a:t>(6 month wait)</a:t>
            </a:r>
            <a:endParaRPr lang="en-US" sz="2000" b="1" i="1">
              <a:solidFill>
                <a:srgbClr val="0018A8"/>
              </a:solidFill>
            </a:endParaRPr>
          </a:p>
        </p:txBody>
      </p:sp>
      <p:sp>
        <p:nvSpPr>
          <p:cNvPr id="75904" name="Text Box 128"/>
          <p:cNvSpPr txBox="1">
            <a:spLocks noChangeArrowheads="1"/>
          </p:cNvSpPr>
          <p:nvPr/>
        </p:nvSpPr>
        <p:spPr bwMode="auto">
          <a:xfrm>
            <a:off x="3190875" y="3738563"/>
            <a:ext cx="5440363" cy="396875"/>
          </a:xfrm>
          <a:prstGeom prst="rect">
            <a:avLst/>
          </a:prstGeom>
          <a:noFill/>
          <a:ln w="9525">
            <a:noFill/>
            <a:miter lim="800000"/>
            <a:headEnd/>
            <a:tailEnd/>
          </a:ln>
          <a:effectLst/>
        </p:spPr>
        <p:txBody>
          <a:bodyPr>
            <a:spAutoFit/>
          </a:bodyPr>
          <a:lstStyle/>
          <a:p>
            <a:pPr algn="ctr">
              <a:spcBef>
                <a:spcPct val="50000"/>
              </a:spcBef>
            </a:pPr>
            <a:r>
              <a:rPr lang="en-US" sz="2000">
                <a:solidFill>
                  <a:srgbClr val="0018A8"/>
                </a:solidFill>
              </a:rPr>
              <a:t>Routine extractions, simple fillings</a:t>
            </a:r>
            <a:endParaRPr lang="en-US" sz="2000" b="1">
              <a:solidFill>
                <a:srgbClr val="0018A8"/>
              </a:solidFill>
            </a:endParaRPr>
          </a:p>
        </p:txBody>
      </p:sp>
      <p:sp>
        <p:nvSpPr>
          <p:cNvPr id="75905" name="Text Box 129"/>
          <p:cNvSpPr txBox="1">
            <a:spLocks noChangeArrowheads="1"/>
          </p:cNvSpPr>
          <p:nvPr/>
        </p:nvSpPr>
        <p:spPr bwMode="auto">
          <a:xfrm>
            <a:off x="3190875" y="4195763"/>
            <a:ext cx="5440363" cy="457200"/>
          </a:xfrm>
          <a:prstGeom prst="rect">
            <a:avLst/>
          </a:prstGeom>
          <a:noFill/>
          <a:ln w="9525">
            <a:noFill/>
            <a:miter lim="800000"/>
            <a:headEnd/>
            <a:tailEnd/>
          </a:ln>
          <a:effectLst/>
        </p:spPr>
        <p:txBody>
          <a:bodyPr>
            <a:spAutoFit/>
          </a:bodyPr>
          <a:lstStyle/>
          <a:p>
            <a:pPr algn="ctr">
              <a:spcBef>
                <a:spcPct val="50000"/>
              </a:spcBef>
            </a:pPr>
            <a:r>
              <a:rPr lang="en-US"/>
              <a:t>Deductible, then 50% </a:t>
            </a:r>
            <a:r>
              <a:rPr lang="en-US" sz="2000" i="1"/>
              <a:t>(12 month wait)</a:t>
            </a:r>
            <a:endParaRPr lang="en-US" sz="2000" b="1" i="1">
              <a:solidFill>
                <a:srgbClr val="0018A8"/>
              </a:solidFill>
            </a:endParaRPr>
          </a:p>
        </p:txBody>
      </p:sp>
      <p:sp>
        <p:nvSpPr>
          <p:cNvPr id="75906" name="Text Box 130"/>
          <p:cNvSpPr txBox="1">
            <a:spLocks noChangeArrowheads="1"/>
          </p:cNvSpPr>
          <p:nvPr/>
        </p:nvSpPr>
        <p:spPr bwMode="auto">
          <a:xfrm>
            <a:off x="3201988" y="4689475"/>
            <a:ext cx="5440362" cy="396875"/>
          </a:xfrm>
          <a:prstGeom prst="rect">
            <a:avLst/>
          </a:prstGeom>
          <a:noFill/>
          <a:ln w="9525">
            <a:noFill/>
            <a:miter lim="800000"/>
            <a:headEnd/>
            <a:tailEnd/>
          </a:ln>
          <a:effectLst/>
        </p:spPr>
        <p:txBody>
          <a:bodyPr>
            <a:spAutoFit/>
          </a:bodyPr>
          <a:lstStyle/>
          <a:p>
            <a:pPr algn="ctr">
              <a:spcBef>
                <a:spcPct val="50000"/>
              </a:spcBef>
            </a:pPr>
            <a:r>
              <a:rPr lang="en-US" sz="2000">
                <a:solidFill>
                  <a:srgbClr val="0018A8"/>
                </a:solidFill>
              </a:rPr>
              <a:t>Root canals, crowns, veneers, dentures</a:t>
            </a:r>
            <a:endParaRPr lang="en-US" sz="2000" b="1">
              <a:solidFill>
                <a:srgbClr val="0018A8"/>
              </a:solidFill>
            </a:endParaRPr>
          </a:p>
        </p:txBody>
      </p:sp>
      <p:sp>
        <p:nvSpPr>
          <p:cNvPr id="75907" name="Text Box 131"/>
          <p:cNvSpPr txBox="1">
            <a:spLocks noChangeArrowheads="1"/>
          </p:cNvSpPr>
          <p:nvPr/>
        </p:nvSpPr>
        <p:spPr bwMode="auto">
          <a:xfrm>
            <a:off x="3203575" y="5146675"/>
            <a:ext cx="5440363" cy="427038"/>
          </a:xfrm>
          <a:prstGeom prst="rect">
            <a:avLst/>
          </a:prstGeom>
          <a:noFill/>
          <a:ln w="9525">
            <a:noFill/>
            <a:miter lim="800000"/>
            <a:headEnd/>
            <a:tailEnd/>
          </a:ln>
          <a:effectLst/>
        </p:spPr>
        <p:txBody>
          <a:bodyPr>
            <a:spAutoFit/>
          </a:bodyPr>
          <a:lstStyle/>
          <a:p>
            <a:pPr algn="ctr">
              <a:spcBef>
                <a:spcPct val="50000"/>
              </a:spcBef>
            </a:pPr>
            <a:r>
              <a:rPr lang="en-US" sz="2200"/>
              <a:t>$50 per person, per calendar year (Max 3)</a:t>
            </a:r>
            <a:endParaRPr lang="en-US" sz="2200" b="1">
              <a:solidFill>
                <a:srgbClr val="0018A8"/>
              </a:solidFill>
            </a:endParaRPr>
          </a:p>
        </p:txBody>
      </p:sp>
      <p:sp>
        <p:nvSpPr>
          <p:cNvPr id="75908" name="Text Box 132"/>
          <p:cNvSpPr txBox="1">
            <a:spLocks noChangeArrowheads="1"/>
          </p:cNvSpPr>
          <p:nvPr/>
        </p:nvSpPr>
        <p:spPr bwMode="auto">
          <a:xfrm>
            <a:off x="3189288" y="5624513"/>
            <a:ext cx="5440362" cy="457200"/>
          </a:xfrm>
          <a:prstGeom prst="rect">
            <a:avLst/>
          </a:prstGeom>
          <a:noFill/>
          <a:ln w="9525">
            <a:noFill/>
            <a:miter lim="800000"/>
            <a:headEnd/>
            <a:tailEnd/>
          </a:ln>
          <a:effectLst/>
        </p:spPr>
        <p:txBody>
          <a:bodyPr>
            <a:spAutoFit/>
          </a:bodyPr>
          <a:lstStyle/>
          <a:p>
            <a:pPr algn="ctr">
              <a:spcBef>
                <a:spcPct val="50000"/>
              </a:spcBef>
            </a:pPr>
            <a:r>
              <a:rPr lang="en-US"/>
              <a:t>$1,000 per person, per calendar year</a:t>
            </a:r>
            <a:endParaRPr lang="en-US" b="1">
              <a:solidFill>
                <a:srgbClr val="0018A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bmp"/>
          <p:cNvPicPr>
            <a:picLocks noGrp="1" noChangeAspect="1"/>
          </p:cNvPicPr>
          <p:nvPr>
            <p:ph idx="1"/>
          </p:nvPr>
        </p:nvPicPr>
        <p:blipFill>
          <a:blip r:embed="rId3" cstate="print"/>
          <a:srcRect l="2500" t="5556" r="68333" b="75555"/>
          <a:stretch>
            <a:fillRect/>
          </a:stretch>
        </p:blipFill>
        <p:spPr>
          <a:xfrm>
            <a:off x="1676400" y="1143000"/>
            <a:ext cx="4508500" cy="2190750"/>
          </a:xfrm>
          <a:effectLst>
            <a:outerShdw blurRad="292100" dist="139700" dir="2700000" algn="tl" rotWithShape="0">
              <a:srgbClr val="333333">
                <a:alpha val="65000"/>
              </a:srgbClr>
            </a:outerShdw>
          </a:effectLst>
        </p:spPr>
      </p:pic>
      <p:sp>
        <p:nvSpPr>
          <p:cNvPr id="5" name="Rectangle 4"/>
          <p:cNvSpPr/>
          <p:nvPr/>
        </p:nvSpPr>
        <p:spPr>
          <a:xfrm>
            <a:off x="228600" y="3657600"/>
            <a:ext cx="8021170" cy="769441"/>
          </a:xfrm>
          <a:prstGeom prst="rect">
            <a:avLst/>
          </a:prstGeom>
          <a:noFill/>
        </p:spPr>
        <p:txBody>
          <a:bodyPr wrap="none">
            <a:spAutoFit/>
          </a:bodyPr>
          <a:lstStyle/>
          <a:p>
            <a:pPr algn="ctr">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UnitedHealthOne Vision Option</a:t>
            </a:r>
          </a:p>
        </p:txBody>
      </p:sp>
      <p:sp>
        <p:nvSpPr>
          <p:cNvPr id="8" name="Rectangle 7"/>
          <p:cNvSpPr/>
          <p:nvPr/>
        </p:nvSpPr>
        <p:spPr>
          <a:xfrm>
            <a:off x="304800" y="4800600"/>
            <a:ext cx="8326318" cy="757130"/>
          </a:xfrm>
          <a:prstGeom prst="rect">
            <a:avLst/>
          </a:prstGeom>
          <a:noFill/>
        </p:spPr>
        <p:txBody>
          <a:bodyPr wrap="none">
            <a:spAutoFit/>
          </a:bodyPr>
          <a:lstStyle/>
          <a:p>
            <a:pPr marL="342900" indent="-342900" eaLnBrk="0" hangingPunct="0">
              <a:lnSpc>
                <a:spcPct val="80000"/>
              </a:lnSpc>
              <a:spcBef>
                <a:spcPct val="20000"/>
              </a:spcBef>
              <a:defRPr/>
            </a:pPr>
            <a:r>
              <a:rPr lang="en-US"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Individual Vision Insurance that will Open Your Eyes</a:t>
            </a:r>
          </a:p>
          <a:p>
            <a:pPr marL="342900" indent="-342900" eaLnBrk="0" hangingPunct="0">
              <a:lnSpc>
                <a:spcPct val="80000"/>
              </a:lnSpc>
              <a:spcBef>
                <a:spcPct val="20000"/>
              </a:spcBef>
              <a:defRPr/>
            </a:pPr>
            <a:r>
              <a:rPr lang="en-US"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Administered by Spectera, Inc.</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04800" y="5334000"/>
            <a:ext cx="7162800" cy="923925"/>
          </a:xfrm>
          <a:prstGeom prst="rect">
            <a:avLst/>
          </a:prstGeom>
        </p:spPr>
        <p:txBody>
          <a:bodyPr>
            <a:spAutoFit/>
          </a:bodyPr>
          <a:lstStyle/>
          <a:p>
            <a:pPr>
              <a:defRPr/>
            </a:pPr>
            <a:r>
              <a:rPr lang="en-US" dirty="0">
                <a:solidFill>
                  <a:schemeClr val="bg1">
                    <a:lumMod val="95000"/>
                  </a:schemeClr>
                </a:solidFill>
              </a:rPr>
              <a:t>Golden Rule Insurance Company, a UnitedHealthcare company, is the underwriter of the vision plans marketed under the UnitedHealthOne brand.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609600" y="1295400"/>
            <a:ext cx="8153400" cy="4830763"/>
          </a:xfrm>
        </p:spPr>
        <p:txBody>
          <a:bodyPr/>
          <a:lstStyle/>
          <a:p>
            <a:pPr eaLnBrk="1" hangingPunct="1"/>
            <a:r>
              <a:rPr lang="en-US" sz="2800" dirty="0" smtClean="0">
                <a:solidFill>
                  <a:schemeClr val="tx1"/>
                </a:solidFill>
              </a:rPr>
              <a:t>24,000 Network Providers*</a:t>
            </a:r>
          </a:p>
          <a:p>
            <a:pPr lvl="1" eaLnBrk="1" hangingPunct="1"/>
            <a:r>
              <a:rPr lang="en-US" sz="2400" dirty="0" smtClean="0">
                <a:solidFill>
                  <a:schemeClr val="tx1"/>
                </a:solidFill>
              </a:rPr>
              <a:t>Private practice and retail chain providers</a:t>
            </a:r>
          </a:p>
        </p:txBody>
      </p:sp>
      <p:graphicFrame>
        <p:nvGraphicFramePr>
          <p:cNvPr id="12361" name="Group 73"/>
          <p:cNvGraphicFramePr>
            <a:graphicFrameLocks noGrp="1"/>
          </p:cNvGraphicFramePr>
          <p:nvPr>
            <p:ph sz="half" idx="2"/>
          </p:nvPr>
        </p:nvGraphicFramePr>
        <p:xfrm>
          <a:off x="228600" y="2438400"/>
          <a:ext cx="8610600" cy="3669792"/>
        </p:xfrm>
        <a:graphic>
          <a:graphicData uri="http://schemas.openxmlformats.org/drawingml/2006/table">
            <a:tbl>
              <a:tblPr/>
              <a:tblGrid>
                <a:gridCol w="2286000"/>
                <a:gridCol w="1825625"/>
                <a:gridCol w="2171700"/>
                <a:gridCol w="2327275"/>
              </a:tblGrid>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Your Client Pays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In-Network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GRI Pays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Out-of-Network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Tahoma" charset="0"/>
                        </a:rPr>
                        <a:t>GRI Pays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Eye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Frames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$25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Single Vision Lens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$25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Bifocal Lens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$25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Tri/Lenticular Lens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$25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Contacts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$25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3399"/>
                          </a:solidFill>
                          <a:effectLst/>
                          <a:latin typeface="Tahoma" charset="0"/>
                        </a:rPr>
                        <a:t>Up to $105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r>
              <a:tr h="35718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99"/>
                          </a:solidFill>
                          <a:effectLst/>
                          <a:latin typeface="Tahoma" charset="0"/>
                        </a:rPr>
                        <a:t>See brochure for coverage variations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9216"/>
                            <a:invGamma/>
                          </a:schemeClr>
                        </a:gs>
                      </a:gsLst>
                      <a:lin ang="540000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5407" name="AutoShape 74" descr="boy alone"/>
          <p:cNvSpPr>
            <a:spLocks noChangeArrowheads="1"/>
          </p:cNvSpPr>
          <p:nvPr/>
        </p:nvSpPr>
        <p:spPr bwMode="auto">
          <a:xfrm>
            <a:off x="7162800" y="228600"/>
            <a:ext cx="1524000" cy="2057400"/>
          </a:xfrm>
          <a:prstGeom prst="roundRect">
            <a:avLst>
              <a:gd name="adj" fmla="val 16667"/>
            </a:avLst>
          </a:prstGeom>
          <a:blipFill dpi="0" rotWithShape="1">
            <a:blip r:embed="rId3" cstate="print"/>
            <a:srcRect/>
            <a:stretch>
              <a:fillRect/>
            </a:stretch>
          </a:blipFill>
          <a:ln w="9525">
            <a:solidFill>
              <a:schemeClr val="tx1"/>
            </a:solidFill>
            <a:round/>
            <a:headEnd/>
            <a:tailEnd/>
          </a:ln>
        </p:spPr>
        <p:txBody>
          <a:bodyPr wrap="none" anchor="ctr"/>
          <a:lstStyle/>
          <a:p>
            <a:endParaRPr lang="en-US"/>
          </a:p>
        </p:txBody>
      </p:sp>
      <p:sp>
        <p:nvSpPr>
          <p:cNvPr id="12364" name="Rectangle 76"/>
          <p:cNvSpPr>
            <a:spLocks noChangeArrowheads="1"/>
          </p:cNvSpPr>
          <p:nvPr/>
        </p:nvSpPr>
        <p:spPr bwMode="auto">
          <a:xfrm>
            <a:off x="4343400" y="2438400"/>
            <a:ext cx="2133600" cy="3276600"/>
          </a:xfrm>
          <a:prstGeom prst="rect">
            <a:avLst/>
          </a:prstGeom>
          <a:noFill/>
          <a:ln w="76200">
            <a:solidFill>
              <a:srgbClr val="FFFF00"/>
            </a:solidFill>
            <a:miter lim="800000"/>
            <a:headEnd/>
            <a:tailEnd/>
          </a:ln>
        </p:spPr>
        <p:txBody>
          <a:bodyPr wrap="none" anchor="ctr"/>
          <a:lstStyle/>
          <a:p>
            <a:endParaRPr lang="en-US"/>
          </a:p>
        </p:txBody>
      </p:sp>
      <p:sp>
        <p:nvSpPr>
          <p:cNvPr id="15409" name="Text Box 77"/>
          <p:cNvSpPr txBox="1">
            <a:spLocks noChangeArrowheads="1"/>
          </p:cNvSpPr>
          <p:nvPr/>
        </p:nvSpPr>
        <p:spPr bwMode="auto">
          <a:xfrm>
            <a:off x="58738" y="6096000"/>
            <a:ext cx="1998662" cy="304800"/>
          </a:xfrm>
          <a:prstGeom prst="rect">
            <a:avLst/>
          </a:prstGeom>
          <a:noFill/>
          <a:ln w="9525">
            <a:noFill/>
            <a:miter lim="800000"/>
            <a:headEnd/>
            <a:tailEnd/>
          </a:ln>
        </p:spPr>
        <p:txBody>
          <a:bodyPr wrap="none">
            <a:spAutoFit/>
          </a:bodyPr>
          <a:lstStyle/>
          <a:p>
            <a:r>
              <a:rPr lang="en-US" sz="1400"/>
              <a:t>* As of publication date</a:t>
            </a:r>
          </a:p>
        </p:txBody>
      </p:sp>
      <p:sp>
        <p:nvSpPr>
          <p:cNvPr id="8" name="Rectangle 7"/>
          <p:cNvSpPr/>
          <p:nvPr/>
        </p:nvSpPr>
        <p:spPr>
          <a:xfrm>
            <a:off x="0" y="457200"/>
            <a:ext cx="4566058"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Focus on the Value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685800" y="1219200"/>
          <a:ext cx="75438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685800" y="2895600"/>
          <a:ext cx="75438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nvGraphicFramePr>
        <p:xfrm>
          <a:off x="685800" y="4343400"/>
          <a:ext cx="7620000" cy="1752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angle 7"/>
          <p:cNvSpPr/>
          <p:nvPr/>
        </p:nvSpPr>
        <p:spPr>
          <a:xfrm>
            <a:off x="0" y="0"/>
            <a:ext cx="4158511" cy="707886"/>
          </a:xfrm>
          <a:prstGeom prst="rect">
            <a:avLst/>
          </a:prstGeom>
          <a:noFill/>
        </p:spPr>
        <p:txBody>
          <a:bodyPr wrap="none">
            <a:spAutoFit/>
          </a:bodyPr>
          <a:lstStyle/>
          <a:p>
            <a:pP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Plan Enhancements</a:t>
            </a:r>
          </a:p>
        </p:txBody>
      </p:sp>
      <p:pic>
        <p:nvPicPr>
          <p:cNvPr id="7" name="Picture 6" descr="little girl with apple 10960103-1131x1697.jpg"/>
          <p:cNvPicPr>
            <a:picLocks noChangeAspect="1"/>
          </p:cNvPicPr>
          <p:nvPr/>
        </p:nvPicPr>
        <p:blipFill>
          <a:blip r:embed="rId18" cstate="print"/>
          <a:stretch>
            <a:fillRect/>
          </a:stretch>
        </p:blipFill>
        <p:spPr>
          <a:xfrm>
            <a:off x="6096000" y="228600"/>
            <a:ext cx="2629675"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0"/>
          <p:cNvSpPr txBox="1">
            <a:spLocks noChangeArrowheads="1"/>
          </p:cNvSpPr>
          <p:nvPr/>
        </p:nvSpPr>
        <p:spPr bwMode="auto">
          <a:xfrm>
            <a:off x="0" y="5867400"/>
            <a:ext cx="8153400" cy="307777"/>
          </a:xfrm>
          <a:prstGeom prst="rect">
            <a:avLst/>
          </a:prstGeom>
          <a:noFill/>
          <a:ln w="9525">
            <a:noFill/>
            <a:miter lim="800000"/>
            <a:headEnd/>
            <a:tailEnd/>
          </a:ln>
        </p:spPr>
        <p:txBody>
          <a:bodyPr wrap="square">
            <a:spAutoFit/>
          </a:bodyPr>
          <a:lstStyle/>
          <a:p>
            <a:pPr algn="l" eaLnBrk="1" hangingPunct="1"/>
            <a:r>
              <a:rPr lang="en-US" sz="1400" dirty="0">
                <a:solidFill>
                  <a:schemeClr val="tx2"/>
                </a:solidFill>
                <a:effectLst/>
              </a:rPr>
              <a:t>* Not available in all states.  See product brochure for detailed benefit options descriptions.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609600"/>
          </a:xfrm>
          <a:solidFill>
            <a:srgbClr val="006666">
              <a:alpha val="49019"/>
            </a:srgbClr>
          </a:solidFill>
        </p:spPr>
        <p:txBody>
          <a:bodyPr/>
          <a:lstStyle/>
          <a:p>
            <a:r>
              <a:rPr lang="en-US" smtClean="0"/>
              <a:t>Preventive Care Benefits Package*</a:t>
            </a:r>
          </a:p>
        </p:txBody>
      </p:sp>
      <p:sp>
        <p:nvSpPr>
          <p:cNvPr id="39939" name="TextBox 3"/>
          <p:cNvSpPr txBox="1">
            <a:spLocks noChangeArrowheads="1"/>
          </p:cNvSpPr>
          <p:nvPr/>
        </p:nvSpPr>
        <p:spPr bwMode="auto">
          <a:xfrm>
            <a:off x="228600" y="5715000"/>
            <a:ext cx="6613525" cy="369888"/>
          </a:xfrm>
          <a:prstGeom prst="rect">
            <a:avLst/>
          </a:prstGeom>
          <a:noFill/>
          <a:ln w="9525">
            <a:noFill/>
            <a:miter lim="800000"/>
            <a:headEnd/>
            <a:tailEnd/>
          </a:ln>
        </p:spPr>
        <p:txBody>
          <a:bodyPr wrap="none">
            <a:spAutoFit/>
          </a:bodyPr>
          <a:lstStyle/>
          <a:p>
            <a:r>
              <a:rPr lang="en-US" i="1"/>
              <a:t>*Available with Plan 100, Plan 80, Saver 80, and Copay Saver </a:t>
            </a:r>
          </a:p>
        </p:txBody>
      </p:sp>
      <p:graphicFrame>
        <p:nvGraphicFramePr>
          <p:cNvPr id="5" name="Table 4"/>
          <p:cNvGraphicFramePr>
            <a:graphicFrameLocks noGrp="1"/>
          </p:cNvGraphicFramePr>
          <p:nvPr/>
        </p:nvGraphicFramePr>
        <p:xfrm>
          <a:off x="304800" y="1447800"/>
          <a:ext cx="5410200" cy="3931920"/>
        </p:xfrm>
        <a:graphic>
          <a:graphicData uri="http://schemas.openxmlformats.org/drawingml/2006/table">
            <a:tbl>
              <a:tblPr firstRow="1" bandRow="1">
                <a:tableStyleId>{5C22544A-7EE6-4342-B048-85BDC9FD1C3A}</a:tableStyleId>
              </a:tblPr>
              <a:tblGrid>
                <a:gridCol w="2874169"/>
                <a:gridCol w="2536031"/>
              </a:tblGrid>
              <a:tr h="610876">
                <a:tc gridSpan="2">
                  <a:txBody>
                    <a:bodyPr/>
                    <a:lstStyle/>
                    <a:p>
                      <a:r>
                        <a:rPr lang="en-US" sz="2400" dirty="0" smtClean="0"/>
                        <a:t>Covered Service       Your Client Pays</a:t>
                      </a:r>
                    </a:p>
                  </a:txBody>
                  <a:tcPr/>
                </a:tc>
                <a:tc hMerge="1">
                  <a:txBody>
                    <a:bodyPr/>
                    <a:lstStyle/>
                    <a:p>
                      <a:endParaRPr lang="en-US" dirty="0"/>
                    </a:p>
                  </a:txBody>
                  <a:tcPr/>
                </a:tc>
              </a:tr>
              <a:tr h="418887">
                <a:tc>
                  <a:txBody>
                    <a:bodyPr/>
                    <a:lstStyle/>
                    <a:p>
                      <a:pPr algn="ctr"/>
                      <a:r>
                        <a:rPr lang="en-US" sz="2400" dirty="0" smtClean="0">
                          <a:solidFill>
                            <a:srgbClr val="002060"/>
                          </a:solidFill>
                        </a:rPr>
                        <a:t>Well Dr. Office Visit</a:t>
                      </a:r>
                      <a:endParaRPr lang="en-US" sz="2400" dirty="0">
                        <a:solidFill>
                          <a:srgbClr val="002060"/>
                        </a:solidFill>
                      </a:endParaRPr>
                    </a:p>
                  </a:txBody>
                  <a:tcPr/>
                </a:tc>
                <a:tc>
                  <a:txBody>
                    <a:bodyPr/>
                    <a:lstStyle/>
                    <a:p>
                      <a:pPr algn="ctr"/>
                      <a:r>
                        <a:rPr lang="en-US" sz="2400" dirty="0" smtClean="0">
                          <a:solidFill>
                            <a:srgbClr val="002060"/>
                          </a:solidFill>
                        </a:rPr>
                        <a:t>$35</a:t>
                      </a:r>
                      <a:endParaRPr lang="en-US" sz="2400" dirty="0">
                        <a:solidFill>
                          <a:srgbClr val="002060"/>
                        </a:solidFill>
                      </a:endParaRPr>
                    </a:p>
                  </a:txBody>
                  <a:tcPr/>
                </a:tc>
              </a:tr>
              <a:tr h="418887">
                <a:tc>
                  <a:txBody>
                    <a:bodyPr/>
                    <a:lstStyle/>
                    <a:p>
                      <a:pPr algn="ctr"/>
                      <a:r>
                        <a:rPr lang="en-US" sz="2400" dirty="0" smtClean="0">
                          <a:solidFill>
                            <a:srgbClr val="002060"/>
                          </a:solidFill>
                        </a:rPr>
                        <a:t>Mammogram</a:t>
                      </a:r>
                      <a:endParaRPr lang="en-US" sz="2400" dirty="0">
                        <a:solidFill>
                          <a:srgbClr val="002060"/>
                        </a:solidFill>
                      </a:endParaRPr>
                    </a:p>
                  </a:txBody>
                  <a:tcPr/>
                </a:tc>
                <a:tc>
                  <a:txBody>
                    <a:bodyPr/>
                    <a:lstStyle/>
                    <a:p>
                      <a:pPr algn="ctr"/>
                      <a:r>
                        <a:rPr lang="en-US" sz="2400" dirty="0" smtClean="0">
                          <a:solidFill>
                            <a:srgbClr val="002060"/>
                          </a:solidFill>
                        </a:rPr>
                        <a:t>$0</a:t>
                      </a:r>
                      <a:endParaRPr lang="en-US" sz="2400" dirty="0">
                        <a:solidFill>
                          <a:srgbClr val="002060"/>
                        </a:solidFill>
                      </a:endParaRPr>
                    </a:p>
                  </a:txBody>
                  <a:tcPr/>
                </a:tc>
              </a:tr>
              <a:tr h="418887">
                <a:tc>
                  <a:txBody>
                    <a:bodyPr/>
                    <a:lstStyle/>
                    <a:p>
                      <a:pPr algn="ctr"/>
                      <a:r>
                        <a:rPr lang="en-US" sz="2400" dirty="0" smtClean="0">
                          <a:solidFill>
                            <a:srgbClr val="002060"/>
                          </a:solidFill>
                        </a:rPr>
                        <a:t>Pap Smear</a:t>
                      </a:r>
                      <a:endParaRPr lang="en-US" sz="2400" dirty="0">
                        <a:solidFill>
                          <a:srgbClr val="002060"/>
                        </a:solidFill>
                      </a:endParaRPr>
                    </a:p>
                  </a:txBody>
                  <a:tcPr/>
                </a:tc>
                <a:tc>
                  <a:txBody>
                    <a:bodyPr/>
                    <a:lstStyle/>
                    <a:p>
                      <a:pPr algn="ctr"/>
                      <a:r>
                        <a:rPr lang="en-US" sz="2400" dirty="0" smtClean="0">
                          <a:solidFill>
                            <a:srgbClr val="002060"/>
                          </a:solidFill>
                        </a:rPr>
                        <a:t>$0</a:t>
                      </a:r>
                      <a:endParaRPr lang="en-US" sz="2400" dirty="0">
                        <a:solidFill>
                          <a:srgbClr val="002060"/>
                        </a:solidFill>
                      </a:endParaRPr>
                    </a:p>
                  </a:txBody>
                  <a:tcPr/>
                </a:tc>
              </a:tr>
              <a:tr h="418887">
                <a:tc>
                  <a:txBody>
                    <a:bodyPr/>
                    <a:lstStyle/>
                    <a:p>
                      <a:pPr algn="ctr"/>
                      <a:r>
                        <a:rPr lang="en-US" sz="2400" dirty="0" smtClean="0">
                          <a:solidFill>
                            <a:srgbClr val="002060"/>
                          </a:solidFill>
                        </a:rPr>
                        <a:t>P.S.A. Testing</a:t>
                      </a:r>
                      <a:endParaRPr lang="en-US" sz="2400" dirty="0">
                        <a:solidFill>
                          <a:srgbClr val="002060"/>
                        </a:solidFill>
                      </a:endParaRPr>
                    </a:p>
                  </a:txBody>
                  <a:tcPr/>
                </a:tc>
                <a:tc>
                  <a:txBody>
                    <a:bodyPr/>
                    <a:lstStyle/>
                    <a:p>
                      <a:pPr algn="ctr"/>
                      <a:r>
                        <a:rPr lang="en-US" sz="2400" dirty="0" smtClean="0">
                          <a:solidFill>
                            <a:srgbClr val="002060"/>
                          </a:solidFill>
                        </a:rPr>
                        <a:t>$0</a:t>
                      </a:r>
                      <a:endParaRPr lang="en-US" sz="2400" dirty="0">
                        <a:solidFill>
                          <a:srgbClr val="002060"/>
                        </a:solidFill>
                      </a:endParaRPr>
                    </a:p>
                  </a:txBody>
                  <a:tcPr/>
                </a:tc>
              </a:tr>
              <a:tr h="418887">
                <a:tc>
                  <a:txBody>
                    <a:bodyPr/>
                    <a:lstStyle/>
                    <a:p>
                      <a:pPr algn="ctr"/>
                      <a:r>
                        <a:rPr lang="en-US" sz="2400" dirty="0" smtClean="0">
                          <a:solidFill>
                            <a:srgbClr val="002060"/>
                          </a:solidFill>
                        </a:rPr>
                        <a:t>Child Immunizations</a:t>
                      </a:r>
                      <a:endParaRPr lang="en-US" sz="2400" dirty="0">
                        <a:solidFill>
                          <a:srgbClr val="002060"/>
                        </a:solidFill>
                      </a:endParaRPr>
                    </a:p>
                  </a:txBody>
                  <a:tcPr/>
                </a:tc>
                <a:tc>
                  <a:txBody>
                    <a:bodyPr/>
                    <a:lstStyle/>
                    <a:p>
                      <a:pPr algn="ctr"/>
                      <a:r>
                        <a:rPr lang="en-US" sz="2400" dirty="0" smtClean="0">
                          <a:solidFill>
                            <a:srgbClr val="002060"/>
                          </a:solidFill>
                        </a:rPr>
                        <a:t>$0</a:t>
                      </a:r>
                      <a:endParaRPr lang="en-US" sz="2400" dirty="0">
                        <a:solidFill>
                          <a:srgbClr val="002060"/>
                        </a:solidFill>
                      </a:endParaRPr>
                    </a:p>
                  </a:txBody>
                  <a:tcPr/>
                </a:tc>
              </a:tr>
              <a:tr h="418887">
                <a:tc>
                  <a:txBody>
                    <a:bodyPr/>
                    <a:lstStyle/>
                    <a:p>
                      <a:pPr algn="ctr"/>
                      <a:r>
                        <a:rPr lang="en-US" sz="2400" dirty="0" smtClean="0">
                          <a:solidFill>
                            <a:srgbClr val="002060"/>
                          </a:solidFill>
                        </a:rPr>
                        <a:t>X-ray and Lab</a:t>
                      </a:r>
                      <a:endParaRPr lang="en-US" sz="2400" dirty="0">
                        <a:solidFill>
                          <a:srgbClr val="002060"/>
                        </a:solidFill>
                      </a:endParaRPr>
                    </a:p>
                  </a:txBody>
                  <a:tcPr/>
                </a:tc>
                <a:tc>
                  <a:txBody>
                    <a:bodyPr/>
                    <a:lstStyle/>
                    <a:p>
                      <a:pPr algn="ctr"/>
                      <a:r>
                        <a:rPr lang="en-US" sz="2400" dirty="0" smtClean="0">
                          <a:solidFill>
                            <a:srgbClr val="002060"/>
                          </a:solidFill>
                        </a:rPr>
                        <a:t>$0</a:t>
                      </a:r>
                      <a:endParaRPr lang="en-US" sz="2400" dirty="0">
                        <a:solidFill>
                          <a:srgbClr val="002060"/>
                        </a:solidFill>
                      </a:endParaRPr>
                    </a:p>
                  </a:txBody>
                  <a:tcPr/>
                </a:tc>
              </a:tr>
            </a:tbl>
          </a:graphicData>
        </a:graphic>
      </p:graphicFrame>
      <p:sp>
        <p:nvSpPr>
          <p:cNvPr id="6" name="Rectangle 5"/>
          <p:cNvSpPr/>
          <p:nvPr/>
        </p:nvSpPr>
        <p:spPr>
          <a:xfrm>
            <a:off x="6172200" y="1103293"/>
            <a:ext cx="2286000" cy="954107"/>
          </a:xfrm>
          <a:prstGeom prst="rect">
            <a:avLst/>
          </a:prstGeom>
          <a:noFill/>
        </p:spPr>
        <p:txBody>
          <a:bodyPr>
            <a:spAutoFit/>
          </a:bodyPr>
          <a:lstStyle/>
          <a:p>
            <a:pPr algn="ctr">
              <a:defRPr/>
            </a:pPr>
            <a:r>
              <a:rPr lang="en-US" sz="2800" b="1" i="1" dirty="0">
                <a:ln w="10160">
                  <a:solidFill>
                    <a:schemeClr val="accent1"/>
                  </a:solidFill>
                  <a:prstDash val="solid"/>
                </a:ln>
                <a:solidFill>
                  <a:srgbClr val="FFFF00"/>
                </a:solidFill>
                <a:effectLst>
                  <a:outerShdw blurRad="38100" dist="32000" dir="5400000" algn="tl">
                    <a:srgbClr val="000000">
                      <a:alpha val="30000"/>
                    </a:srgbClr>
                  </a:outerShdw>
                </a:effectLst>
              </a:rPr>
              <a:t>No Deductible</a:t>
            </a:r>
          </a:p>
        </p:txBody>
      </p:sp>
      <p:sp>
        <p:nvSpPr>
          <p:cNvPr id="7" name="Rectangle 6"/>
          <p:cNvSpPr/>
          <p:nvPr/>
        </p:nvSpPr>
        <p:spPr>
          <a:xfrm>
            <a:off x="5943600" y="2057400"/>
            <a:ext cx="2696538" cy="954107"/>
          </a:xfrm>
          <a:prstGeom prst="rect">
            <a:avLst/>
          </a:prstGeom>
        </p:spPr>
        <p:txBody>
          <a:bodyPr>
            <a:spAutoFit/>
          </a:bodyPr>
          <a:lstStyle/>
          <a:p>
            <a:pPr algn="ctr">
              <a:defRPr/>
            </a:pPr>
            <a:r>
              <a:rPr lang="en-US" sz="2800" b="1" i="1" dirty="0">
                <a:ln w="10160">
                  <a:solidFill>
                    <a:schemeClr val="accent1"/>
                  </a:solidFill>
                  <a:prstDash val="solid"/>
                </a:ln>
                <a:solidFill>
                  <a:srgbClr val="FFFF00"/>
                </a:solidFill>
                <a:effectLst>
                  <a:outerShdw blurRad="38100" dist="32000" dir="5400000" algn="tl">
                    <a:srgbClr val="000000">
                      <a:alpha val="30000"/>
                    </a:srgbClr>
                  </a:outerShdw>
                </a:effectLst>
              </a:rPr>
              <a:t>No Coinsurance</a:t>
            </a:r>
          </a:p>
        </p:txBody>
      </p:sp>
      <p:sp>
        <p:nvSpPr>
          <p:cNvPr id="9" name="Rectangle 8"/>
          <p:cNvSpPr/>
          <p:nvPr/>
        </p:nvSpPr>
        <p:spPr>
          <a:xfrm>
            <a:off x="5791200" y="3048000"/>
            <a:ext cx="3100252" cy="954107"/>
          </a:xfrm>
          <a:prstGeom prst="rect">
            <a:avLst/>
          </a:prstGeom>
        </p:spPr>
        <p:txBody>
          <a:bodyPr>
            <a:spAutoFit/>
          </a:bodyPr>
          <a:lstStyle/>
          <a:p>
            <a:pPr algn="ctr">
              <a:defRPr/>
            </a:pPr>
            <a:r>
              <a:rPr lang="en-US" sz="2800" b="1" i="1" dirty="0">
                <a:ln w="10160">
                  <a:solidFill>
                    <a:schemeClr val="accent1"/>
                  </a:solidFill>
                  <a:prstDash val="solid"/>
                </a:ln>
                <a:solidFill>
                  <a:srgbClr val="FFFF00"/>
                </a:solidFill>
                <a:effectLst>
                  <a:outerShdw blurRad="38100" dist="32000" dir="5400000" algn="tl">
                    <a:srgbClr val="000000">
                      <a:alpha val="30000"/>
                    </a:srgbClr>
                  </a:outerShdw>
                </a:effectLst>
              </a:rPr>
              <a:t>No              Waiting Period</a:t>
            </a:r>
          </a:p>
        </p:txBody>
      </p:sp>
      <p:sp>
        <p:nvSpPr>
          <p:cNvPr id="10" name="Rectangle 9"/>
          <p:cNvSpPr/>
          <p:nvPr/>
        </p:nvSpPr>
        <p:spPr>
          <a:xfrm>
            <a:off x="5721169" y="4038600"/>
            <a:ext cx="3422831" cy="954107"/>
          </a:xfrm>
          <a:prstGeom prst="rect">
            <a:avLst/>
          </a:prstGeom>
        </p:spPr>
        <p:txBody>
          <a:bodyPr>
            <a:spAutoFit/>
          </a:bodyPr>
          <a:lstStyle/>
          <a:p>
            <a:pPr algn="ctr">
              <a:defRPr/>
            </a:pPr>
            <a:r>
              <a:rPr lang="en-US" sz="2800" b="1" i="1" dirty="0">
                <a:ln w="10160">
                  <a:solidFill>
                    <a:schemeClr val="accent1"/>
                  </a:solidFill>
                  <a:prstDash val="solid"/>
                </a:ln>
                <a:solidFill>
                  <a:srgbClr val="FFFF00"/>
                </a:solidFill>
                <a:effectLst>
                  <a:outerShdw blurRad="38100" dist="32000" dir="5400000" algn="tl">
                    <a:srgbClr val="000000">
                      <a:alpha val="30000"/>
                    </a:srgbClr>
                  </a:outerShdw>
                </a:effectLst>
              </a:rPr>
              <a:t>No                  Annual Maximum</a:t>
            </a:r>
          </a:p>
        </p:txBody>
      </p:sp>
      <p:sp>
        <p:nvSpPr>
          <p:cNvPr id="11" name="Left Arrow 10"/>
          <p:cNvSpPr>
            <a:spLocks noChangeArrowheads="1"/>
          </p:cNvSpPr>
          <p:nvPr/>
        </p:nvSpPr>
        <p:spPr bwMode="auto">
          <a:xfrm>
            <a:off x="5105400" y="2133600"/>
            <a:ext cx="762000" cy="533400"/>
          </a:xfrm>
          <a:prstGeom prst="leftArrow">
            <a:avLst>
              <a:gd name="adj1" fmla="val 50000"/>
              <a:gd name="adj2" fmla="val 50000"/>
            </a:avLst>
          </a:prstGeom>
          <a:solidFill>
            <a:srgbClr val="FFFF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0"/>
            <a:ext cx="8153400" cy="1752600"/>
          </a:xfrm>
        </p:spPr>
        <p:txBody>
          <a:bodyPr/>
          <a:lstStyle/>
          <a:p>
            <a:pPr eaLnBrk="1" fontAlgn="auto" hangingPunct="1">
              <a:spcAft>
                <a:spcPts val="0"/>
              </a:spcAft>
              <a:defRPr/>
            </a:pPr>
            <a:r>
              <a:rPr lang="en-US" sz="5200" dirty="0" smtClean="0">
                <a:effectLst>
                  <a:outerShdw blurRad="38100" dist="38100" dir="2700000" algn="tl">
                    <a:srgbClr val="000000">
                      <a:alpha val="43137"/>
                    </a:srgbClr>
                  </a:outerShdw>
                </a:effectLst>
              </a:rPr>
              <a:t>Strength in Numbers</a:t>
            </a:r>
            <a:endParaRPr lang="en-US" sz="5200" dirty="0">
              <a:effectLst>
                <a:outerShdw blurRad="38100" dist="38100" dir="2700000" algn="tl">
                  <a:srgbClr val="000000">
                    <a:alpha val="43137"/>
                  </a:srgbClr>
                </a:outerShdw>
              </a:effectLst>
            </a:endParaRPr>
          </a:p>
        </p:txBody>
      </p:sp>
      <p:sp>
        <p:nvSpPr>
          <p:cNvPr id="21508" name="Subtitle 4"/>
          <p:cNvSpPr>
            <a:spLocks noGrp="1"/>
          </p:cNvSpPr>
          <p:nvPr>
            <p:ph type="subTitle" idx="1"/>
          </p:nvPr>
        </p:nvSpPr>
        <p:spPr>
          <a:xfrm>
            <a:off x="1219200" y="5486400"/>
            <a:ext cx="5029200" cy="457200"/>
          </a:xfrm>
        </p:spPr>
        <p:txBody>
          <a:bodyPr>
            <a:noAutofit/>
          </a:bodyPr>
          <a:lstStyle/>
          <a:p>
            <a:pPr algn="ctr" eaLnBrk="1" fontAlgn="auto" hangingPunct="1">
              <a:spcAft>
                <a:spcPts val="0"/>
              </a:spcAft>
              <a:buFont typeface="Wingdings"/>
              <a:buNone/>
              <a:defRPr/>
            </a:pPr>
            <a:r>
              <a:rPr lang="en-US" sz="1800" dirty="0" smtClean="0">
                <a:latin typeface="Bell MT" pitchFamily="18" charset="0"/>
              </a:rPr>
              <a:t>Voted one of Fortune Magazines Top 3 Most Admired Health Care Companies in America</a:t>
            </a:r>
          </a:p>
        </p:txBody>
      </p:sp>
      <p:pic>
        <p:nvPicPr>
          <p:cNvPr id="19459" name="Picture 5" descr="827a9428-3bc9-41df-8c3b-b764da3c6f5c_large-profile.jpg"/>
          <p:cNvPicPr>
            <a:picLocks noChangeAspect="1"/>
          </p:cNvPicPr>
          <p:nvPr/>
        </p:nvPicPr>
        <p:blipFill>
          <a:blip r:embed="rId3" cstate="print"/>
          <a:srcRect/>
          <a:stretch>
            <a:fillRect/>
          </a:stretch>
        </p:blipFill>
        <p:spPr bwMode="auto">
          <a:xfrm>
            <a:off x="0" y="0"/>
            <a:ext cx="9144000" cy="4032250"/>
          </a:xfrm>
          <a:prstGeom prst="rect">
            <a:avLst/>
          </a:prstGeom>
          <a:noFill/>
          <a:ln w="9525">
            <a:noFill/>
            <a:miter lim="800000"/>
            <a:headEnd/>
            <a:tailEnd/>
          </a:ln>
        </p:spPr>
      </p:pic>
      <p:graphicFrame>
        <p:nvGraphicFramePr>
          <p:cNvPr id="4" name="Diagram 3"/>
          <p:cNvGraphicFramePr/>
          <p:nvPr/>
        </p:nvGraphicFramePr>
        <p:xfrm>
          <a:off x="3352800" y="0"/>
          <a:ext cx="54864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SuperStock_1557R-276666.jpg"/>
          <p:cNvPicPr>
            <a:picLocks noChangeAspect="1"/>
          </p:cNvPicPr>
          <p:nvPr/>
        </p:nvPicPr>
        <p:blipFill>
          <a:blip r:embed="rId9" cstate="print"/>
          <a:srcRect/>
          <a:stretch>
            <a:fillRect/>
          </a:stretch>
        </p:blipFill>
        <p:spPr bwMode="auto">
          <a:xfrm>
            <a:off x="0" y="0"/>
            <a:ext cx="3505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609600"/>
          </a:xfrm>
          <a:solidFill>
            <a:srgbClr val="006666">
              <a:alpha val="49019"/>
            </a:srgbClr>
          </a:solidFill>
        </p:spPr>
        <p:txBody>
          <a:bodyPr/>
          <a:lstStyle/>
          <a:p>
            <a:r>
              <a:rPr lang="en-US" dirty="0" smtClean="0"/>
              <a:t>Maternity Option*</a:t>
            </a:r>
          </a:p>
        </p:txBody>
      </p:sp>
      <p:pic>
        <p:nvPicPr>
          <p:cNvPr id="4" name="Content Placeholder 3" descr="maternity 12851107-1697x1131.jpg"/>
          <p:cNvPicPr>
            <a:picLocks noGrp="1" noChangeAspect="1"/>
          </p:cNvPicPr>
          <p:nvPr>
            <p:ph idx="1"/>
          </p:nvPr>
        </p:nvPicPr>
        <p:blipFill>
          <a:blip r:embed="rId3" cstate="print"/>
          <a:stretch>
            <a:fillRect/>
          </a:stretch>
        </p:blipFill>
        <p:spPr>
          <a:xfrm>
            <a:off x="6477000" y="1676400"/>
            <a:ext cx="2031401" cy="30480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6084" name="TextBox 4"/>
          <p:cNvSpPr txBox="1">
            <a:spLocks noChangeArrowheads="1"/>
          </p:cNvSpPr>
          <p:nvPr/>
        </p:nvSpPr>
        <p:spPr bwMode="auto">
          <a:xfrm>
            <a:off x="0" y="533400"/>
            <a:ext cx="5602288" cy="461963"/>
          </a:xfrm>
          <a:prstGeom prst="rect">
            <a:avLst/>
          </a:prstGeom>
          <a:noFill/>
          <a:ln w="9525">
            <a:noFill/>
            <a:miter lim="800000"/>
            <a:headEnd/>
            <a:tailEnd/>
          </a:ln>
        </p:spPr>
        <p:txBody>
          <a:bodyPr wrap="none">
            <a:spAutoFit/>
          </a:bodyPr>
          <a:lstStyle/>
          <a:p>
            <a:r>
              <a:rPr lang="en-US" sz="2400" b="1" i="1"/>
              <a:t>Available with all plans except HSAs.</a:t>
            </a:r>
          </a:p>
        </p:txBody>
      </p:sp>
      <p:sp>
        <p:nvSpPr>
          <p:cNvPr id="7" name="Content Placeholder 2"/>
          <p:cNvSpPr txBox="1">
            <a:spLocks/>
          </p:cNvSpPr>
          <p:nvPr/>
        </p:nvSpPr>
        <p:spPr bwMode="auto">
          <a:xfrm>
            <a:off x="381000" y="1447800"/>
            <a:ext cx="6781800" cy="3048000"/>
          </a:xfrm>
          <a:prstGeom prst="rect">
            <a:avLst/>
          </a:prstGeom>
          <a:noFill/>
          <a:ln w="9525">
            <a:noFill/>
            <a:miter lim="800000"/>
            <a:headEnd/>
            <a:tailEnd/>
          </a:ln>
        </p:spPr>
        <p:txBody>
          <a:bodyPr/>
          <a:lstStyle/>
          <a:p>
            <a:pPr marL="342900" indent="-342900">
              <a:spcBef>
                <a:spcPct val="20000"/>
              </a:spcBef>
              <a:buFontTx/>
              <a:buBlip>
                <a:blip r:embed="rId4"/>
              </a:buBlip>
              <a:defRPr/>
            </a:pPr>
            <a:r>
              <a:rPr lang="en-US" sz="3200" kern="0" dirty="0">
                <a:latin typeface="+mn-lt"/>
              </a:rPr>
              <a:t>Per pregnancy benefit</a:t>
            </a:r>
          </a:p>
          <a:p>
            <a:pPr marL="342900" indent="-342900">
              <a:spcBef>
                <a:spcPct val="20000"/>
              </a:spcBef>
              <a:buFontTx/>
              <a:buBlip>
                <a:blip r:embed="rId4"/>
              </a:buBlip>
              <a:defRPr/>
            </a:pPr>
            <a:r>
              <a:rPr lang="en-US" sz="3200" kern="0" dirty="0">
                <a:latin typeface="+mn-lt"/>
              </a:rPr>
              <a:t>No deductible</a:t>
            </a:r>
          </a:p>
          <a:p>
            <a:pPr marL="342900" indent="-342900">
              <a:spcBef>
                <a:spcPct val="20000"/>
              </a:spcBef>
              <a:buFontTx/>
              <a:buBlip>
                <a:blip r:embed="rId4"/>
              </a:buBlip>
              <a:defRPr/>
            </a:pPr>
            <a:r>
              <a:rPr lang="en-US" sz="3200" kern="0" dirty="0">
                <a:latin typeface="+mn-lt"/>
              </a:rPr>
              <a:t>Insured pays 20%</a:t>
            </a:r>
          </a:p>
          <a:p>
            <a:pPr marL="342900" indent="-342900">
              <a:spcBef>
                <a:spcPct val="20000"/>
              </a:spcBef>
              <a:buFontTx/>
              <a:buBlip>
                <a:blip r:embed="rId4"/>
              </a:buBlip>
              <a:defRPr/>
            </a:pPr>
            <a:r>
              <a:rPr lang="en-US" sz="3200" kern="0" dirty="0">
                <a:latin typeface="+mn-lt"/>
              </a:rPr>
              <a:t>Pays graduated benefit</a:t>
            </a:r>
          </a:p>
          <a:p>
            <a:pPr marL="800100" lvl="1" indent="-342900">
              <a:spcBef>
                <a:spcPct val="20000"/>
              </a:spcBef>
              <a:buFontTx/>
              <a:buBlip>
                <a:blip r:embed="rId4"/>
              </a:buBlip>
              <a:defRPr/>
            </a:pPr>
            <a:r>
              <a:rPr lang="en-US" sz="2000" kern="0" dirty="0">
                <a:latin typeface="+mn-lt"/>
              </a:rPr>
              <a:t>Years 1&amp;2  = $2,500 covered ($2,000 paid)</a:t>
            </a:r>
          </a:p>
          <a:p>
            <a:pPr marL="800100" lvl="1" indent="-342900">
              <a:spcBef>
                <a:spcPct val="20000"/>
              </a:spcBef>
              <a:buFontTx/>
              <a:buBlip>
                <a:blip r:embed="rId4"/>
              </a:buBlip>
              <a:defRPr/>
            </a:pPr>
            <a:r>
              <a:rPr lang="en-US" sz="2000" kern="0" dirty="0">
                <a:latin typeface="+mn-lt"/>
              </a:rPr>
              <a:t>Years 3&amp;4 = $5,000 covered ($4,000 paid)</a:t>
            </a:r>
          </a:p>
          <a:p>
            <a:pPr marL="800100" lvl="1" indent="-342900">
              <a:spcBef>
                <a:spcPct val="20000"/>
              </a:spcBef>
              <a:buFontTx/>
              <a:buBlip>
                <a:blip r:embed="rId4"/>
              </a:buBlip>
              <a:defRPr/>
            </a:pPr>
            <a:r>
              <a:rPr lang="en-US" sz="2000" kern="0" dirty="0">
                <a:latin typeface="+mn-lt"/>
              </a:rPr>
              <a:t>Years 5+ = $7,500 covered ($6,000 paid) </a:t>
            </a:r>
          </a:p>
        </p:txBody>
      </p:sp>
      <p:sp>
        <p:nvSpPr>
          <p:cNvPr id="6" name="TextBox 5"/>
          <p:cNvSpPr txBox="1"/>
          <p:nvPr/>
        </p:nvSpPr>
        <p:spPr>
          <a:xfrm>
            <a:off x="0" y="5715000"/>
            <a:ext cx="8315097" cy="369332"/>
          </a:xfrm>
          <a:prstGeom prst="rect">
            <a:avLst/>
          </a:prstGeom>
          <a:noFill/>
        </p:spPr>
        <p:txBody>
          <a:bodyPr wrap="none" rtlCol="0">
            <a:spAutoFit/>
          </a:bodyPr>
          <a:lstStyle/>
          <a:p>
            <a:r>
              <a:rPr lang="en-US" dirty="0" smtClean="0"/>
              <a:t>*Not available in all states.  See product brochure for detailed benefit options.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1" name="AutoShape 15" descr="50%"/>
          <p:cNvSpPr>
            <a:spLocks noChangeArrowheads="1"/>
          </p:cNvSpPr>
          <p:nvPr/>
        </p:nvSpPr>
        <p:spPr bwMode="auto">
          <a:xfrm>
            <a:off x="381000" y="3886200"/>
            <a:ext cx="5764213" cy="2265363"/>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126990" name="AutoShape 14" descr="50%"/>
          <p:cNvSpPr>
            <a:spLocks noChangeArrowheads="1"/>
          </p:cNvSpPr>
          <p:nvPr/>
        </p:nvSpPr>
        <p:spPr bwMode="auto">
          <a:xfrm>
            <a:off x="381000" y="914400"/>
            <a:ext cx="3614737" cy="2889250"/>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28676" name="Rectangle 3"/>
          <p:cNvSpPr>
            <a:spLocks noGrp="1" noChangeArrowheads="1"/>
          </p:cNvSpPr>
          <p:nvPr>
            <p:ph type="body" idx="1"/>
          </p:nvPr>
        </p:nvSpPr>
        <p:spPr>
          <a:xfrm>
            <a:off x="609600" y="1066800"/>
            <a:ext cx="5792787" cy="5070475"/>
          </a:xfrm>
        </p:spPr>
        <p:txBody>
          <a:bodyPr/>
          <a:lstStyle/>
          <a:p>
            <a:pPr>
              <a:lnSpc>
                <a:spcPct val="90000"/>
              </a:lnSpc>
              <a:buFontTx/>
              <a:buNone/>
            </a:pPr>
            <a:r>
              <a:rPr lang="en-US" dirty="0" smtClean="0"/>
              <a:t>Term Life </a:t>
            </a:r>
          </a:p>
          <a:p>
            <a:pPr lvl="1">
              <a:lnSpc>
                <a:spcPct val="90000"/>
              </a:lnSpc>
            </a:pPr>
            <a:r>
              <a:rPr lang="en-US" dirty="0" smtClean="0"/>
              <a:t>$50,000</a:t>
            </a:r>
          </a:p>
          <a:p>
            <a:pPr lvl="1">
              <a:lnSpc>
                <a:spcPct val="90000"/>
              </a:lnSpc>
            </a:pPr>
            <a:r>
              <a:rPr lang="en-US" dirty="0" smtClean="0"/>
              <a:t>$100,000</a:t>
            </a:r>
          </a:p>
          <a:p>
            <a:pPr lvl="1">
              <a:lnSpc>
                <a:spcPct val="90000"/>
              </a:lnSpc>
            </a:pPr>
            <a:r>
              <a:rPr lang="en-US" dirty="0" smtClean="0"/>
              <a:t>$150,000</a:t>
            </a:r>
          </a:p>
          <a:p>
            <a:pPr lvl="1">
              <a:lnSpc>
                <a:spcPct val="90000"/>
              </a:lnSpc>
            </a:pPr>
            <a:endParaRPr lang="en-US" sz="900" dirty="0" smtClean="0"/>
          </a:p>
          <a:p>
            <a:pPr>
              <a:lnSpc>
                <a:spcPct val="90000"/>
              </a:lnSpc>
            </a:pPr>
            <a:r>
              <a:rPr lang="en-US" dirty="0" smtClean="0"/>
              <a:t>Accidental Death</a:t>
            </a:r>
          </a:p>
          <a:p>
            <a:pPr lvl="1">
              <a:lnSpc>
                <a:spcPct val="90000"/>
              </a:lnSpc>
            </a:pPr>
            <a:r>
              <a:rPr lang="en-US" dirty="0" smtClean="0"/>
              <a:t>$50,000</a:t>
            </a:r>
          </a:p>
          <a:p>
            <a:pPr lvl="1">
              <a:lnSpc>
                <a:spcPct val="90000"/>
              </a:lnSpc>
            </a:pPr>
            <a:endParaRPr lang="en-US" sz="1600" dirty="0" smtClean="0"/>
          </a:p>
          <a:p>
            <a:pPr>
              <a:lnSpc>
                <a:spcPct val="90000"/>
              </a:lnSpc>
              <a:buFontTx/>
              <a:buNone/>
            </a:pPr>
            <a:r>
              <a:rPr lang="en-US" dirty="0" smtClean="0"/>
              <a:t>Eligibility</a:t>
            </a:r>
          </a:p>
          <a:p>
            <a:pPr lvl="1">
              <a:lnSpc>
                <a:spcPct val="90000"/>
              </a:lnSpc>
            </a:pPr>
            <a:r>
              <a:rPr lang="en-US" dirty="0" smtClean="0"/>
              <a:t> Primary Insured/Covered Spouse</a:t>
            </a:r>
          </a:p>
          <a:p>
            <a:pPr lvl="1">
              <a:lnSpc>
                <a:spcPct val="90000"/>
              </a:lnSpc>
            </a:pPr>
            <a:r>
              <a:rPr lang="en-US" dirty="0" smtClean="0"/>
              <a:t> Ages 18-64 </a:t>
            </a:r>
          </a:p>
          <a:p>
            <a:pPr lvl="1">
              <a:lnSpc>
                <a:spcPct val="90000"/>
              </a:lnSpc>
            </a:pPr>
            <a:r>
              <a:rPr lang="en-US" dirty="0" smtClean="0"/>
              <a:t> Coverage per person</a:t>
            </a:r>
          </a:p>
          <a:p>
            <a:pPr lvl="1">
              <a:lnSpc>
                <a:spcPct val="90000"/>
              </a:lnSpc>
            </a:pPr>
            <a:r>
              <a:rPr lang="en-US" dirty="0" smtClean="0"/>
              <a:t> Terminates at age 65</a:t>
            </a:r>
          </a:p>
        </p:txBody>
      </p:sp>
      <p:sp>
        <p:nvSpPr>
          <p:cNvPr id="28677" name="Rectangle 8"/>
          <p:cNvSpPr>
            <a:spLocks noChangeArrowheads="1"/>
          </p:cNvSpPr>
          <p:nvPr/>
        </p:nvSpPr>
        <p:spPr bwMode="auto">
          <a:xfrm>
            <a:off x="152400" y="0"/>
            <a:ext cx="3397853" cy="584775"/>
          </a:xfrm>
          <a:prstGeom prst="rect">
            <a:avLst/>
          </a:prstGeom>
          <a:noFill/>
          <a:ln w="9525">
            <a:noFill/>
            <a:miter lim="800000"/>
            <a:headEnd/>
            <a:tailEnd/>
          </a:ln>
        </p:spPr>
        <p:txBody>
          <a:bodyPr wrap="none">
            <a:spAutoFit/>
          </a:bodyPr>
          <a:lstStyle/>
          <a:p>
            <a:pPr algn="ctr"/>
            <a:r>
              <a:rPr lang="en-US" sz="3200" b="1" dirty="0"/>
              <a:t>Term Life &amp; ADD</a:t>
            </a:r>
          </a:p>
        </p:txBody>
      </p:sp>
      <p:sp>
        <p:nvSpPr>
          <p:cNvPr id="28678" name="Rectangle 9"/>
          <p:cNvSpPr>
            <a:spLocks noChangeArrowheads="1"/>
          </p:cNvSpPr>
          <p:nvPr/>
        </p:nvSpPr>
        <p:spPr bwMode="auto">
          <a:xfrm>
            <a:off x="4899025" y="63500"/>
            <a:ext cx="4373563" cy="514350"/>
          </a:xfrm>
          <a:prstGeom prst="rect">
            <a:avLst/>
          </a:prstGeom>
          <a:noFill/>
          <a:ln w="9525">
            <a:noFill/>
            <a:miter lim="800000"/>
            <a:headEnd/>
            <a:tailEnd/>
          </a:ln>
        </p:spPr>
        <p:txBody>
          <a:bodyPr/>
          <a:lstStyle/>
          <a:p>
            <a:pPr algn="l"/>
            <a:endParaRPr lang="en-US" sz="2800" b="1" dirty="0">
              <a:solidFill>
                <a:schemeClr val="bg1"/>
              </a:solidFill>
            </a:endParaRPr>
          </a:p>
        </p:txBody>
      </p:sp>
      <p:sp>
        <p:nvSpPr>
          <p:cNvPr id="126988" name="AutoShape 12" descr="1001625056"/>
          <p:cNvSpPr>
            <a:spLocks noChangeArrowheads="1"/>
          </p:cNvSpPr>
          <p:nvPr/>
        </p:nvSpPr>
        <p:spPr bwMode="auto">
          <a:xfrm>
            <a:off x="4702175" y="1597025"/>
            <a:ext cx="3614738" cy="2365375"/>
          </a:xfrm>
          <a:prstGeom prst="roundRect">
            <a:avLst>
              <a:gd name="adj" fmla="val 16667"/>
            </a:avLst>
          </a:prstGeom>
          <a:blipFill dpi="0" rotWithShape="1">
            <a:blip r:embed="rId3" cstate="print"/>
            <a:srcRect/>
            <a:stretch>
              <a:fillRect/>
            </a:stretch>
          </a:blip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28680" name="Text Box 13"/>
          <p:cNvSpPr txBox="1">
            <a:spLocks noChangeArrowheads="1"/>
          </p:cNvSpPr>
          <p:nvPr/>
        </p:nvSpPr>
        <p:spPr bwMode="auto">
          <a:xfrm>
            <a:off x="6770688" y="698500"/>
            <a:ext cx="2162175" cy="336550"/>
          </a:xfrm>
          <a:prstGeom prst="rect">
            <a:avLst/>
          </a:prstGeom>
          <a:noFill/>
          <a:ln w="9525">
            <a:noFill/>
            <a:miter lim="800000"/>
            <a:headEnd/>
            <a:tailEnd/>
          </a:ln>
        </p:spPr>
        <p:txBody>
          <a:bodyPr>
            <a:spAutoFit/>
          </a:bodyPr>
          <a:lstStyle/>
          <a:p>
            <a:pPr>
              <a:spcBef>
                <a:spcPct val="50000"/>
              </a:spcBef>
            </a:pPr>
            <a:r>
              <a:rPr lang="en-US" sz="1600" i="1"/>
              <a:t>Brochure Insert</a:t>
            </a:r>
            <a:endParaRPr lang="en-US" sz="1600" b="1" i="1">
              <a:solidFill>
                <a:srgbClr val="0018A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609600"/>
          </a:xfrm>
          <a:solidFill>
            <a:srgbClr val="006666">
              <a:alpha val="49019"/>
            </a:srgbClr>
          </a:solidFill>
        </p:spPr>
        <p:txBody>
          <a:bodyPr/>
          <a:lstStyle/>
          <a:p>
            <a:r>
              <a:rPr lang="en-US" smtClean="0"/>
              <a:t>Preferred Price Card</a:t>
            </a:r>
          </a:p>
        </p:txBody>
      </p:sp>
      <p:pic>
        <p:nvPicPr>
          <p:cNvPr id="4" name="Content Placeholder 3" descr="rx scrip 13254137-1131x1697.jpg"/>
          <p:cNvPicPr>
            <a:picLocks noGrp="1" noChangeAspect="1"/>
          </p:cNvPicPr>
          <p:nvPr>
            <p:ph idx="1"/>
          </p:nvPr>
        </p:nvPicPr>
        <p:blipFill>
          <a:blip r:embed="rId3" cstate="print"/>
          <a:stretch>
            <a:fillRect/>
          </a:stretch>
        </p:blipFill>
        <p:spPr>
          <a:xfrm>
            <a:off x="533400" y="1905000"/>
            <a:ext cx="4001679" cy="26670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 name="Rectangle 4"/>
          <p:cNvSpPr/>
          <p:nvPr/>
        </p:nvSpPr>
        <p:spPr>
          <a:xfrm>
            <a:off x="1295400" y="685800"/>
            <a:ext cx="6705600" cy="954107"/>
          </a:xfrm>
          <a:prstGeom prst="rect">
            <a:avLst/>
          </a:prstGeom>
          <a:noFill/>
        </p:spPr>
        <p:txBody>
          <a:bodyPr>
            <a:spAutoFit/>
          </a:bodyPr>
          <a:lstStyle/>
          <a:p>
            <a:pPr algn="ctr">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Discounts provided at thousands of participating pharmacies</a:t>
            </a:r>
          </a:p>
        </p:txBody>
      </p:sp>
      <p:sp>
        <p:nvSpPr>
          <p:cNvPr id="6" name="Content Placeholder 2"/>
          <p:cNvSpPr txBox="1">
            <a:spLocks/>
          </p:cNvSpPr>
          <p:nvPr/>
        </p:nvSpPr>
        <p:spPr bwMode="auto">
          <a:xfrm>
            <a:off x="4648200" y="1828800"/>
            <a:ext cx="4267200" cy="3124200"/>
          </a:xfrm>
          <a:prstGeom prst="rect">
            <a:avLst/>
          </a:prstGeom>
          <a:noFill/>
          <a:ln w="9525">
            <a:noFill/>
            <a:miter lim="800000"/>
            <a:headEnd/>
            <a:tailEnd/>
          </a:ln>
        </p:spPr>
        <p:txBody>
          <a:bodyPr/>
          <a:lstStyle/>
          <a:p>
            <a:pPr marL="342900" indent="-342900">
              <a:spcBef>
                <a:spcPct val="20000"/>
              </a:spcBef>
              <a:buFontTx/>
              <a:buBlip>
                <a:blip r:embed="rId4"/>
              </a:buBlip>
              <a:defRPr/>
            </a:pPr>
            <a:r>
              <a:rPr lang="en-US" sz="2800" kern="0" dirty="0">
                <a:latin typeface="+mn-lt"/>
              </a:rPr>
              <a:t>Included with all health plan </a:t>
            </a:r>
            <a:r>
              <a:rPr lang="en-US" sz="2400" kern="0" dirty="0">
                <a:latin typeface="+mn-lt"/>
              </a:rPr>
              <a:t>(except Copay plans)</a:t>
            </a:r>
            <a:endParaRPr lang="en-US" sz="2800" kern="0" dirty="0">
              <a:latin typeface="+mn-lt"/>
            </a:endParaRPr>
          </a:p>
          <a:p>
            <a:pPr marL="342900" indent="-342900">
              <a:spcBef>
                <a:spcPct val="20000"/>
              </a:spcBef>
              <a:buFontTx/>
              <a:buBlip>
                <a:blip r:embed="rId4"/>
              </a:buBlip>
              <a:defRPr/>
            </a:pPr>
            <a:r>
              <a:rPr lang="en-US" sz="2800" kern="0" dirty="0">
                <a:latin typeface="+mn-lt"/>
              </a:rPr>
              <a:t>Offers drug discounts*</a:t>
            </a:r>
          </a:p>
          <a:p>
            <a:pPr marL="342900" indent="-342900">
              <a:spcBef>
                <a:spcPct val="20000"/>
              </a:spcBef>
              <a:buFontTx/>
              <a:buBlip>
                <a:blip r:embed="rId4"/>
              </a:buBlip>
              <a:defRPr/>
            </a:pPr>
            <a:r>
              <a:rPr lang="en-US" sz="2800" kern="0" dirty="0">
                <a:latin typeface="+mn-lt"/>
              </a:rPr>
              <a:t>Average savings of 20</a:t>
            </a:r>
            <a:r>
              <a:rPr lang="en-US" sz="2800" kern="0" dirty="0" smtClean="0">
                <a:latin typeface="+mn-lt"/>
              </a:rPr>
              <a:t>%**</a:t>
            </a:r>
            <a:endParaRPr lang="en-US" sz="2800" kern="0" dirty="0">
              <a:latin typeface="+mn-lt"/>
            </a:endParaRPr>
          </a:p>
        </p:txBody>
      </p:sp>
      <p:sp>
        <p:nvSpPr>
          <p:cNvPr id="7" name="TextBox 6"/>
          <p:cNvSpPr txBox="1"/>
          <p:nvPr/>
        </p:nvSpPr>
        <p:spPr>
          <a:xfrm>
            <a:off x="1066800" y="4800600"/>
            <a:ext cx="7162800" cy="830263"/>
          </a:xfrm>
          <a:prstGeom prst="rect">
            <a:avLst/>
          </a:prstGeom>
          <a:noFill/>
        </p:spPr>
        <p:txBody>
          <a:bodyPr>
            <a:spAutoFit/>
          </a:bodyPr>
          <a:lstStyle/>
          <a:p>
            <a:pPr>
              <a:defRPr/>
            </a:pPr>
            <a:r>
              <a:rPr lang="en-US" sz="2400" b="1" dirty="0">
                <a:solidFill>
                  <a:schemeClr val="accent2">
                    <a:lumMod val="20000"/>
                    <a:lumOff val="80000"/>
                  </a:schemeClr>
                </a:solidFill>
              </a:rPr>
              <a:t>Walgreen’s                   Kroger                 Meijer                           Eckerd                          Target                  CVS</a:t>
            </a:r>
          </a:p>
        </p:txBody>
      </p:sp>
      <p:sp>
        <p:nvSpPr>
          <p:cNvPr id="8" name="TextBox 7"/>
          <p:cNvSpPr txBox="1"/>
          <p:nvPr/>
        </p:nvSpPr>
        <p:spPr>
          <a:xfrm>
            <a:off x="228600" y="5629870"/>
            <a:ext cx="8285281" cy="923330"/>
          </a:xfrm>
          <a:prstGeom prst="rect">
            <a:avLst/>
          </a:prstGeom>
          <a:noFill/>
        </p:spPr>
        <p:txBody>
          <a:bodyPr wrap="none" rtlCol="0">
            <a:spAutoFit/>
          </a:bodyPr>
          <a:lstStyle/>
          <a:p>
            <a:r>
              <a:rPr lang="en-US" dirty="0" smtClean="0"/>
              <a:t>*Discount program, not insurance.</a:t>
            </a:r>
          </a:p>
          <a:p>
            <a:r>
              <a:rPr lang="en-US" dirty="0" smtClean="0"/>
              <a:t>** Data provided by Golden Rule’s Managed Care and Product Mgt. Dept. 2008</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829800" cy="533400"/>
          </a:xfrm>
        </p:spPr>
        <p:txBody>
          <a:bodyPr/>
          <a:lstStyle/>
          <a:p>
            <a:r>
              <a:rPr lang="en-US" b="1" dirty="0" smtClean="0">
                <a:solidFill>
                  <a:schemeClr val="accent4">
                    <a:lumMod val="95000"/>
                    <a:lumOff val="5000"/>
                  </a:schemeClr>
                </a:solidFill>
                <a:latin typeface="Arial" charset="0"/>
                <a:cs typeface="Arial" charset="0"/>
              </a:rPr>
              <a:t>Enhanced Supplemental Accident – New!</a:t>
            </a:r>
          </a:p>
        </p:txBody>
      </p:sp>
      <p:pic>
        <p:nvPicPr>
          <p:cNvPr id="4" name="Picture 3" descr="FamilyMap_85406834_5.JPG"/>
          <p:cNvPicPr>
            <a:picLocks noChangeAspect="1"/>
          </p:cNvPicPr>
          <p:nvPr/>
        </p:nvPicPr>
        <p:blipFill>
          <a:blip r:embed="rId3" cstate="print"/>
          <a:stretch>
            <a:fillRect/>
          </a:stretch>
        </p:blipFill>
        <p:spPr>
          <a:xfrm>
            <a:off x="457200" y="2362200"/>
            <a:ext cx="4648200" cy="3097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5569871" y="2677180"/>
            <a:ext cx="2374048"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buFontTx/>
              <a:buBlip>
                <a:blip r:embed="rId4"/>
              </a:buBlip>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800" b="1" dirty="0">
                <a:ln w="10160">
                  <a:solidFill>
                    <a:schemeClr val="accent1"/>
                  </a:solidFill>
                  <a:prstDash val="solid"/>
                </a:ln>
                <a:solidFill>
                  <a:schemeClr val="accent2">
                    <a:lumMod val="75000"/>
                  </a:schemeClr>
                </a:solidFill>
                <a:effectLst>
                  <a:outerShdw blurRad="38100" dist="32000" dir="5400000" algn="tl">
                    <a:srgbClr val="000000">
                      <a:alpha val="30000"/>
                    </a:srgbClr>
                  </a:outerShdw>
                </a:effectLst>
              </a:rPr>
              <a:t>Deductible</a:t>
            </a:r>
          </a:p>
        </p:txBody>
      </p:sp>
      <p:sp>
        <p:nvSpPr>
          <p:cNvPr id="12" name="Rectangle 11"/>
          <p:cNvSpPr/>
          <p:nvPr/>
        </p:nvSpPr>
        <p:spPr>
          <a:xfrm>
            <a:off x="5540006" y="3286780"/>
            <a:ext cx="2834109" cy="523220"/>
          </a:xfrm>
          <a:prstGeom prst="rect">
            <a:avLst/>
          </a:prstGeom>
          <a:noFill/>
        </p:spPr>
        <p:txBody>
          <a:bodyPr wrap="none">
            <a:spAutoFit/>
          </a:bodyPr>
          <a:lstStyle/>
          <a:p>
            <a:pPr algn="ctr">
              <a:buFontTx/>
              <a:buBlip>
                <a:blip r:embed="rId4"/>
              </a:buBlip>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800" b="1" dirty="0">
                <a:ln w="10160">
                  <a:solidFill>
                    <a:schemeClr val="accent1"/>
                  </a:solidFill>
                  <a:prstDash val="solid"/>
                </a:ln>
                <a:solidFill>
                  <a:schemeClr val="accent2">
                    <a:lumMod val="75000"/>
                  </a:schemeClr>
                </a:solidFill>
                <a:effectLst>
                  <a:outerShdw blurRad="38100" dist="32000" dir="5400000" algn="tl">
                    <a:srgbClr val="000000">
                      <a:alpha val="30000"/>
                    </a:srgbClr>
                  </a:outerShdw>
                </a:effectLst>
              </a:rPr>
              <a:t>Co-insurance</a:t>
            </a:r>
          </a:p>
        </p:txBody>
      </p:sp>
      <p:sp>
        <p:nvSpPr>
          <p:cNvPr id="13" name="Rectangle 12"/>
          <p:cNvSpPr/>
          <p:nvPr/>
        </p:nvSpPr>
        <p:spPr>
          <a:xfrm>
            <a:off x="5562600" y="3886200"/>
            <a:ext cx="1835439" cy="523220"/>
          </a:xfrm>
          <a:prstGeom prst="rect">
            <a:avLst/>
          </a:prstGeom>
          <a:noFill/>
        </p:spPr>
        <p:txBody>
          <a:bodyPr wrap="none">
            <a:spAutoFit/>
          </a:bodyPr>
          <a:lstStyle/>
          <a:p>
            <a:pPr>
              <a:buFontTx/>
              <a:buBlip>
                <a:blip r:embed="rId4"/>
              </a:buBlip>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800" b="1" dirty="0">
                <a:ln w="10160">
                  <a:solidFill>
                    <a:schemeClr val="accent1"/>
                  </a:solidFill>
                  <a:prstDash val="solid"/>
                </a:ln>
                <a:solidFill>
                  <a:schemeClr val="accent2">
                    <a:lumMod val="75000"/>
                  </a:schemeClr>
                </a:solidFill>
                <a:effectLst>
                  <a:outerShdw blurRad="38100" dist="32000" dir="5400000" algn="tl">
                    <a:srgbClr val="000000">
                      <a:alpha val="30000"/>
                    </a:srgbClr>
                  </a:outerShdw>
                </a:effectLst>
              </a:rPr>
              <a:t>Copays</a:t>
            </a:r>
          </a:p>
        </p:txBody>
      </p:sp>
      <p:sp>
        <p:nvSpPr>
          <p:cNvPr id="14" name="Rectangle 13"/>
          <p:cNvSpPr/>
          <p:nvPr/>
        </p:nvSpPr>
        <p:spPr>
          <a:xfrm>
            <a:off x="4986866" y="4532293"/>
            <a:ext cx="3520440" cy="954107"/>
          </a:xfrm>
          <a:prstGeom prst="rect">
            <a:avLst/>
          </a:prstGeom>
          <a:noFill/>
        </p:spPr>
        <p:txBody>
          <a:bodyPr>
            <a:spAutoFit/>
          </a:bodyPr>
          <a:lstStyle/>
          <a:p>
            <a:pPr algn="ctr">
              <a:buFontTx/>
              <a:buBlip>
                <a:blip r:embed="rId4"/>
              </a:buBlip>
              <a:defRPr/>
            </a:pP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800" b="1" dirty="0">
                <a:ln w="10160">
                  <a:solidFill>
                    <a:schemeClr val="accent1"/>
                  </a:solidFill>
                  <a:prstDash val="solid"/>
                </a:ln>
                <a:solidFill>
                  <a:schemeClr val="accent2">
                    <a:lumMod val="75000"/>
                  </a:schemeClr>
                </a:solidFill>
                <a:effectLst>
                  <a:outerShdw blurRad="38100" dist="32000" dir="5400000" algn="tl">
                    <a:srgbClr val="000000">
                      <a:alpha val="30000"/>
                    </a:srgbClr>
                  </a:outerShdw>
                </a:effectLst>
              </a:rPr>
              <a:t>Saver Plan outpatient</a:t>
            </a:r>
          </a:p>
        </p:txBody>
      </p:sp>
      <p:sp>
        <p:nvSpPr>
          <p:cNvPr id="15" name="Rectangle 14"/>
          <p:cNvSpPr/>
          <p:nvPr/>
        </p:nvSpPr>
        <p:spPr>
          <a:xfrm>
            <a:off x="4876800" y="1905000"/>
            <a:ext cx="4010353" cy="707886"/>
          </a:xfrm>
          <a:prstGeom prst="rect">
            <a:avLst/>
          </a:prstGeom>
          <a:noFill/>
        </p:spPr>
        <p:txBody>
          <a:bodyPr>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Applies to:</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Rectangle 15"/>
          <p:cNvSpPr/>
          <p:nvPr/>
        </p:nvSpPr>
        <p:spPr>
          <a:xfrm>
            <a:off x="0" y="1143000"/>
            <a:ext cx="9372599"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Arial" charset="0"/>
              </a:rPr>
              <a:t>Helps reduce out-of-pocket!</a:t>
            </a:r>
            <a:endParaRPr lang="en-US" sz="5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1" name="AutoShape 15" descr="50%"/>
          <p:cNvSpPr>
            <a:spLocks noChangeArrowheads="1"/>
          </p:cNvSpPr>
          <p:nvPr/>
        </p:nvSpPr>
        <p:spPr bwMode="auto">
          <a:xfrm>
            <a:off x="381000" y="3886200"/>
            <a:ext cx="5764213" cy="2265363"/>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126990" name="AutoShape 14" descr="50%"/>
          <p:cNvSpPr>
            <a:spLocks noChangeArrowheads="1"/>
          </p:cNvSpPr>
          <p:nvPr/>
        </p:nvSpPr>
        <p:spPr bwMode="auto">
          <a:xfrm>
            <a:off x="381000" y="914400"/>
            <a:ext cx="3614737" cy="2889250"/>
          </a:xfrm>
          <a:prstGeom prst="roundRect">
            <a:avLst>
              <a:gd name="adj" fmla="val 16667"/>
            </a:avLst>
          </a:prstGeom>
          <a:pattFill prst="pct50">
            <a:fgClr>
              <a:srgbClr val="CDCDCD"/>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28676" name="Rectangle 3"/>
          <p:cNvSpPr>
            <a:spLocks noGrp="1" noChangeArrowheads="1"/>
          </p:cNvSpPr>
          <p:nvPr>
            <p:ph type="body" idx="1"/>
          </p:nvPr>
        </p:nvSpPr>
        <p:spPr>
          <a:xfrm>
            <a:off x="609600" y="1066800"/>
            <a:ext cx="5792787" cy="5070475"/>
          </a:xfrm>
        </p:spPr>
        <p:txBody>
          <a:bodyPr/>
          <a:lstStyle/>
          <a:p>
            <a:pPr>
              <a:lnSpc>
                <a:spcPct val="90000"/>
              </a:lnSpc>
              <a:buFontTx/>
              <a:buNone/>
            </a:pPr>
            <a:r>
              <a:rPr lang="en-US" dirty="0" smtClean="0">
                <a:solidFill>
                  <a:srgbClr val="C00000"/>
                </a:solidFill>
              </a:rPr>
              <a:t>Benefit Amounts</a:t>
            </a:r>
          </a:p>
          <a:p>
            <a:pPr lvl="1">
              <a:lnSpc>
                <a:spcPct val="90000"/>
              </a:lnSpc>
            </a:pPr>
            <a:r>
              <a:rPr lang="en-US" dirty="0" smtClean="0">
                <a:solidFill>
                  <a:schemeClr val="tx1"/>
                </a:solidFill>
              </a:rPr>
              <a:t>$500</a:t>
            </a:r>
          </a:p>
          <a:p>
            <a:pPr lvl="1">
              <a:lnSpc>
                <a:spcPct val="90000"/>
              </a:lnSpc>
            </a:pPr>
            <a:r>
              <a:rPr lang="en-US" dirty="0" smtClean="0">
                <a:solidFill>
                  <a:schemeClr val="tx1"/>
                </a:solidFill>
              </a:rPr>
              <a:t>$1,000</a:t>
            </a:r>
          </a:p>
          <a:p>
            <a:pPr lvl="1">
              <a:lnSpc>
                <a:spcPct val="90000"/>
              </a:lnSpc>
            </a:pPr>
            <a:r>
              <a:rPr lang="en-US" dirty="0" smtClean="0">
                <a:solidFill>
                  <a:schemeClr val="tx1"/>
                </a:solidFill>
              </a:rPr>
              <a:t>$2,500</a:t>
            </a:r>
          </a:p>
          <a:p>
            <a:pPr lvl="1">
              <a:lnSpc>
                <a:spcPct val="90000"/>
              </a:lnSpc>
            </a:pPr>
            <a:r>
              <a:rPr lang="en-US" dirty="0" smtClean="0">
                <a:solidFill>
                  <a:schemeClr val="tx1"/>
                </a:solidFill>
              </a:rPr>
              <a:t>$5,000</a:t>
            </a:r>
          </a:p>
          <a:p>
            <a:pPr lvl="1">
              <a:lnSpc>
                <a:spcPct val="90000"/>
              </a:lnSpc>
            </a:pPr>
            <a:r>
              <a:rPr lang="en-US" dirty="0" smtClean="0">
                <a:solidFill>
                  <a:schemeClr val="tx1"/>
                </a:solidFill>
              </a:rPr>
              <a:t>$10,000</a:t>
            </a:r>
          </a:p>
          <a:p>
            <a:pPr lvl="1">
              <a:lnSpc>
                <a:spcPct val="90000"/>
              </a:lnSpc>
            </a:pPr>
            <a:endParaRPr lang="en-US" sz="900" dirty="0" smtClean="0"/>
          </a:p>
          <a:p>
            <a:pPr lvl="1">
              <a:lnSpc>
                <a:spcPct val="90000"/>
              </a:lnSpc>
              <a:buNone/>
            </a:pPr>
            <a:endParaRPr lang="en-US" sz="1600" dirty="0" smtClean="0"/>
          </a:p>
          <a:p>
            <a:pPr>
              <a:lnSpc>
                <a:spcPct val="90000"/>
              </a:lnSpc>
              <a:buFontTx/>
              <a:buNone/>
            </a:pPr>
            <a:r>
              <a:rPr lang="en-US" dirty="0" smtClean="0">
                <a:solidFill>
                  <a:srgbClr val="C00000"/>
                </a:solidFill>
              </a:rPr>
              <a:t>Eligibility</a:t>
            </a:r>
          </a:p>
          <a:p>
            <a:pPr lvl="1">
              <a:lnSpc>
                <a:spcPct val="90000"/>
              </a:lnSpc>
            </a:pPr>
            <a:r>
              <a:rPr lang="en-US" dirty="0" smtClean="0"/>
              <a:t> </a:t>
            </a:r>
            <a:r>
              <a:rPr lang="en-US" dirty="0" smtClean="0">
                <a:solidFill>
                  <a:schemeClr val="tx1"/>
                </a:solidFill>
              </a:rPr>
              <a:t>90 days of an injury</a:t>
            </a:r>
          </a:p>
          <a:p>
            <a:pPr lvl="1">
              <a:lnSpc>
                <a:spcPct val="90000"/>
              </a:lnSpc>
            </a:pPr>
            <a:r>
              <a:rPr lang="en-US" dirty="0" smtClean="0">
                <a:solidFill>
                  <a:schemeClr val="tx1"/>
                </a:solidFill>
              </a:rPr>
              <a:t>Credited towards deductible/coinsurance</a:t>
            </a:r>
          </a:p>
          <a:p>
            <a:pPr lvl="1">
              <a:lnSpc>
                <a:spcPct val="90000"/>
              </a:lnSpc>
            </a:pPr>
            <a:r>
              <a:rPr lang="en-US" dirty="0" smtClean="0">
                <a:solidFill>
                  <a:schemeClr val="tx1"/>
                </a:solidFill>
              </a:rPr>
              <a:t>Optional Benefit – just a check mark</a:t>
            </a:r>
          </a:p>
          <a:p>
            <a:pPr lvl="1">
              <a:lnSpc>
                <a:spcPct val="90000"/>
              </a:lnSpc>
            </a:pPr>
            <a:endParaRPr lang="en-US" dirty="0" smtClean="0">
              <a:solidFill>
                <a:schemeClr val="tx1"/>
              </a:solidFill>
            </a:endParaRPr>
          </a:p>
        </p:txBody>
      </p:sp>
      <p:sp>
        <p:nvSpPr>
          <p:cNvPr id="28677" name="Rectangle 8"/>
          <p:cNvSpPr>
            <a:spLocks noChangeArrowheads="1"/>
          </p:cNvSpPr>
          <p:nvPr/>
        </p:nvSpPr>
        <p:spPr bwMode="auto">
          <a:xfrm>
            <a:off x="1" y="0"/>
            <a:ext cx="6096000" cy="430887"/>
          </a:xfrm>
          <a:prstGeom prst="rect">
            <a:avLst/>
          </a:prstGeom>
          <a:noFill/>
          <a:ln w="9525">
            <a:noFill/>
            <a:miter lim="800000"/>
            <a:headEnd/>
            <a:tailEnd/>
          </a:ln>
        </p:spPr>
        <p:txBody>
          <a:bodyPr wrap="square">
            <a:spAutoFit/>
          </a:bodyPr>
          <a:lstStyle/>
          <a:p>
            <a:pPr algn="ctr"/>
            <a:r>
              <a:rPr lang="en-US" sz="2200" b="1" dirty="0" smtClean="0">
                <a:solidFill>
                  <a:srgbClr val="C00000"/>
                </a:solidFill>
              </a:rPr>
              <a:t>Enhanced Supplemental Accident Benefit</a:t>
            </a:r>
            <a:endParaRPr lang="en-US" sz="2200" b="1" dirty="0">
              <a:solidFill>
                <a:srgbClr val="C00000"/>
              </a:solidFill>
            </a:endParaRPr>
          </a:p>
        </p:txBody>
      </p:sp>
      <p:sp>
        <p:nvSpPr>
          <p:cNvPr id="28678" name="Rectangle 9"/>
          <p:cNvSpPr>
            <a:spLocks noChangeArrowheads="1"/>
          </p:cNvSpPr>
          <p:nvPr/>
        </p:nvSpPr>
        <p:spPr bwMode="auto">
          <a:xfrm>
            <a:off x="4899025" y="63500"/>
            <a:ext cx="4373563" cy="514350"/>
          </a:xfrm>
          <a:prstGeom prst="rect">
            <a:avLst/>
          </a:prstGeom>
          <a:noFill/>
          <a:ln w="9525">
            <a:noFill/>
            <a:miter lim="800000"/>
            <a:headEnd/>
            <a:tailEnd/>
          </a:ln>
        </p:spPr>
        <p:txBody>
          <a:bodyPr/>
          <a:lstStyle/>
          <a:p>
            <a:pPr algn="l"/>
            <a:endParaRPr lang="en-US" sz="2800" b="1" dirty="0">
              <a:solidFill>
                <a:schemeClr val="bg1"/>
              </a:solidFill>
            </a:endParaRPr>
          </a:p>
        </p:txBody>
      </p:sp>
      <p:sp>
        <p:nvSpPr>
          <p:cNvPr id="126988" name="AutoShape 12" descr="1001625056"/>
          <p:cNvSpPr>
            <a:spLocks noChangeArrowheads="1"/>
          </p:cNvSpPr>
          <p:nvPr/>
        </p:nvSpPr>
        <p:spPr bwMode="auto">
          <a:xfrm>
            <a:off x="4702175" y="1597025"/>
            <a:ext cx="3614738" cy="2365375"/>
          </a:xfrm>
          <a:prstGeom prst="roundRect">
            <a:avLst>
              <a:gd name="adj" fmla="val 16667"/>
            </a:avLst>
          </a:prstGeom>
          <a:blipFill dpi="0" rotWithShape="1">
            <a:blip r:embed="rId3" cstate="print"/>
            <a:srcRect/>
            <a:stretch>
              <a:fillRect/>
            </a:stretch>
          </a:blipFill>
          <a:ln w="9525" algn="ctr">
            <a:noFill/>
            <a:round/>
            <a:headEnd/>
            <a:tailEnd/>
          </a:ln>
          <a:effectLst>
            <a:outerShdw dist="45791" dir="2021404" algn="ctr" rotWithShape="0">
              <a:srgbClr val="B2B2B2">
                <a:alpha val="80000"/>
              </a:srgbClr>
            </a:outerShdw>
          </a:effectLst>
        </p:spPr>
        <p:txBody>
          <a:bodyPr wrap="none" anchor="ctr"/>
          <a:lstStyle/>
          <a:p>
            <a:pPr>
              <a:defRPr/>
            </a:pPr>
            <a:endParaRPr lang="en-US">
              <a:latin typeface="Arial" charset="0"/>
              <a:ea typeface="ＭＳ Ｐゴシック" charset="-128"/>
              <a:cs typeface="+mn-cs"/>
            </a:endParaRPr>
          </a:p>
        </p:txBody>
      </p:sp>
      <p:sp>
        <p:nvSpPr>
          <p:cNvPr id="28680" name="Text Box 13"/>
          <p:cNvSpPr txBox="1">
            <a:spLocks noChangeArrowheads="1"/>
          </p:cNvSpPr>
          <p:nvPr/>
        </p:nvSpPr>
        <p:spPr bwMode="auto">
          <a:xfrm>
            <a:off x="6770688" y="698500"/>
            <a:ext cx="2162175" cy="336550"/>
          </a:xfrm>
          <a:prstGeom prst="rect">
            <a:avLst/>
          </a:prstGeom>
          <a:noFill/>
          <a:ln w="9525">
            <a:noFill/>
            <a:miter lim="800000"/>
            <a:headEnd/>
            <a:tailEnd/>
          </a:ln>
        </p:spPr>
        <p:txBody>
          <a:bodyPr>
            <a:spAutoFit/>
          </a:bodyPr>
          <a:lstStyle/>
          <a:p>
            <a:pPr>
              <a:spcBef>
                <a:spcPct val="50000"/>
              </a:spcBef>
            </a:pPr>
            <a:r>
              <a:rPr lang="en-US" sz="1600" i="1"/>
              <a:t>Brochure Insert</a:t>
            </a:r>
            <a:endParaRPr lang="en-US" sz="1600" b="1" i="1">
              <a:solidFill>
                <a:srgbClr val="0018A8"/>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609600"/>
          </a:xfrm>
          <a:solidFill>
            <a:srgbClr val="006666">
              <a:alpha val="49019"/>
            </a:srgbClr>
          </a:solidFill>
        </p:spPr>
        <p:txBody>
          <a:bodyPr/>
          <a:lstStyle/>
          <a:p>
            <a:r>
              <a:rPr lang="en-US" smtClean="0">
                <a:latin typeface="Arial" charset="0"/>
                <a:cs typeface="Arial" charset="0"/>
              </a:rPr>
              <a:t>Enhanced Supplemental Accident</a:t>
            </a:r>
          </a:p>
        </p:txBody>
      </p:sp>
      <p:graphicFrame>
        <p:nvGraphicFramePr>
          <p:cNvPr id="6" name="Content Placeholder 5"/>
          <p:cNvGraphicFramePr>
            <a:graphicFrameLocks noGrp="1"/>
          </p:cNvGraphicFramePr>
          <p:nvPr>
            <p:ph idx="1"/>
          </p:nvPr>
        </p:nvGraphicFramePr>
        <p:xfrm>
          <a:off x="685800" y="1295400"/>
          <a:ext cx="7772400" cy="1981201"/>
        </p:xfrm>
        <a:graphic>
          <a:graphicData uri="http://schemas.openxmlformats.org/drawingml/2006/table">
            <a:tbl>
              <a:tblPr firstRow="1" bandRow="1">
                <a:tableStyleId>{5C22544A-7EE6-4342-B048-85BDC9FD1C3A}</a:tableStyleId>
              </a:tblPr>
              <a:tblGrid>
                <a:gridCol w="1295400"/>
                <a:gridCol w="1295400"/>
                <a:gridCol w="1295400"/>
                <a:gridCol w="1295400"/>
                <a:gridCol w="1295400"/>
                <a:gridCol w="1295400"/>
              </a:tblGrid>
              <a:tr h="684415">
                <a:tc gridSpan="6">
                  <a:txBody>
                    <a:bodyPr/>
                    <a:lstStyle/>
                    <a:p>
                      <a:pPr algn="ctr"/>
                      <a:r>
                        <a:rPr lang="en-US" sz="3200" dirty="0" smtClean="0"/>
                        <a:t>Enhanced Supplemental Accident  </a:t>
                      </a:r>
                      <a:endParaRPr lang="en-US" sz="3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32262">
                <a:tc>
                  <a:txBody>
                    <a:bodyPr/>
                    <a:lstStyle/>
                    <a:p>
                      <a:endParaRPr lang="en-US"/>
                    </a:p>
                  </a:txBody>
                  <a:tcPr/>
                </a:tc>
                <a:tc>
                  <a:txBody>
                    <a:bodyPr/>
                    <a:lstStyle/>
                    <a:p>
                      <a:pPr algn="ctr"/>
                      <a:r>
                        <a:rPr lang="en-US" dirty="0" smtClean="0">
                          <a:effectLst>
                            <a:outerShdw blurRad="38100" dist="38100" dir="2700000" algn="tl">
                              <a:srgbClr val="000000">
                                <a:alpha val="43137"/>
                              </a:srgbClr>
                            </a:outerShdw>
                          </a:effectLst>
                        </a:rPr>
                        <a:t>$500</a:t>
                      </a:r>
                      <a:endParaRPr lang="en-US" b="1" dirty="0">
                        <a:solidFill>
                          <a:schemeClr val="accent2"/>
                        </a:solidFill>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$1,000</a:t>
                      </a:r>
                      <a:endParaRPr lang="en-US" b="1" dirty="0">
                        <a:solidFill>
                          <a:schemeClr val="accent2"/>
                        </a:solidFill>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$2,500</a:t>
                      </a:r>
                      <a:endParaRPr lang="en-US" b="1" dirty="0">
                        <a:solidFill>
                          <a:schemeClr val="accent2"/>
                        </a:solidFill>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$5,000</a:t>
                      </a:r>
                      <a:endParaRPr lang="en-US" b="1" dirty="0">
                        <a:solidFill>
                          <a:schemeClr val="accent2"/>
                        </a:solidFill>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$10,000</a:t>
                      </a:r>
                      <a:endParaRPr lang="en-US" b="1" dirty="0">
                        <a:solidFill>
                          <a:schemeClr val="accent2"/>
                        </a:solidFill>
                        <a:effectLst>
                          <a:outerShdw blurRad="38100" dist="38100" dir="2700000" algn="tl">
                            <a:srgbClr val="000000">
                              <a:alpha val="43137"/>
                            </a:srgbClr>
                          </a:outerShdw>
                        </a:effectLst>
                      </a:endParaRPr>
                    </a:p>
                  </a:txBody>
                  <a:tcPr/>
                </a:tc>
              </a:tr>
              <a:tr h="432262">
                <a:tc>
                  <a:txBody>
                    <a:bodyPr/>
                    <a:lstStyle/>
                    <a:p>
                      <a:r>
                        <a:rPr lang="en-US" dirty="0" smtClean="0"/>
                        <a:t>Single</a:t>
                      </a:r>
                      <a:endParaRPr lang="en-US" b="1" dirty="0">
                        <a:solidFill>
                          <a:schemeClr val="accent2"/>
                        </a:solidFill>
                      </a:endParaRPr>
                    </a:p>
                  </a:txBody>
                  <a:tcPr/>
                </a:tc>
                <a:tc>
                  <a:txBody>
                    <a:bodyPr/>
                    <a:lstStyle/>
                    <a:p>
                      <a:pPr algn="ctr"/>
                      <a:r>
                        <a:rPr lang="en-US" dirty="0" smtClean="0"/>
                        <a:t>$12</a:t>
                      </a:r>
                      <a:endParaRPr lang="en-US" dirty="0">
                        <a:solidFill>
                          <a:schemeClr val="accent2"/>
                        </a:solidFill>
                      </a:endParaRPr>
                    </a:p>
                  </a:txBody>
                  <a:tcPr/>
                </a:tc>
                <a:tc>
                  <a:txBody>
                    <a:bodyPr/>
                    <a:lstStyle/>
                    <a:p>
                      <a:pPr algn="ctr"/>
                      <a:r>
                        <a:rPr lang="en-US" dirty="0" smtClean="0"/>
                        <a:t>$16</a:t>
                      </a:r>
                      <a:endParaRPr lang="en-US" dirty="0">
                        <a:solidFill>
                          <a:schemeClr val="accent2"/>
                        </a:solidFill>
                      </a:endParaRPr>
                    </a:p>
                  </a:txBody>
                  <a:tcPr/>
                </a:tc>
                <a:tc>
                  <a:txBody>
                    <a:bodyPr/>
                    <a:lstStyle/>
                    <a:p>
                      <a:pPr algn="ctr"/>
                      <a:r>
                        <a:rPr lang="en-US" dirty="0" smtClean="0"/>
                        <a:t>$20</a:t>
                      </a:r>
                      <a:endParaRPr lang="en-US" dirty="0">
                        <a:solidFill>
                          <a:schemeClr val="accent2"/>
                        </a:solidFill>
                      </a:endParaRPr>
                    </a:p>
                  </a:txBody>
                  <a:tcPr/>
                </a:tc>
                <a:tc>
                  <a:txBody>
                    <a:bodyPr/>
                    <a:lstStyle/>
                    <a:p>
                      <a:pPr algn="ctr"/>
                      <a:r>
                        <a:rPr lang="en-US" dirty="0" smtClean="0"/>
                        <a:t>$25</a:t>
                      </a:r>
                      <a:endParaRPr lang="en-US" dirty="0">
                        <a:solidFill>
                          <a:schemeClr val="accent2"/>
                        </a:solidFill>
                      </a:endParaRPr>
                    </a:p>
                  </a:txBody>
                  <a:tcPr/>
                </a:tc>
                <a:tc>
                  <a:txBody>
                    <a:bodyPr/>
                    <a:lstStyle/>
                    <a:p>
                      <a:pPr algn="ctr"/>
                      <a:r>
                        <a:rPr lang="en-US" dirty="0" smtClean="0"/>
                        <a:t>$30</a:t>
                      </a:r>
                      <a:endParaRPr lang="en-US" dirty="0" smtClean="0">
                        <a:solidFill>
                          <a:schemeClr val="accent2"/>
                        </a:solidFill>
                      </a:endParaRPr>
                    </a:p>
                  </a:txBody>
                  <a:tcPr/>
                </a:tc>
              </a:tr>
              <a:tr h="432262">
                <a:tc>
                  <a:txBody>
                    <a:bodyPr/>
                    <a:lstStyle/>
                    <a:p>
                      <a:r>
                        <a:rPr lang="en-US" dirty="0" smtClean="0"/>
                        <a:t>Family</a:t>
                      </a:r>
                      <a:endParaRPr lang="en-US" b="1" dirty="0">
                        <a:solidFill>
                          <a:schemeClr val="accent2"/>
                        </a:solidFill>
                      </a:endParaRPr>
                    </a:p>
                  </a:txBody>
                  <a:tcPr/>
                </a:tc>
                <a:tc>
                  <a:txBody>
                    <a:bodyPr/>
                    <a:lstStyle/>
                    <a:p>
                      <a:pPr algn="ctr"/>
                      <a:r>
                        <a:rPr lang="en-US" dirty="0" smtClean="0"/>
                        <a:t>$21</a:t>
                      </a:r>
                      <a:endParaRPr lang="en-US" dirty="0">
                        <a:solidFill>
                          <a:schemeClr val="accent2"/>
                        </a:solidFill>
                      </a:endParaRPr>
                    </a:p>
                  </a:txBody>
                  <a:tcPr/>
                </a:tc>
                <a:tc>
                  <a:txBody>
                    <a:bodyPr/>
                    <a:lstStyle/>
                    <a:p>
                      <a:pPr algn="ctr"/>
                      <a:r>
                        <a:rPr lang="en-US" dirty="0" smtClean="0"/>
                        <a:t>$28</a:t>
                      </a:r>
                      <a:endParaRPr lang="en-US" dirty="0">
                        <a:solidFill>
                          <a:schemeClr val="accent2"/>
                        </a:solidFill>
                      </a:endParaRPr>
                    </a:p>
                  </a:txBody>
                  <a:tcPr/>
                </a:tc>
                <a:tc>
                  <a:txBody>
                    <a:bodyPr/>
                    <a:lstStyle/>
                    <a:p>
                      <a:pPr algn="ctr"/>
                      <a:r>
                        <a:rPr lang="en-US" dirty="0" smtClean="0"/>
                        <a:t>$35</a:t>
                      </a:r>
                      <a:endParaRPr lang="en-US" dirty="0">
                        <a:solidFill>
                          <a:schemeClr val="accent2"/>
                        </a:solidFill>
                      </a:endParaRPr>
                    </a:p>
                  </a:txBody>
                  <a:tcPr/>
                </a:tc>
                <a:tc>
                  <a:txBody>
                    <a:bodyPr/>
                    <a:lstStyle/>
                    <a:p>
                      <a:pPr algn="ctr"/>
                      <a:r>
                        <a:rPr lang="en-US" dirty="0" smtClean="0"/>
                        <a:t>$43.75</a:t>
                      </a:r>
                      <a:endParaRPr lang="en-US" dirty="0">
                        <a:solidFill>
                          <a:schemeClr val="accent2"/>
                        </a:solidFill>
                      </a:endParaRPr>
                    </a:p>
                  </a:txBody>
                  <a:tcPr/>
                </a:tc>
                <a:tc>
                  <a:txBody>
                    <a:bodyPr/>
                    <a:lstStyle/>
                    <a:p>
                      <a:pPr algn="ctr"/>
                      <a:r>
                        <a:rPr lang="en-US" dirty="0" smtClean="0"/>
                        <a:t>$52.50</a:t>
                      </a:r>
                      <a:endParaRPr lang="en-US" dirty="0" smtClean="0">
                        <a:solidFill>
                          <a:schemeClr val="accent2"/>
                        </a:solidFill>
                      </a:endParaRPr>
                    </a:p>
                  </a:txBody>
                  <a:tcPr/>
                </a:tc>
              </a:tr>
            </a:tbl>
          </a:graphicData>
        </a:graphic>
      </p:graphicFrame>
      <p:sp>
        <p:nvSpPr>
          <p:cNvPr id="4" name="Striped Right Arrow 3"/>
          <p:cNvSpPr/>
          <p:nvPr/>
        </p:nvSpPr>
        <p:spPr>
          <a:xfrm rot="16200000">
            <a:off x="4463257" y="3720306"/>
            <a:ext cx="1543050" cy="808037"/>
          </a:xfrm>
          <a:prstGeom prst="stripedRightArrow">
            <a:avLst>
              <a:gd name="adj1" fmla="val 50000"/>
              <a:gd name="adj2" fmla="val 1021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 y="3962400"/>
            <a:ext cx="4648200" cy="584775"/>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200" b="1" dirty="0">
                <a:ln w="50800"/>
                <a:solidFill>
                  <a:schemeClr val="bg1">
                    <a:shade val="50000"/>
                  </a:schemeClr>
                </a:solidFill>
                <a:effectLst>
                  <a:reflection blurRad="6350" stA="50000" endA="300" endPos="50000" dist="29997" dir="5400000" sy="-100000" algn="bl" rotWithShape="0"/>
                </a:effectLst>
              </a:rPr>
              <a:t>About $1.15 per day!</a:t>
            </a:r>
          </a:p>
        </p:txBody>
      </p:sp>
      <p:sp>
        <p:nvSpPr>
          <p:cNvPr id="7" name="Rectangle 6"/>
          <p:cNvSpPr/>
          <p:nvPr/>
        </p:nvSpPr>
        <p:spPr>
          <a:xfrm>
            <a:off x="4602163" y="2865438"/>
            <a:ext cx="1252537" cy="411162"/>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178675" y="1295400"/>
            <a:ext cx="1736725" cy="1371600"/>
            <a:chOff x="1447800" y="1219200"/>
            <a:chExt cx="2743200" cy="1371600"/>
          </a:xfrm>
        </p:grpSpPr>
        <p:sp>
          <p:nvSpPr>
            <p:cNvPr id="22" name="Rectangle 21"/>
            <p:cNvSpPr/>
            <p:nvPr/>
          </p:nvSpPr>
          <p:spPr>
            <a:xfrm>
              <a:off x="1447800" y="1219200"/>
              <a:ext cx="2743200" cy="1371600"/>
            </a:xfrm>
            <a:prstGeom prst="rect">
              <a:avLst/>
            </a:prstGeom>
            <a:solidFill>
              <a:srgbClr val="0033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160418" y="1295400"/>
              <a:ext cx="1364476" cy="1200329"/>
            </a:xfrm>
            <a:prstGeom prst="rect">
              <a:avLst/>
            </a:prstGeom>
            <a:noFill/>
          </p:spPr>
          <p:txBody>
            <a:bodyPr wrap="none">
              <a:spAutoFit/>
            </a:bodyPr>
            <a:lstStyle/>
            <a:p>
              <a:pPr algn="ctr">
                <a:defRPr/>
              </a:pPr>
              <a:r>
                <a:rPr lang="en-US" sz="3600" b="1" dirty="0">
                  <a:ln w="1905"/>
                  <a:solidFill>
                    <a:srgbClr val="FFCC00"/>
                  </a:solidFill>
                  <a:effectLst>
                    <a:innerShdw blurRad="69850" dist="43180" dir="5400000">
                      <a:srgbClr val="000000">
                        <a:alpha val="65000"/>
                      </a:srgbClr>
                    </a:innerShdw>
                  </a:effectLst>
                </a:rPr>
                <a:t>Up to</a:t>
              </a:r>
            </a:p>
            <a:p>
              <a:pPr algn="ctr">
                <a:defRPr/>
              </a:pPr>
              <a:r>
                <a:rPr lang="en-US" sz="3600" b="1" dirty="0">
                  <a:ln w="1905"/>
                  <a:solidFill>
                    <a:srgbClr val="FFCC00"/>
                  </a:solidFill>
                  <a:effectLst>
                    <a:innerShdw blurRad="69850" dist="43180" dir="5400000">
                      <a:srgbClr val="000000">
                        <a:alpha val="65000"/>
                      </a:srgbClr>
                    </a:innerShdw>
                  </a:effectLst>
                </a:rPr>
                <a:t>50%</a:t>
              </a:r>
            </a:p>
          </p:txBody>
        </p:sp>
      </p:grpSp>
      <p:sp>
        <p:nvSpPr>
          <p:cNvPr id="16387" name="Title 1"/>
          <p:cNvSpPr>
            <a:spLocks noGrp="1"/>
          </p:cNvSpPr>
          <p:nvPr>
            <p:ph type="title"/>
          </p:nvPr>
        </p:nvSpPr>
        <p:spPr>
          <a:xfrm>
            <a:off x="0" y="76200"/>
            <a:ext cx="9144000" cy="533400"/>
          </a:xfrm>
        </p:spPr>
        <p:txBody>
          <a:bodyPr/>
          <a:lstStyle/>
          <a:p>
            <a:r>
              <a:rPr lang="en-US" smtClean="0">
                <a:latin typeface="Arial" charset="0"/>
                <a:cs typeface="Arial" charset="0"/>
              </a:rPr>
              <a:t>Deductible Credit</a:t>
            </a:r>
          </a:p>
        </p:txBody>
      </p:sp>
      <p:sp>
        <p:nvSpPr>
          <p:cNvPr id="12291" name="Content Placeholder 2"/>
          <p:cNvSpPr>
            <a:spLocks noGrp="1"/>
          </p:cNvSpPr>
          <p:nvPr>
            <p:ph idx="4294967295"/>
          </p:nvPr>
        </p:nvSpPr>
        <p:spPr/>
        <p:txBody>
          <a:bodyPr/>
          <a:lstStyle/>
          <a:p>
            <a:pPr>
              <a:defRPr/>
            </a:pPr>
            <a:endParaRPr lang="en-US" dirty="0" smtClean="0">
              <a:latin typeface="Arial" charset="0"/>
              <a:cs typeface="Arial" charset="0"/>
            </a:endParaRPr>
          </a:p>
          <a:p>
            <a:pPr>
              <a:defRPr/>
            </a:pPr>
            <a:r>
              <a:rPr lang="en-US" dirty="0" smtClean="0">
                <a:latin typeface="Arial" charset="0"/>
                <a:cs typeface="Arial" charset="0"/>
              </a:rPr>
              <a:t> </a:t>
            </a:r>
            <a:endParaRPr lang="en-US" i="1" dirty="0" smtClean="0">
              <a:solidFill>
                <a:schemeClr val="accent2">
                  <a:lumMod val="75000"/>
                </a:schemeClr>
              </a:solidFill>
              <a:latin typeface="Arial" charset="0"/>
              <a:cs typeface="Arial" charset="0"/>
            </a:endParaRPr>
          </a:p>
          <a:p>
            <a:pPr>
              <a:defRPr/>
            </a:pPr>
            <a:r>
              <a:rPr lang="en-US" dirty="0" smtClean="0">
                <a:latin typeface="Arial" charset="0"/>
                <a:cs typeface="Arial" charset="0"/>
              </a:rPr>
              <a:t>	</a:t>
            </a:r>
          </a:p>
          <a:p>
            <a:pPr>
              <a:defRPr/>
            </a:pPr>
            <a:r>
              <a:rPr lang="en-US" dirty="0" smtClean="0">
                <a:latin typeface="Arial" charset="0"/>
                <a:cs typeface="Arial" charset="0"/>
              </a:rPr>
              <a:t>		</a:t>
            </a:r>
          </a:p>
          <a:p>
            <a:pPr>
              <a:defRPr/>
            </a:pPr>
            <a:endParaRPr lang="en-US" dirty="0" smtClean="0">
              <a:latin typeface="Arial" charset="0"/>
              <a:cs typeface="Arial" charset="0"/>
            </a:endParaRPr>
          </a:p>
          <a:p>
            <a:pPr>
              <a:defRPr/>
            </a:pPr>
            <a:endParaRPr lang="en-US" dirty="0" smtClean="0">
              <a:latin typeface="Arial" charset="0"/>
              <a:cs typeface="Arial" charset="0"/>
            </a:endParaRPr>
          </a:p>
        </p:txBody>
      </p:sp>
      <p:grpSp>
        <p:nvGrpSpPr>
          <p:cNvPr id="3" name="Group 8"/>
          <p:cNvGrpSpPr>
            <a:grpSpLocks/>
          </p:cNvGrpSpPr>
          <p:nvPr/>
        </p:nvGrpSpPr>
        <p:grpSpPr bwMode="auto">
          <a:xfrm>
            <a:off x="195263" y="1295400"/>
            <a:ext cx="2743200" cy="1371600"/>
            <a:chOff x="1447800" y="1219200"/>
            <a:chExt cx="2743200" cy="1371600"/>
          </a:xfrm>
        </p:grpSpPr>
        <p:sp>
          <p:nvSpPr>
            <p:cNvPr id="7" name="Rectangle 6"/>
            <p:cNvSpPr/>
            <p:nvPr/>
          </p:nvSpPr>
          <p:spPr>
            <a:xfrm>
              <a:off x="1447800" y="1219200"/>
              <a:ext cx="2743200" cy="1371600"/>
            </a:xfrm>
            <a:prstGeom prst="rect">
              <a:avLst/>
            </a:prstGeom>
            <a:solidFill>
              <a:srgbClr val="0033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70514" y="1295400"/>
              <a:ext cx="2544286" cy="1200329"/>
            </a:xfrm>
            <a:prstGeom prst="rect">
              <a:avLst/>
            </a:prstGeom>
            <a:noFill/>
          </p:spPr>
          <p:txBody>
            <a:bodyPr wrap="none">
              <a:spAutoFit/>
            </a:bodyPr>
            <a:lstStyle/>
            <a:p>
              <a:pPr algn="ctr">
                <a:defRPr/>
              </a:pPr>
              <a:r>
                <a:rPr lang="en-US" sz="3600" b="1" dirty="0">
                  <a:ln w="1905"/>
                  <a:solidFill>
                    <a:srgbClr val="FFCC00"/>
                  </a:solidFill>
                  <a:effectLst>
                    <a:innerShdw blurRad="69850" dist="43180" dir="5400000">
                      <a:srgbClr val="000000">
                        <a:alpha val="65000"/>
                      </a:srgbClr>
                    </a:innerShdw>
                  </a:effectLst>
                </a:rPr>
                <a:t>Deductible</a:t>
              </a:r>
            </a:p>
            <a:p>
              <a:pPr algn="ctr">
                <a:defRPr/>
              </a:pPr>
              <a:r>
                <a:rPr lang="en-US" sz="3600" b="1" dirty="0">
                  <a:ln w="1905"/>
                  <a:solidFill>
                    <a:srgbClr val="FFCC00"/>
                  </a:solidFill>
                  <a:effectLst>
                    <a:innerShdw blurRad="69850" dist="43180" dir="5400000">
                      <a:srgbClr val="000000">
                        <a:alpha val="65000"/>
                      </a:srgbClr>
                    </a:innerShdw>
                  </a:effectLst>
                </a:rPr>
                <a:t>not met</a:t>
              </a:r>
            </a:p>
          </p:txBody>
        </p:sp>
      </p:grpSp>
      <p:grpSp>
        <p:nvGrpSpPr>
          <p:cNvPr id="4" name="Group 9"/>
          <p:cNvGrpSpPr>
            <a:grpSpLocks/>
          </p:cNvGrpSpPr>
          <p:nvPr/>
        </p:nvGrpSpPr>
        <p:grpSpPr bwMode="auto">
          <a:xfrm>
            <a:off x="3014663" y="1295400"/>
            <a:ext cx="4121150" cy="1371600"/>
            <a:chOff x="4260359" y="1219200"/>
            <a:chExt cx="4121641" cy="1371600"/>
          </a:xfrm>
        </p:grpSpPr>
        <p:sp>
          <p:nvSpPr>
            <p:cNvPr id="8" name="Rectangle 7"/>
            <p:cNvSpPr/>
            <p:nvPr/>
          </p:nvSpPr>
          <p:spPr>
            <a:xfrm>
              <a:off x="4267200" y="1219200"/>
              <a:ext cx="4038600" cy="1371600"/>
            </a:xfrm>
            <a:prstGeom prst="rect">
              <a:avLst/>
            </a:prstGeom>
            <a:solidFill>
              <a:srgbClr val="0033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260359" y="1295400"/>
              <a:ext cx="4121641" cy="1200329"/>
            </a:xfrm>
            <a:prstGeom prst="rect">
              <a:avLst/>
            </a:prstGeom>
            <a:noFill/>
          </p:spPr>
          <p:txBody>
            <a:bodyPr wrap="none">
              <a:spAutoFit/>
            </a:bodyPr>
            <a:lstStyle/>
            <a:p>
              <a:pPr algn="ctr">
                <a:defRPr/>
              </a:pPr>
              <a:r>
                <a:rPr lang="en-US" sz="3600" b="1" dirty="0">
                  <a:ln w="1905"/>
                  <a:solidFill>
                    <a:srgbClr val="FFCC00"/>
                  </a:solidFill>
                  <a:effectLst>
                    <a:innerShdw blurRad="69850" dist="43180" dir="5400000">
                      <a:srgbClr val="000000">
                        <a:alpha val="65000"/>
                      </a:srgbClr>
                    </a:innerShdw>
                  </a:effectLst>
                </a:rPr>
                <a:t>= 20% Deductible </a:t>
              </a:r>
            </a:p>
            <a:p>
              <a:pPr algn="ctr">
                <a:defRPr/>
              </a:pPr>
              <a:r>
                <a:rPr lang="en-US" sz="3600" b="1" dirty="0">
                  <a:ln w="1905"/>
                  <a:solidFill>
                    <a:srgbClr val="FFCC00"/>
                  </a:solidFill>
                  <a:effectLst>
                    <a:innerShdw blurRad="69850" dist="43180" dir="5400000">
                      <a:srgbClr val="000000">
                        <a:alpha val="65000"/>
                      </a:srgbClr>
                    </a:innerShdw>
                  </a:effectLst>
                </a:rPr>
                <a:t>Reduction</a:t>
              </a:r>
            </a:p>
          </p:txBody>
        </p:sp>
      </p:grpSp>
      <p:graphicFrame>
        <p:nvGraphicFramePr>
          <p:cNvPr id="11" name="Table 10"/>
          <p:cNvGraphicFramePr>
            <a:graphicFrameLocks noGrp="1"/>
          </p:cNvGraphicFramePr>
          <p:nvPr/>
        </p:nvGraphicFramePr>
        <p:xfrm>
          <a:off x="914400" y="2819400"/>
          <a:ext cx="7239000" cy="2667000"/>
        </p:xfrm>
        <a:graphic>
          <a:graphicData uri="http://schemas.openxmlformats.org/drawingml/2006/table">
            <a:tbl>
              <a:tblPr firstRow="1" bandRow="1">
                <a:tableStyleId>{5C22544A-7EE6-4342-B048-85BDC9FD1C3A}</a:tableStyleId>
              </a:tblPr>
              <a:tblGrid>
                <a:gridCol w="3500176"/>
                <a:gridCol w="3738824"/>
              </a:tblGrid>
              <a:tr h="533400">
                <a:tc>
                  <a:txBody>
                    <a:bodyPr/>
                    <a:lstStyle/>
                    <a:p>
                      <a:endParaRPr lang="en-US" dirty="0"/>
                    </a:p>
                  </a:txBody>
                  <a:tcPr/>
                </a:tc>
                <a:tc>
                  <a:txBody>
                    <a:bodyPr/>
                    <a:lstStyle/>
                    <a:p>
                      <a:endParaRPr lang="en-US" dirty="0"/>
                    </a:p>
                  </a:txBody>
                  <a:tcPr/>
                </a:tc>
              </a:tr>
              <a:tr h="533400">
                <a:tc>
                  <a:txBody>
                    <a:bodyPr/>
                    <a:lstStyle/>
                    <a:p>
                      <a:endParaRPr lang="en-US" dirty="0"/>
                    </a:p>
                  </a:txBody>
                  <a:tcPr/>
                </a:tc>
                <a:tc>
                  <a:txBody>
                    <a:bodyPr/>
                    <a:lstStyle/>
                    <a:p>
                      <a:endParaRPr lang="en-US" dirty="0"/>
                    </a:p>
                  </a:txBody>
                  <a:tcPr/>
                </a:tc>
              </a:tr>
              <a:tr h="533400">
                <a:tc>
                  <a:txBody>
                    <a:bodyPr/>
                    <a:lstStyle/>
                    <a:p>
                      <a:endParaRPr lang="en-US"/>
                    </a:p>
                  </a:txBody>
                  <a:tcPr/>
                </a:tc>
                <a:tc>
                  <a:txBody>
                    <a:bodyPr/>
                    <a:lstStyle/>
                    <a:p>
                      <a:endParaRPr lang="en-US" dirty="0"/>
                    </a:p>
                  </a:txBody>
                  <a:tcPr/>
                </a:tc>
              </a:tr>
              <a:tr h="533400">
                <a:tc>
                  <a:txBody>
                    <a:bodyPr/>
                    <a:lstStyle/>
                    <a:p>
                      <a:endParaRPr lang="en-US" dirty="0"/>
                    </a:p>
                  </a:txBody>
                  <a:tcPr/>
                </a:tc>
                <a:tc>
                  <a:txBody>
                    <a:bodyPr/>
                    <a:lstStyle/>
                    <a:p>
                      <a:endParaRPr lang="en-US" dirty="0"/>
                    </a:p>
                  </a:txBody>
                  <a:tcPr/>
                </a:tc>
              </a:tr>
              <a:tr h="533400">
                <a:tc>
                  <a:txBody>
                    <a:bodyPr/>
                    <a:lstStyle/>
                    <a:p>
                      <a:endParaRPr lang="en-US" dirty="0"/>
                    </a:p>
                  </a:txBody>
                  <a:tcPr/>
                </a:tc>
                <a:tc>
                  <a:txBody>
                    <a:bodyPr/>
                    <a:lstStyle/>
                    <a:p>
                      <a:endParaRPr lang="en-US" dirty="0"/>
                    </a:p>
                  </a:txBody>
                  <a:tcPr/>
                </a:tc>
              </a:tr>
            </a:tbl>
          </a:graphicData>
        </a:graphic>
      </p:graphicFrame>
      <p:sp>
        <p:nvSpPr>
          <p:cNvPr id="12" name="TextBox 11"/>
          <p:cNvSpPr txBox="1">
            <a:spLocks noChangeArrowheads="1"/>
          </p:cNvSpPr>
          <p:nvPr/>
        </p:nvSpPr>
        <p:spPr bwMode="auto">
          <a:xfrm>
            <a:off x="5105400" y="2895600"/>
            <a:ext cx="2362200" cy="523875"/>
          </a:xfrm>
          <a:prstGeom prst="rect">
            <a:avLst/>
          </a:prstGeom>
          <a:noFill/>
          <a:ln w="9525">
            <a:noFill/>
            <a:miter lim="800000"/>
            <a:headEnd/>
            <a:tailEnd/>
          </a:ln>
        </p:spPr>
        <p:txBody>
          <a:bodyPr>
            <a:spAutoFit/>
          </a:bodyPr>
          <a:lstStyle/>
          <a:p>
            <a:pPr algn="ctr"/>
            <a:r>
              <a:rPr lang="en-US" sz="2800">
                <a:solidFill>
                  <a:schemeClr val="bg1"/>
                </a:solidFill>
              </a:rPr>
              <a:t>Deductible</a:t>
            </a:r>
          </a:p>
        </p:txBody>
      </p:sp>
      <p:sp>
        <p:nvSpPr>
          <p:cNvPr id="13" name="TextBox 12"/>
          <p:cNvSpPr txBox="1">
            <a:spLocks noChangeArrowheads="1"/>
          </p:cNvSpPr>
          <p:nvPr/>
        </p:nvSpPr>
        <p:spPr bwMode="auto">
          <a:xfrm>
            <a:off x="5105400" y="3429000"/>
            <a:ext cx="2362200" cy="523875"/>
          </a:xfrm>
          <a:prstGeom prst="rect">
            <a:avLst/>
          </a:prstGeom>
          <a:noFill/>
          <a:ln w="9525">
            <a:noFill/>
            <a:miter lim="800000"/>
            <a:headEnd/>
            <a:tailEnd/>
          </a:ln>
        </p:spPr>
        <p:txBody>
          <a:bodyPr>
            <a:spAutoFit/>
          </a:bodyPr>
          <a:lstStyle/>
          <a:p>
            <a:pPr algn="ctr"/>
            <a:r>
              <a:rPr lang="en-US" sz="2800"/>
              <a:t>$5,000</a:t>
            </a:r>
          </a:p>
        </p:txBody>
      </p:sp>
      <p:sp>
        <p:nvSpPr>
          <p:cNvPr id="14" name="TextBox 13"/>
          <p:cNvSpPr txBox="1">
            <a:spLocks noChangeArrowheads="1"/>
          </p:cNvSpPr>
          <p:nvPr/>
        </p:nvSpPr>
        <p:spPr bwMode="auto">
          <a:xfrm>
            <a:off x="5105400" y="3962400"/>
            <a:ext cx="2362200" cy="523875"/>
          </a:xfrm>
          <a:prstGeom prst="rect">
            <a:avLst/>
          </a:prstGeom>
          <a:noFill/>
          <a:ln w="9525">
            <a:noFill/>
            <a:miter lim="800000"/>
            <a:headEnd/>
            <a:tailEnd/>
          </a:ln>
        </p:spPr>
        <p:txBody>
          <a:bodyPr>
            <a:spAutoFit/>
          </a:bodyPr>
          <a:lstStyle/>
          <a:p>
            <a:pPr algn="ctr"/>
            <a:r>
              <a:rPr lang="en-US" sz="2800"/>
              <a:t>$4,000</a:t>
            </a:r>
          </a:p>
        </p:txBody>
      </p:sp>
      <p:sp>
        <p:nvSpPr>
          <p:cNvPr id="15" name="TextBox 14"/>
          <p:cNvSpPr txBox="1">
            <a:spLocks noChangeArrowheads="1"/>
          </p:cNvSpPr>
          <p:nvPr/>
        </p:nvSpPr>
        <p:spPr bwMode="auto">
          <a:xfrm>
            <a:off x="5105400" y="4495800"/>
            <a:ext cx="2362200" cy="523875"/>
          </a:xfrm>
          <a:prstGeom prst="rect">
            <a:avLst/>
          </a:prstGeom>
          <a:noFill/>
          <a:ln w="9525">
            <a:noFill/>
            <a:miter lim="800000"/>
            <a:headEnd/>
            <a:tailEnd/>
          </a:ln>
        </p:spPr>
        <p:txBody>
          <a:bodyPr>
            <a:spAutoFit/>
          </a:bodyPr>
          <a:lstStyle/>
          <a:p>
            <a:pPr algn="ctr"/>
            <a:r>
              <a:rPr lang="en-US" sz="2800"/>
              <a:t>$3,000</a:t>
            </a:r>
          </a:p>
        </p:txBody>
      </p:sp>
      <p:sp>
        <p:nvSpPr>
          <p:cNvPr id="16" name="TextBox 15"/>
          <p:cNvSpPr txBox="1">
            <a:spLocks noChangeArrowheads="1"/>
          </p:cNvSpPr>
          <p:nvPr/>
        </p:nvSpPr>
        <p:spPr bwMode="auto">
          <a:xfrm>
            <a:off x="5105400" y="5029200"/>
            <a:ext cx="2362200" cy="523875"/>
          </a:xfrm>
          <a:prstGeom prst="rect">
            <a:avLst/>
          </a:prstGeom>
          <a:noFill/>
          <a:ln w="9525">
            <a:noFill/>
            <a:miter lim="800000"/>
            <a:headEnd/>
            <a:tailEnd/>
          </a:ln>
        </p:spPr>
        <p:txBody>
          <a:bodyPr>
            <a:spAutoFit/>
          </a:bodyPr>
          <a:lstStyle/>
          <a:p>
            <a:pPr algn="ctr"/>
            <a:r>
              <a:rPr lang="en-US" sz="2800"/>
              <a:t>$2,500</a:t>
            </a:r>
          </a:p>
        </p:txBody>
      </p:sp>
      <p:sp>
        <p:nvSpPr>
          <p:cNvPr id="17" name="TextBox 16"/>
          <p:cNvSpPr txBox="1">
            <a:spLocks noChangeArrowheads="1"/>
          </p:cNvSpPr>
          <p:nvPr/>
        </p:nvSpPr>
        <p:spPr bwMode="auto">
          <a:xfrm>
            <a:off x="1066800" y="3429000"/>
            <a:ext cx="2895600" cy="523875"/>
          </a:xfrm>
          <a:prstGeom prst="rect">
            <a:avLst/>
          </a:prstGeom>
          <a:noFill/>
          <a:ln w="9525">
            <a:noFill/>
            <a:miter lim="800000"/>
            <a:headEnd/>
            <a:tailEnd/>
          </a:ln>
        </p:spPr>
        <p:txBody>
          <a:bodyPr>
            <a:spAutoFit/>
          </a:bodyPr>
          <a:lstStyle/>
          <a:p>
            <a:pPr algn="ctr"/>
            <a:r>
              <a:rPr lang="en-US" sz="2800"/>
              <a:t>Calendar Year 1</a:t>
            </a:r>
          </a:p>
        </p:txBody>
      </p:sp>
      <p:sp>
        <p:nvSpPr>
          <p:cNvPr id="18" name="TextBox 17"/>
          <p:cNvSpPr txBox="1">
            <a:spLocks noChangeArrowheads="1"/>
          </p:cNvSpPr>
          <p:nvPr/>
        </p:nvSpPr>
        <p:spPr bwMode="auto">
          <a:xfrm>
            <a:off x="1066800" y="3962400"/>
            <a:ext cx="2895600" cy="523875"/>
          </a:xfrm>
          <a:prstGeom prst="rect">
            <a:avLst/>
          </a:prstGeom>
          <a:noFill/>
          <a:ln w="9525">
            <a:noFill/>
            <a:miter lim="800000"/>
            <a:headEnd/>
            <a:tailEnd/>
          </a:ln>
        </p:spPr>
        <p:txBody>
          <a:bodyPr>
            <a:spAutoFit/>
          </a:bodyPr>
          <a:lstStyle/>
          <a:p>
            <a:pPr algn="ctr"/>
            <a:r>
              <a:rPr lang="en-US" sz="2800"/>
              <a:t>Calendar Year 2</a:t>
            </a:r>
          </a:p>
        </p:txBody>
      </p:sp>
      <p:sp>
        <p:nvSpPr>
          <p:cNvPr id="19" name="TextBox 18"/>
          <p:cNvSpPr txBox="1">
            <a:spLocks noChangeArrowheads="1"/>
          </p:cNvSpPr>
          <p:nvPr/>
        </p:nvSpPr>
        <p:spPr bwMode="auto">
          <a:xfrm>
            <a:off x="1066800" y="4495800"/>
            <a:ext cx="2895600" cy="523875"/>
          </a:xfrm>
          <a:prstGeom prst="rect">
            <a:avLst/>
          </a:prstGeom>
          <a:noFill/>
          <a:ln w="9525">
            <a:noFill/>
            <a:miter lim="800000"/>
            <a:headEnd/>
            <a:tailEnd/>
          </a:ln>
        </p:spPr>
        <p:txBody>
          <a:bodyPr>
            <a:spAutoFit/>
          </a:bodyPr>
          <a:lstStyle/>
          <a:p>
            <a:pPr algn="ctr"/>
            <a:r>
              <a:rPr lang="en-US" sz="2800"/>
              <a:t>Calendar Year 3</a:t>
            </a:r>
          </a:p>
        </p:txBody>
      </p:sp>
      <p:sp>
        <p:nvSpPr>
          <p:cNvPr id="20" name="TextBox 19"/>
          <p:cNvSpPr txBox="1">
            <a:spLocks noChangeArrowheads="1"/>
          </p:cNvSpPr>
          <p:nvPr/>
        </p:nvSpPr>
        <p:spPr bwMode="auto">
          <a:xfrm>
            <a:off x="1066800" y="5029200"/>
            <a:ext cx="2895600" cy="523875"/>
          </a:xfrm>
          <a:prstGeom prst="rect">
            <a:avLst/>
          </a:prstGeom>
          <a:noFill/>
          <a:ln w="9525">
            <a:noFill/>
            <a:miter lim="800000"/>
            <a:headEnd/>
            <a:tailEnd/>
          </a:ln>
        </p:spPr>
        <p:txBody>
          <a:bodyPr>
            <a:spAutoFit/>
          </a:bodyPr>
          <a:lstStyle/>
          <a:p>
            <a:pPr algn="ctr"/>
            <a:r>
              <a:rPr lang="en-US" sz="2800"/>
              <a:t>Calendar Year 4</a:t>
            </a:r>
          </a:p>
        </p:txBody>
      </p:sp>
      <p:sp>
        <p:nvSpPr>
          <p:cNvPr id="25" name="Rectangle 24"/>
          <p:cNvSpPr/>
          <p:nvPr/>
        </p:nvSpPr>
        <p:spPr>
          <a:xfrm>
            <a:off x="254952" y="685800"/>
            <a:ext cx="8634095"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Help boost client retention with deductible credit!</a:t>
            </a: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685800" y="1219200"/>
            <a:ext cx="8229600" cy="4710113"/>
          </a:xfrm>
        </p:spPr>
        <p:txBody>
          <a:bodyPr/>
          <a:lstStyle/>
          <a:p>
            <a:pPr eaLnBrk="1" hangingPunct="1">
              <a:buFont typeface="Wingdings" pitchFamily="2" charset="2"/>
              <a:buChar char="n"/>
            </a:pPr>
            <a:r>
              <a:rPr lang="en-US" sz="2400" dirty="0" smtClean="0">
                <a:solidFill>
                  <a:srgbClr val="002060"/>
                </a:solidFill>
                <a:latin typeface="Calibri" pitchFamily="34" charset="0"/>
              </a:rPr>
              <a:t>Deductible is reduced by 20% per year if it not satisfied in the prior calendar year.</a:t>
            </a:r>
          </a:p>
          <a:p>
            <a:pPr marL="742950" lvl="1" indent="-285750" eaLnBrk="1" hangingPunct="1">
              <a:buClr>
                <a:srgbClr val="3D2CA0"/>
              </a:buClr>
              <a:buSzPct val="150000"/>
              <a:buFontTx/>
              <a:buChar char="•"/>
            </a:pPr>
            <a:r>
              <a:rPr lang="en-US" sz="1900" dirty="0" smtClean="0">
                <a:solidFill>
                  <a:srgbClr val="002060"/>
                </a:solidFill>
                <a:latin typeface="Calibri" pitchFamily="34" charset="0"/>
                <a:sym typeface="Wingdings" pitchFamily="2" charset="2"/>
              </a:rPr>
              <a:t>Maximum deductible credit / reduction is 50%</a:t>
            </a:r>
          </a:p>
          <a:p>
            <a:pPr marL="742950" lvl="1" indent="-285750" eaLnBrk="1" hangingPunct="1">
              <a:buClr>
                <a:srgbClr val="3D2CA0"/>
              </a:buClr>
              <a:buSzPct val="150000"/>
              <a:buFontTx/>
              <a:buChar char="•"/>
            </a:pPr>
            <a:r>
              <a:rPr lang="en-US" sz="1900" dirty="0" smtClean="0">
                <a:solidFill>
                  <a:srgbClr val="002060"/>
                </a:solidFill>
                <a:latin typeface="Calibri" pitchFamily="34" charset="0"/>
                <a:sym typeface="Wingdings" pitchFamily="2" charset="2"/>
              </a:rPr>
              <a:t>Plan must be in force / active at least 6 months in a calendar year to be eligible for credit in the following year.</a:t>
            </a:r>
          </a:p>
          <a:p>
            <a:pPr marL="742950" lvl="1" indent="-285750" eaLnBrk="1" hangingPunct="1">
              <a:buClr>
                <a:srgbClr val="3D2CA0"/>
              </a:buClr>
              <a:buSzPct val="150000"/>
              <a:buFontTx/>
              <a:buChar char="•"/>
            </a:pPr>
            <a:r>
              <a:rPr lang="en-US" sz="1900" dirty="0" smtClean="0">
                <a:solidFill>
                  <a:srgbClr val="002060"/>
                </a:solidFill>
                <a:latin typeface="Calibri" pitchFamily="34" charset="0"/>
                <a:sym typeface="Wingdings" pitchFamily="2" charset="2"/>
              </a:rPr>
              <a:t>Credit given on a per person basis (except on family HSA plans)</a:t>
            </a:r>
          </a:p>
          <a:p>
            <a:pPr marL="742950" lvl="1" indent="-285750" eaLnBrk="1" hangingPunct="1">
              <a:buClr>
                <a:srgbClr val="3D2CA0"/>
              </a:buClr>
              <a:buSzPct val="150000"/>
              <a:buFontTx/>
              <a:buChar char="•"/>
            </a:pPr>
            <a:r>
              <a:rPr lang="en-US" sz="1900" dirty="0" smtClean="0">
                <a:solidFill>
                  <a:srgbClr val="002060"/>
                </a:solidFill>
                <a:latin typeface="Calibri" pitchFamily="34" charset="0"/>
                <a:sym typeface="Wingdings" pitchFamily="2" charset="2"/>
              </a:rPr>
              <a:t>If deductible is met it is reset to the original level the following year, and deductible credit can be earned again.</a:t>
            </a:r>
            <a:endParaRPr lang="en-US" sz="1900" dirty="0" smtClean="0">
              <a:solidFill>
                <a:srgbClr val="002060"/>
              </a:solidFill>
              <a:latin typeface="Calibri" pitchFamily="34" charset="0"/>
            </a:endParaRPr>
          </a:p>
        </p:txBody>
      </p:sp>
      <p:sp>
        <p:nvSpPr>
          <p:cNvPr id="19458" name="Rectangle 2"/>
          <p:cNvSpPr>
            <a:spLocks noChangeArrowheads="1"/>
          </p:cNvSpPr>
          <p:nvPr/>
        </p:nvSpPr>
        <p:spPr bwMode="auto">
          <a:xfrm>
            <a:off x="152400" y="152400"/>
            <a:ext cx="6234113" cy="457200"/>
          </a:xfrm>
          <a:prstGeom prst="rect">
            <a:avLst/>
          </a:prstGeom>
          <a:noFill/>
          <a:ln w="9525">
            <a:noFill/>
            <a:miter lim="800000"/>
            <a:headEnd/>
            <a:tailEnd/>
          </a:ln>
        </p:spPr>
        <p:txBody>
          <a:bodyPr anchor="ctr"/>
          <a:lstStyle/>
          <a:p>
            <a:pPr eaLnBrk="0" hangingPunct="0"/>
            <a:r>
              <a:rPr lang="en-US" sz="3200" b="1" dirty="0">
                <a:solidFill>
                  <a:srgbClr val="C00000"/>
                </a:solidFill>
                <a:latin typeface="+mn-lt"/>
              </a:rPr>
              <a:t>Deductible Credits</a:t>
            </a:r>
          </a:p>
        </p:txBody>
      </p:sp>
      <p:sp>
        <p:nvSpPr>
          <p:cNvPr id="19459" name="Text Box 7"/>
          <p:cNvSpPr txBox="1">
            <a:spLocks noChangeArrowheads="1"/>
          </p:cNvSpPr>
          <p:nvPr/>
        </p:nvSpPr>
        <p:spPr bwMode="auto">
          <a:xfrm>
            <a:off x="0" y="6096000"/>
            <a:ext cx="5132388" cy="244475"/>
          </a:xfrm>
          <a:prstGeom prst="rect">
            <a:avLst/>
          </a:prstGeom>
          <a:noFill/>
          <a:ln w="9525">
            <a:noFill/>
            <a:miter lim="800000"/>
            <a:headEnd/>
            <a:tailEnd/>
          </a:ln>
        </p:spPr>
        <p:txBody>
          <a:bodyPr>
            <a:spAutoFit/>
          </a:bodyPr>
          <a:lstStyle/>
          <a:p>
            <a:pPr eaLnBrk="0" hangingPunct="0">
              <a:spcBef>
                <a:spcPct val="50000"/>
              </a:spcBef>
            </a:pPr>
            <a:r>
              <a:rPr lang="en-US" sz="1000" dirty="0">
                <a:latin typeface="Calibri" pitchFamily="34" charset="0"/>
              </a:rPr>
              <a:t>* For covered expenses, not including copays.  See product brochure for detailed description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UnitedHealthcare Choice Plus </a:t>
            </a:r>
            <a:r>
              <a:rPr lang="en-US" sz="1800" dirty="0" smtClean="0"/>
              <a:t>(</a:t>
            </a:r>
            <a:r>
              <a:rPr lang="en-US" sz="2000" dirty="0" smtClean="0"/>
              <a:t>available in most states)</a:t>
            </a:r>
            <a:endParaRPr lang="en-US" dirty="0"/>
          </a:p>
        </p:txBody>
      </p:sp>
      <p:grpSp>
        <p:nvGrpSpPr>
          <p:cNvPr id="3" name="Group 3"/>
          <p:cNvGrpSpPr/>
          <p:nvPr/>
        </p:nvGrpSpPr>
        <p:grpSpPr>
          <a:xfrm>
            <a:off x="228600" y="1066800"/>
            <a:ext cx="7343424" cy="990600"/>
            <a:chOff x="0" y="0"/>
            <a:chExt cx="7343424" cy="990600"/>
          </a:xfrm>
          <a:scene3d>
            <a:camera prst="orthographicFront"/>
            <a:lightRig rig="threePt" dir="t">
              <a:rot lat="0" lon="0" rev="7500000"/>
            </a:lightRig>
          </a:scene3d>
        </p:grpSpPr>
        <p:sp>
          <p:nvSpPr>
            <p:cNvPr id="5" name="Rounded Rectangle 4"/>
            <p:cNvSpPr/>
            <p:nvPr/>
          </p:nvSpPr>
          <p:spPr>
            <a:xfrm>
              <a:off x="0" y="0"/>
              <a:ext cx="6172200" cy="9906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7976" y="47976"/>
              <a:ext cx="7295448" cy="886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defTabSz="1866900">
                <a:lnSpc>
                  <a:spcPct val="90000"/>
                </a:lnSpc>
                <a:spcBef>
                  <a:spcPct val="0"/>
                </a:spcBef>
                <a:spcAft>
                  <a:spcPct val="35000"/>
                </a:spcAft>
              </a:pPr>
              <a:r>
                <a:rPr lang="en-US" sz="3600" kern="1200" dirty="0" smtClean="0"/>
                <a:t>Broad Expansive Network</a:t>
              </a:r>
              <a:endParaRPr lang="en-US" sz="3600" kern="1200" dirty="0"/>
            </a:p>
          </p:txBody>
        </p:sp>
      </p:grpSp>
      <p:sp>
        <p:nvSpPr>
          <p:cNvPr id="7" name="Rounded Rectangle 6"/>
          <p:cNvSpPr/>
          <p:nvPr/>
        </p:nvSpPr>
        <p:spPr>
          <a:xfrm>
            <a:off x="281940" y="2286000"/>
            <a:ext cx="6096000" cy="91440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3600" dirty="0" smtClean="0"/>
              <a:t>Choice of Network Providers</a:t>
            </a:r>
            <a:endParaRPr lang="en-US" sz="3600" dirty="0"/>
          </a:p>
        </p:txBody>
      </p:sp>
      <p:sp>
        <p:nvSpPr>
          <p:cNvPr id="8" name="Rounded Rectangle 7"/>
          <p:cNvSpPr/>
          <p:nvPr/>
        </p:nvSpPr>
        <p:spPr>
          <a:xfrm>
            <a:off x="304800" y="3429000"/>
            <a:ext cx="6096000" cy="914399"/>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3600" dirty="0" smtClean="0"/>
              <a:t>Provider discounts up to 45%*</a:t>
            </a:r>
            <a:endParaRPr lang="en-US" sz="3600" dirty="0"/>
          </a:p>
        </p:txBody>
      </p:sp>
      <p:sp>
        <p:nvSpPr>
          <p:cNvPr id="9" name="Rounded Rectangle 8"/>
          <p:cNvSpPr/>
          <p:nvPr/>
        </p:nvSpPr>
        <p:spPr>
          <a:xfrm>
            <a:off x="304800" y="4495800"/>
            <a:ext cx="6096000" cy="91440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3600" dirty="0" smtClean="0">
                <a:hlinkClick r:id="rId3"/>
              </a:rPr>
              <a:t>www.goldenrule.com</a:t>
            </a:r>
            <a:endParaRPr lang="en-US" sz="3600" dirty="0"/>
          </a:p>
        </p:txBody>
      </p:sp>
      <p:pic>
        <p:nvPicPr>
          <p:cNvPr id="10" name="Picture 9" descr="united states 12188450-1239x1549.jpg"/>
          <p:cNvPicPr>
            <a:picLocks noChangeAspect="1"/>
          </p:cNvPicPr>
          <p:nvPr/>
        </p:nvPicPr>
        <p:blipFill>
          <a:blip r:embed="rId4" cstate="print"/>
          <a:srcRect l="3785" t="11111" r="3785" b="13333"/>
          <a:stretch>
            <a:fillRect/>
          </a:stretch>
        </p:blipFill>
        <p:spPr>
          <a:xfrm>
            <a:off x="6172200" y="1371600"/>
            <a:ext cx="2438400" cy="1594338"/>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12" name="Picture 11" descr="Doctor_Patient_iStoc#189FDD.jpg"/>
          <p:cNvPicPr>
            <a:picLocks noChangeAspect="1"/>
          </p:cNvPicPr>
          <p:nvPr/>
        </p:nvPicPr>
        <p:blipFill>
          <a:blip r:embed="rId5" cstate="print"/>
          <a:stretch>
            <a:fillRect/>
          </a:stretch>
        </p:blipFill>
        <p:spPr>
          <a:xfrm>
            <a:off x="6209416" y="3657600"/>
            <a:ext cx="2401184" cy="16002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pic>
        <p:nvPicPr>
          <p:cNvPr id="11" name="Picture 2"/>
          <p:cNvPicPr>
            <a:picLocks noChangeAspect="1" noChangeArrowheads="1"/>
          </p:cNvPicPr>
          <p:nvPr/>
        </p:nvPicPr>
        <p:blipFill>
          <a:blip r:embed="rId6" cstate="print"/>
          <a:srcRect/>
          <a:stretch>
            <a:fillRect/>
          </a:stretch>
        </p:blipFill>
        <p:spPr bwMode="auto">
          <a:xfrm>
            <a:off x="0" y="12053"/>
            <a:ext cx="9144000" cy="6845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grayscl/>
          </a:blip>
          <a:srcRect/>
          <a:stretch>
            <a:fillRect/>
          </a:stretch>
        </p:blipFill>
        <p:spPr bwMode="auto">
          <a:xfrm>
            <a:off x="228600" y="1270000"/>
            <a:ext cx="8763000" cy="4749800"/>
          </a:xfrm>
          <a:prstGeom prst="rect">
            <a:avLst/>
          </a:prstGeom>
          <a:noFill/>
          <a:ln w="76200">
            <a:solidFill>
              <a:srgbClr val="0018A8"/>
            </a:solidFill>
            <a:miter lim="800000"/>
            <a:headEnd/>
            <a:tailEnd/>
          </a:ln>
        </p:spPr>
      </p:pic>
      <p:sp>
        <p:nvSpPr>
          <p:cNvPr id="153603" name="Rectangle 2"/>
          <p:cNvSpPr>
            <a:spLocks noGrp="1" noChangeArrowheads="1"/>
          </p:cNvSpPr>
          <p:nvPr>
            <p:ph type="title" idx="4294967295"/>
          </p:nvPr>
        </p:nvSpPr>
        <p:spPr>
          <a:xfrm>
            <a:off x="1981200" y="685800"/>
            <a:ext cx="5873750" cy="457200"/>
          </a:xfrm>
        </p:spPr>
        <p:txBody>
          <a:bodyPr rtlCol="0">
            <a:normAutofit fontScale="90000"/>
          </a:bodyPr>
          <a:lstStyle/>
          <a:p>
            <a:pPr fontAlgn="auto">
              <a:spcAft>
                <a:spcPts val="0"/>
              </a:spcAft>
              <a:defRPr/>
            </a:pPr>
            <a:r>
              <a:rPr lang="en-US" dirty="0" smtClean="0"/>
              <a:t>Preferred Network</a:t>
            </a:r>
          </a:p>
        </p:txBody>
      </p:sp>
      <p:sp>
        <p:nvSpPr>
          <p:cNvPr id="233475" name="Rectangle 3"/>
          <p:cNvSpPr>
            <a:spLocks noGrp="1" noChangeArrowheads="1"/>
          </p:cNvSpPr>
          <p:nvPr>
            <p:ph type="body" idx="4294967295"/>
          </p:nvPr>
        </p:nvSpPr>
        <p:spPr>
          <a:xfrm>
            <a:off x="927100" y="1223963"/>
            <a:ext cx="8216900" cy="3732212"/>
          </a:xfrm>
        </p:spPr>
        <p:txBody>
          <a:bodyPr rtlCol="0" anchorCtr="1">
            <a:normAutofit/>
          </a:bodyPr>
          <a:lstStyle/>
          <a:p>
            <a:pPr fontAlgn="auto">
              <a:spcAft>
                <a:spcPts val="0"/>
              </a:spcAft>
              <a:buFontTx/>
              <a:buNone/>
              <a:defRPr/>
            </a:pPr>
            <a:r>
              <a:rPr lang="en-US" b="1" dirty="0" smtClean="0"/>
              <a:t>UnitedHealthcare Choice Plus</a:t>
            </a:r>
            <a:r>
              <a:rPr lang="en-US" dirty="0" smtClean="0"/>
              <a:t> </a:t>
            </a:r>
            <a:r>
              <a:rPr lang="en-US" sz="1600" dirty="0" smtClean="0"/>
              <a:t>(available in most states)</a:t>
            </a:r>
          </a:p>
          <a:p>
            <a:pPr fontAlgn="auto">
              <a:spcAft>
                <a:spcPts val="0"/>
              </a:spcAft>
              <a:buClr>
                <a:srgbClr val="0018A8"/>
              </a:buClr>
              <a:buFont typeface="Wingdings" pitchFamily="2" charset="2"/>
              <a:buNone/>
              <a:defRPr/>
            </a:pPr>
            <a:r>
              <a:rPr lang="en-US" dirty="0" smtClean="0"/>
              <a:t> </a:t>
            </a:r>
            <a:r>
              <a:rPr lang="en-US" sz="2000" baseline="15000" dirty="0" smtClean="0">
                <a:solidFill>
                  <a:srgbClr val="0018A8"/>
                </a:solidFill>
                <a:sym typeface="Wingdings" pitchFamily="2" charset="2"/>
              </a:rPr>
              <a:t></a:t>
            </a:r>
            <a:r>
              <a:rPr lang="en-US" dirty="0" smtClean="0">
                <a:solidFill>
                  <a:srgbClr val="FCD450"/>
                </a:solidFill>
              </a:rPr>
              <a:t> </a:t>
            </a:r>
            <a:r>
              <a:rPr lang="en-US" dirty="0" smtClean="0"/>
              <a:t>Broad, expansive national network</a:t>
            </a:r>
          </a:p>
          <a:p>
            <a:pPr lvl="1" fontAlgn="auto">
              <a:spcAft>
                <a:spcPts val="0"/>
              </a:spcAft>
              <a:buClr>
                <a:srgbClr val="0018A8"/>
              </a:buClr>
              <a:buFontTx/>
              <a:buNone/>
              <a:defRPr/>
            </a:pPr>
            <a:r>
              <a:rPr lang="en-US" dirty="0" smtClean="0">
                <a:solidFill>
                  <a:srgbClr val="0018A8"/>
                </a:solidFill>
                <a:sym typeface="Wingdings" pitchFamily="2" charset="2"/>
              </a:rPr>
              <a:t></a:t>
            </a:r>
            <a:r>
              <a:rPr lang="en-US" dirty="0" smtClean="0">
                <a:sym typeface="Wingdings" pitchFamily="2" charset="2"/>
              </a:rPr>
              <a:t> </a:t>
            </a:r>
            <a:r>
              <a:rPr lang="en-US" b="1" dirty="0" smtClean="0"/>
              <a:t>4,900 Hospitals</a:t>
            </a:r>
          </a:p>
          <a:p>
            <a:pPr lvl="1" fontAlgn="auto">
              <a:spcAft>
                <a:spcPts val="0"/>
              </a:spcAft>
              <a:buClr>
                <a:srgbClr val="0018A8"/>
              </a:buClr>
              <a:buFontTx/>
              <a:buNone/>
              <a:defRPr/>
            </a:pPr>
            <a:r>
              <a:rPr lang="en-US" dirty="0" smtClean="0">
                <a:solidFill>
                  <a:srgbClr val="0018A8"/>
                </a:solidFill>
                <a:sym typeface="Wingdings" pitchFamily="2" charset="2"/>
              </a:rPr>
              <a:t></a:t>
            </a:r>
            <a:r>
              <a:rPr lang="en-US" dirty="0" smtClean="0">
                <a:sym typeface="Wingdings" pitchFamily="2" charset="2"/>
              </a:rPr>
              <a:t> </a:t>
            </a:r>
            <a:r>
              <a:rPr lang="en-US" b="1" dirty="0" smtClean="0"/>
              <a:t>580,000 Physicians</a:t>
            </a:r>
          </a:p>
          <a:p>
            <a:pPr lvl="1" fontAlgn="auto">
              <a:spcAft>
                <a:spcPts val="0"/>
              </a:spcAft>
              <a:buClr>
                <a:srgbClr val="0018A8"/>
              </a:buClr>
              <a:buFont typeface="Wingdings" pitchFamily="2" charset="2"/>
              <a:buNone/>
              <a:defRPr/>
            </a:pPr>
            <a:endParaRPr lang="en-US" sz="900" b="1" dirty="0" smtClean="0"/>
          </a:p>
          <a:p>
            <a:pPr fontAlgn="auto">
              <a:spcAft>
                <a:spcPts val="0"/>
              </a:spcAft>
              <a:buClr>
                <a:srgbClr val="0018A8"/>
              </a:buClr>
              <a:buFont typeface="Wingdings" pitchFamily="2" charset="2"/>
              <a:buNone/>
              <a:defRPr/>
            </a:pPr>
            <a:r>
              <a:rPr lang="en-US" sz="2000" baseline="15000" dirty="0" smtClean="0">
                <a:solidFill>
                  <a:srgbClr val="0018A8"/>
                </a:solidFill>
                <a:sym typeface="Wingdings" pitchFamily="2" charset="2"/>
              </a:rPr>
              <a:t></a:t>
            </a:r>
            <a:r>
              <a:rPr lang="en-US" dirty="0" smtClean="0"/>
              <a:t> Choice of network providers, even while traveling</a:t>
            </a:r>
          </a:p>
          <a:p>
            <a:pPr fontAlgn="auto">
              <a:spcAft>
                <a:spcPts val="0"/>
              </a:spcAft>
              <a:buClr>
                <a:srgbClr val="0018A8"/>
              </a:buClr>
              <a:buFont typeface="Wingdings" pitchFamily="2" charset="2"/>
              <a:buNone/>
              <a:defRPr/>
            </a:pPr>
            <a:endParaRPr lang="en-US" sz="900" dirty="0" smtClean="0">
              <a:solidFill>
                <a:schemeClr val="bg1"/>
              </a:solidFill>
            </a:endParaRPr>
          </a:p>
          <a:p>
            <a:pPr fontAlgn="auto">
              <a:spcAft>
                <a:spcPts val="0"/>
              </a:spcAft>
              <a:buClr>
                <a:srgbClr val="0018A8"/>
              </a:buClr>
              <a:buFont typeface="Wingdings" pitchFamily="2" charset="2"/>
              <a:buNone/>
              <a:defRPr/>
            </a:pPr>
            <a:r>
              <a:rPr lang="en-US" sz="2000" baseline="15000" dirty="0" smtClean="0">
                <a:solidFill>
                  <a:srgbClr val="0018A8"/>
                </a:solidFill>
                <a:sym typeface="Wingdings" pitchFamily="2" charset="2"/>
              </a:rPr>
              <a:t></a:t>
            </a:r>
            <a:r>
              <a:rPr lang="en-US" dirty="0" smtClean="0"/>
              <a:t> Often offers significant provider discounts**</a:t>
            </a:r>
          </a:p>
          <a:p>
            <a:pPr lvl="1" fontAlgn="auto">
              <a:spcAft>
                <a:spcPts val="0"/>
              </a:spcAft>
              <a:buClr>
                <a:srgbClr val="0018A8"/>
              </a:buClr>
              <a:buFontTx/>
              <a:buNone/>
              <a:defRPr/>
            </a:pPr>
            <a:r>
              <a:rPr lang="en-US" dirty="0" smtClean="0">
                <a:solidFill>
                  <a:srgbClr val="0018A8"/>
                </a:solidFill>
                <a:sym typeface="Wingdings" pitchFamily="2" charset="2"/>
              </a:rPr>
              <a:t></a:t>
            </a:r>
            <a:r>
              <a:rPr lang="en-US" dirty="0" smtClean="0">
                <a:sym typeface="Wingdings" pitchFamily="2" charset="2"/>
              </a:rPr>
              <a:t> </a:t>
            </a:r>
            <a:r>
              <a:rPr lang="en-US" b="1" dirty="0" smtClean="0"/>
              <a:t>Network discounts up to 45% for claims repricing</a:t>
            </a:r>
          </a:p>
        </p:txBody>
      </p:sp>
      <p:sp>
        <p:nvSpPr>
          <p:cNvPr id="21509" name="Text Box 4"/>
          <p:cNvSpPr txBox="1">
            <a:spLocks noChangeArrowheads="1"/>
          </p:cNvSpPr>
          <p:nvPr/>
        </p:nvSpPr>
        <p:spPr bwMode="auto">
          <a:xfrm>
            <a:off x="0" y="5943600"/>
            <a:ext cx="3886200" cy="400110"/>
          </a:xfrm>
          <a:prstGeom prst="rect">
            <a:avLst/>
          </a:prstGeom>
          <a:noFill/>
          <a:ln w="9525">
            <a:noFill/>
            <a:miter lim="800000"/>
            <a:headEnd/>
            <a:tailEnd/>
          </a:ln>
        </p:spPr>
        <p:txBody>
          <a:bodyPr wrap="square">
            <a:spAutoFit/>
          </a:bodyPr>
          <a:lstStyle/>
          <a:p>
            <a:endParaRPr lang="en-US" sz="1000" dirty="0">
              <a:latin typeface="Calibri" pitchFamily="34" charset="0"/>
            </a:endParaRPr>
          </a:p>
          <a:p>
            <a:r>
              <a:rPr lang="en-US" sz="1000" dirty="0">
                <a:latin typeface="Calibri" pitchFamily="34" charset="0"/>
              </a:rPr>
              <a:t>**Discounts vary by provider, geographic location, and service provided</a:t>
            </a:r>
          </a:p>
        </p:txBody>
      </p:sp>
      <p:sp>
        <p:nvSpPr>
          <p:cNvPr id="233478" name="Rectangle 3"/>
          <p:cNvSpPr>
            <a:spLocks noChangeArrowheads="1"/>
          </p:cNvSpPr>
          <p:nvPr/>
        </p:nvSpPr>
        <p:spPr bwMode="auto">
          <a:xfrm>
            <a:off x="1955800" y="5138738"/>
            <a:ext cx="5241925" cy="827087"/>
          </a:xfrm>
          <a:prstGeom prst="rect">
            <a:avLst/>
          </a:prstGeom>
          <a:solidFill>
            <a:srgbClr val="42145F"/>
          </a:solidFill>
          <a:ln w="76200">
            <a:solidFill>
              <a:srgbClr val="0018A8"/>
            </a:solidFill>
            <a:miter lim="800000"/>
            <a:headEnd/>
            <a:tailEnd/>
          </a:ln>
        </p:spPr>
        <p:txBody>
          <a:bodyPr anchorCtr="1"/>
          <a:lstStyle/>
          <a:p>
            <a:pPr marL="234950" indent="-234950">
              <a:spcBef>
                <a:spcPct val="20000"/>
              </a:spcBef>
              <a:buClr>
                <a:schemeClr val="tx1"/>
              </a:buClr>
            </a:pPr>
            <a:r>
              <a:rPr lang="en-US" sz="2000" b="1">
                <a:solidFill>
                  <a:schemeClr val="bg1"/>
                </a:solidFill>
                <a:latin typeface="Calibri" pitchFamily="34" charset="0"/>
              </a:rPr>
              <a:t>Access to preferred network directory:</a:t>
            </a:r>
          </a:p>
          <a:p>
            <a:pPr marL="234950" indent="-234950">
              <a:spcBef>
                <a:spcPct val="20000"/>
              </a:spcBef>
              <a:buClr>
                <a:schemeClr val="tx1"/>
              </a:buClr>
            </a:pPr>
            <a:r>
              <a:rPr lang="en-US" sz="2000" b="1" u="sng">
                <a:solidFill>
                  <a:schemeClr val="bg1"/>
                </a:solidFill>
                <a:latin typeface="Calibri" pitchFamily="34" charset="0"/>
              </a:rPr>
              <a:t>www.goldenrule.com</a:t>
            </a:r>
            <a:r>
              <a:rPr lang="en-US" sz="2000" b="1">
                <a:solidFill>
                  <a:schemeClr val="bg1"/>
                </a:solidFill>
                <a:latin typeface="Calibri" pitchFamily="34" charset="0"/>
              </a:rPr>
              <a:t>...</a:t>
            </a:r>
            <a:r>
              <a:rPr lang="en-US" sz="1400" b="1">
                <a:solidFill>
                  <a:schemeClr val="bg1"/>
                </a:solidFill>
                <a:latin typeface="Calibri" pitchFamily="34" charset="0"/>
              </a:rPr>
              <a:t>(</a:t>
            </a:r>
            <a:r>
              <a:rPr lang="en-US" sz="1400">
                <a:solidFill>
                  <a:schemeClr val="bg1"/>
                </a:solidFill>
                <a:latin typeface="Calibri" pitchFamily="34" charset="0"/>
              </a:rPr>
              <a:t>click on</a:t>
            </a:r>
            <a:r>
              <a:rPr lang="en-US" sz="1400" b="1">
                <a:solidFill>
                  <a:schemeClr val="bg1"/>
                </a:solidFill>
                <a:latin typeface="Calibri" pitchFamily="34" charset="0"/>
              </a:rPr>
              <a:t>)</a:t>
            </a:r>
            <a:r>
              <a:rPr lang="en-US" sz="2000" b="1">
                <a:solidFill>
                  <a:schemeClr val="bg1"/>
                </a:solidFill>
                <a:latin typeface="Calibri" pitchFamily="34" charset="0"/>
              </a:rPr>
              <a:t> </a:t>
            </a:r>
            <a:r>
              <a:rPr lang="en-US" sz="2000" b="1" u="sng">
                <a:solidFill>
                  <a:schemeClr val="bg1"/>
                </a:solidFill>
                <a:latin typeface="Calibri" pitchFamily="34" charset="0"/>
              </a:rPr>
              <a:t>Networks</a:t>
            </a:r>
            <a:endParaRPr lang="en-US" sz="2000" b="1">
              <a:solidFill>
                <a:schemeClr val="bg1"/>
              </a:solidFill>
              <a:latin typeface="Calibri" pitchFamily="34" charset="0"/>
            </a:endParaRPr>
          </a:p>
        </p:txBody>
      </p:sp>
      <p:pic>
        <p:nvPicPr>
          <p:cNvPr id="21511" name="Picture 5" descr="Logo (no background)"/>
          <p:cNvPicPr>
            <a:picLocks noChangeAspect="1" noChangeArrowheads="1"/>
          </p:cNvPicPr>
          <p:nvPr/>
        </p:nvPicPr>
        <p:blipFill>
          <a:blip r:embed="rId4" cstate="print"/>
          <a:srcRect/>
          <a:stretch>
            <a:fillRect/>
          </a:stretch>
        </p:blipFill>
        <p:spPr bwMode="auto">
          <a:xfrm>
            <a:off x="228600" y="-152400"/>
            <a:ext cx="3502025"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33400"/>
            <a:ext cx="8915400" cy="600075"/>
          </a:xfrm>
        </p:spPr>
        <p:txBody>
          <a:bodyPr>
            <a:normAutofit/>
          </a:bodyPr>
          <a:lstStyle/>
          <a:p>
            <a:pPr algn="ctr" eaLnBrk="1" hangingPunct="1">
              <a:defRPr/>
            </a:pPr>
            <a:r>
              <a:rPr lang="en-US" dirty="0" smtClean="0">
                <a:effectLst>
                  <a:outerShdw blurRad="38100" dist="38100" dir="2700000" algn="tl">
                    <a:srgbClr val="C0C0C0"/>
                  </a:outerShdw>
                </a:effectLst>
              </a:rPr>
              <a:t>Gen 25 Product States</a:t>
            </a:r>
          </a:p>
        </p:txBody>
      </p:sp>
      <p:grpSp>
        <p:nvGrpSpPr>
          <p:cNvPr id="2" name="Group 4"/>
          <p:cNvGrpSpPr>
            <a:grpSpLocks/>
          </p:cNvGrpSpPr>
          <p:nvPr/>
        </p:nvGrpSpPr>
        <p:grpSpPr bwMode="auto">
          <a:xfrm>
            <a:off x="2351088" y="1249363"/>
            <a:ext cx="6211887" cy="3919537"/>
            <a:chOff x="48" y="1025"/>
            <a:chExt cx="3168" cy="1890"/>
          </a:xfrm>
        </p:grpSpPr>
        <p:sp>
          <p:nvSpPr>
            <p:cNvPr id="36918" name="Freeform 5"/>
            <p:cNvSpPr>
              <a:spLocks/>
            </p:cNvSpPr>
            <p:nvPr/>
          </p:nvSpPr>
          <p:spPr bwMode="auto">
            <a:xfrm>
              <a:off x="2322" y="1615"/>
              <a:ext cx="258" cy="309"/>
            </a:xfrm>
            <a:custGeom>
              <a:avLst/>
              <a:gdLst>
                <a:gd name="T0" fmla="*/ 93 w 704"/>
                <a:gd name="T1" fmla="*/ 45 h 846"/>
                <a:gd name="T2" fmla="*/ 95 w 704"/>
                <a:gd name="T3" fmla="*/ 61 h 846"/>
                <a:gd name="T4" fmla="*/ 94 w 704"/>
                <a:gd name="T5" fmla="*/ 61 h 846"/>
                <a:gd name="T6" fmla="*/ 75 w 704"/>
                <a:gd name="T7" fmla="*/ 87 h 846"/>
                <a:gd name="T8" fmla="*/ 64 w 704"/>
                <a:gd name="T9" fmla="*/ 113 h 846"/>
                <a:gd name="T10" fmla="*/ 58 w 704"/>
                <a:gd name="T11" fmla="*/ 104 h 846"/>
                <a:gd name="T12" fmla="*/ 26 w 704"/>
                <a:gd name="T13" fmla="*/ 97 h 846"/>
                <a:gd name="T14" fmla="*/ 21 w 704"/>
                <a:gd name="T15" fmla="*/ 91 h 846"/>
                <a:gd name="T16" fmla="*/ 19 w 704"/>
                <a:gd name="T17" fmla="*/ 92 h 846"/>
                <a:gd name="T18" fmla="*/ 14 w 704"/>
                <a:gd name="T19" fmla="*/ 95 h 846"/>
                <a:gd name="T20" fmla="*/ 12 w 704"/>
                <a:gd name="T21" fmla="*/ 99 h 846"/>
                <a:gd name="T22" fmla="*/ 12 w 704"/>
                <a:gd name="T23" fmla="*/ 94 h 846"/>
                <a:gd name="T24" fmla="*/ 0 w 704"/>
                <a:gd name="T25" fmla="*/ 24 h 846"/>
                <a:gd name="T26" fmla="*/ 30 w 704"/>
                <a:gd name="T27" fmla="*/ 20 h 846"/>
                <a:gd name="T28" fmla="*/ 41 w 704"/>
                <a:gd name="T29" fmla="*/ 26 h 846"/>
                <a:gd name="T30" fmla="*/ 68 w 704"/>
                <a:gd name="T31" fmla="*/ 21 h 846"/>
                <a:gd name="T32" fmla="*/ 75 w 704"/>
                <a:gd name="T33" fmla="*/ 6 h 846"/>
                <a:gd name="T34" fmla="*/ 80 w 704"/>
                <a:gd name="T35" fmla="*/ 6 h 846"/>
                <a:gd name="T36" fmla="*/ 84 w 704"/>
                <a:gd name="T37" fmla="*/ 2 h 846"/>
                <a:gd name="T38" fmla="*/ 86 w 704"/>
                <a:gd name="T39" fmla="*/ 0 h 846"/>
                <a:gd name="T40" fmla="*/ 94 w 704"/>
                <a:gd name="T41" fmla="*/ 30 h 846"/>
                <a:gd name="T42" fmla="*/ 94 w 704"/>
                <a:gd name="T43" fmla="*/ 33 h 846"/>
                <a:gd name="T44" fmla="*/ 93 w 704"/>
                <a:gd name="T45" fmla="*/ 45 h 8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4"/>
                <a:gd name="T70" fmla="*/ 0 h 846"/>
                <a:gd name="T71" fmla="*/ 704 w 704"/>
                <a:gd name="T72" fmla="*/ 846 h 8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4" h="846">
                  <a:moveTo>
                    <a:pt x="692" y="335"/>
                  </a:moveTo>
                  <a:lnTo>
                    <a:pt x="704" y="455"/>
                  </a:lnTo>
                  <a:lnTo>
                    <a:pt x="698" y="455"/>
                  </a:lnTo>
                  <a:lnTo>
                    <a:pt x="562" y="655"/>
                  </a:lnTo>
                  <a:lnTo>
                    <a:pt x="478" y="846"/>
                  </a:lnTo>
                  <a:lnTo>
                    <a:pt x="434" y="783"/>
                  </a:lnTo>
                  <a:lnTo>
                    <a:pt x="193" y="726"/>
                  </a:lnTo>
                  <a:lnTo>
                    <a:pt x="157" y="683"/>
                  </a:lnTo>
                  <a:lnTo>
                    <a:pt x="143" y="691"/>
                  </a:lnTo>
                  <a:lnTo>
                    <a:pt x="100" y="711"/>
                  </a:lnTo>
                  <a:lnTo>
                    <a:pt x="86" y="746"/>
                  </a:lnTo>
                  <a:lnTo>
                    <a:pt x="86" y="704"/>
                  </a:lnTo>
                  <a:lnTo>
                    <a:pt x="0" y="177"/>
                  </a:lnTo>
                  <a:lnTo>
                    <a:pt x="220" y="150"/>
                  </a:lnTo>
                  <a:lnTo>
                    <a:pt x="307" y="193"/>
                  </a:lnTo>
                  <a:lnTo>
                    <a:pt x="505" y="156"/>
                  </a:lnTo>
                  <a:lnTo>
                    <a:pt x="556" y="43"/>
                  </a:lnTo>
                  <a:lnTo>
                    <a:pt x="598" y="43"/>
                  </a:lnTo>
                  <a:lnTo>
                    <a:pt x="627" y="14"/>
                  </a:lnTo>
                  <a:lnTo>
                    <a:pt x="641" y="0"/>
                  </a:lnTo>
                  <a:lnTo>
                    <a:pt x="698" y="228"/>
                  </a:lnTo>
                  <a:lnTo>
                    <a:pt x="698" y="248"/>
                  </a:lnTo>
                  <a:lnTo>
                    <a:pt x="692" y="335"/>
                  </a:lnTo>
                  <a:close/>
                </a:path>
              </a:pathLst>
            </a:custGeom>
            <a:solidFill>
              <a:srgbClr val="969696"/>
            </a:solidFill>
            <a:ln w="6350">
              <a:solidFill>
                <a:srgbClr val="000000"/>
              </a:solidFill>
              <a:round/>
              <a:headEnd/>
              <a:tailEnd/>
            </a:ln>
          </p:spPr>
          <p:txBody>
            <a:bodyPr/>
            <a:lstStyle/>
            <a:p>
              <a:endParaRPr lang="en-US"/>
            </a:p>
          </p:txBody>
        </p:sp>
        <p:sp>
          <p:nvSpPr>
            <p:cNvPr id="36919" name="Freeform 6"/>
            <p:cNvSpPr>
              <a:spLocks/>
            </p:cNvSpPr>
            <p:nvPr/>
          </p:nvSpPr>
          <p:spPr bwMode="auto">
            <a:xfrm>
              <a:off x="2189" y="1368"/>
              <a:ext cx="249" cy="328"/>
            </a:xfrm>
            <a:custGeom>
              <a:avLst/>
              <a:gdLst>
                <a:gd name="T0" fmla="*/ 77 w 682"/>
                <a:gd name="T1" fmla="*/ 110 h 898"/>
                <a:gd name="T2" fmla="*/ 48 w 682"/>
                <a:gd name="T3" fmla="*/ 114 h 898"/>
                <a:gd name="T4" fmla="*/ 2 w 682"/>
                <a:gd name="T5" fmla="*/ 120 h 898"/>
                <a:gd name="T6" fmla="*/ 2 w 682"/>
                <a:gd name="T7" fmla="*/ 119 h 898"/>
                <a:gd name="T8" fmla="*/ 14 w 682"/>
                <a:gd name="T9" fmla="*/ 96 h 898"/>
                <a:gd name="T10" fmla="*/ 0 w 682"/>
                <a:gd name="T11" fmla="*/ 51 h 898"/>
                <a:gd name="T12" fmla="*/ 14 w 682"/>
                <a:gd name="T13" fmla="*/ 14 h 898"/>
                <a:gd name="T14" fmla="*/ 14 w 682"/>
                <a:gd name="T15" fmla="*/ 19 h 898"/>
                <a:gd name="T16" fmla="*/ 18 w 682"/>
                <a:gd name="T17" fmla="*/ 25 h 898"/>
                <a:gd name="T18" fmla="*/ 27 w 682"/>
                <a:gd name="T19" fmla="*/ 0 h 898"/>
                <a:gd name="T20" fmla="*/ 58 w 682"/>
                <a:gd name="T21" fmla="*/ 8 h 898"/>
                <a:gd name="T22" fmla="*/ 65 w 682"/>
                <a:gd name="T23" fmla="*/ 30 h 898"/>
                <a:gd name="T24" fmla="*/ 55 w 682"/>
                <a:gd name="T25" fmla="*/ 55 h 898"/>
                <a:gd name="T26" fmla="*/ 62 w 682"/>
                <a:gd name="T27" fmla="*/ 56 h 898"/>
                <a:gd name="T28" fmla="*/ 76 w 682"/>
                <a:gd name="T29" fmla="*/ 39 h 898"/>
                <a:gd name="T30" fmla="*/ 91 w 682"/>
                <a:gd name="T31" fmla="*/ 61 h 898"/>
                <a:gd name="T32" fmla="*/ 90 w 682"/>
                <a:gd name="T33" fmla="*/ 77 h 898"/>
                <a:gd name="T34" fmla="*/ 85 w 682"/>
                <a:gd name="T35" fmla="*/ 85 h 898"/>
                <a:gd name="T36" fmla="*/ 77 w 682"/>
                <a:gd name="T37" fmla="*/ 110 h 8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898"/>
                <a:gd name="T59" fmla="*/ 682 w 682"/>
                <a:gd name="T60" fmla="*/ 898 h 8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898">
                  <a:moveTo>
                    <a:pt x="582" y="827"/>
                  </a:moveTo>
                  <a:lnTo>
                    <a:pt x="362" y="854"/>
                  </a:lnTo>
                  <a:lnTo>
                    <a:pt x="15" y="898"/>
                  </a:lnTo>
                  <a:lnTo>
                    <a:pt x="15" y="890"/>
                  </a:lnTo>
                  <a:lnTo>
                    <a:pt x="106" y="720"/>
                  </a:lnTo>
                  <a:lnTo>
                    <a:pt x="0" y="384"/>
                  </a:lnTo>
                  <a:lnTo>
                    <a:pt x="106" y="108"/>
                  </a:lnTo>
                  <a:lnTo>
                    <a:pt x="106" y="142"/>
                  </a:lnTo>
                  <a:lnTo>
                    <a:pt x="135" y="187"/>
                  </a:lnTo>
                  <a:lnTo>
                    <a:pt x="200" y="0"/>
                  </a:lnTo>
                  <a:lnTo>
                    <a:pt x="434" y="58"/>
                  </a:lnTo>
                  <a:lnTo>
                    <a:pt x="484" y="221"/>
                  </a:lnTo>
                  <a:lnTo>
                    <a:pt x="413" y="414"/>
                  </a:lnTo>
                  <a:lnTo>
                    <a:pt x="462" y="421"/>
                  </a:lnTo>
                  <a:lnTo>
                    <a:pt x="570" y="293"/>
                  </a:lnTo>
                  <a:lnTo>
                    <a:pt x="682" y="455"/>
                  </a:lnTo>
                  <a:lnTo>
                    <a:pt x="676" y="577"/>
                  </a:lnTo>
                  <a:lnTo>
                    <a:pt x="641" y="634"/>
                  </a:lnTo>
                  <a:lnTo>
                    <a:pt x="582" y="827"/>
                  </a:lnTo>
                  <a:close/>
                </a:path>
              </a:pathLst>
            </a:custGeom>
            <a:solidFill>
              <a:srgbClr val="CCE2F2"/>
            </a:solidFill>
            <a:ln w="9525">
              <a:noFill/>
              <a:round/>
              <a:headEnd/>
              <a:tailEnd/>
            </a:ln>
          </p:spPr>
          <p:txBody>
            <a:bodyPr/>
            <a:lstStyle/>
            <a:p>
              <a:endParaRPr lang="en-US"/>
            </a:p>
          </p:txBody>
        </p:sp>
        <p:sp>
          <p:nvSpPr>
            <p:cNvPr id="36920" name="Freeform 7"/>
            <p:cNvSpPr>
              <a:spLocks/>
            </p:cNvSpPr>
            <p:nvPr/>
          </p:nvSpPr>
          <p:spPr bwMode="auto">
            <a:xfrm>
              <a:off x="2189" y="1368"/>
              <a:ext cx="249" cy="328"/>
            </a:xfrm>
            <a:custGeom>
              <a:avLst/>
              <a:gdLst>
                <a:gd name="T0" fmla="*/ 77 w 682"/>
                <a:gd name="T1" fmla="*/ 110 h 898"/>
                <a:gd name="T2" fmla="*/ 48 w 682"/>
                <a:gd name="T3" fmla="*/ 114 h 898"/>
                <a:gd name="T4" fmla="*/ 2 w 682"/>
                <a:gd name="T5" fmla="*/ 120 h 898"/>
                <a:gd name="T6" fmla="*/ 2 w 682"/>
                <a:gd name="T7" fmla="*/ 119 h 898"/>
                <a:gd name="T8" fmla="*/ 14 w 682"/>
                <a:gd name="T9" fmla="*/ 96 h 898"/>
                <a:gd name="T10" fmla="*/ 0 w 682"/>
                <a:gd name="T11" fmla="*/ 51 h 898"/>
                <a:gd name="T12" fmla="*/ 14 w 682"/>
                <a:gd name="T13" fmla="*/ 14 h 898"/>
                <a:gd name="T14" fmla="*/ 14 w 682"/>
                <a:gd name="T15" fmla="*/ 19 h 898"/>
                <a:gd name="T16" fmla="*/ 18 w 682"/>
                <a:gd name="T17" fmla="*/ 25 h 898"/>
                <a:gd name="T18" fmla="*/ 27 w 682"/>
                <a:gd name="T19" fmla="*/ 0 h 898"/>
                <a:gd name="T20" fmla="*/ 58 w 682"/>
                <a:gd name="T21" fmla="*/ 8 h 898"/>
                <a:gd name="T22" fmla="*/ 65 w 682"/>
                <a:gd name="T23" fmla="*/ 30 h 898"/>
                <a:gd name="T24" fmla="*/ 55 w 682"/>
                <a:gd name="T25" fmla="*/ 55 h 898"/>
                <a:gd name="T26" fmla="*/ 62 w 682"/>
                <a:gd name="T27" fmla="*/ 56 h 898"/>
                <a:gd name="T28" fmla="*/ 76 w 682"/>
                <a:gd name="T29" fmla="*/ 39 h 898"/>
                <a:gd name="T30" fmla="*/ 91 w 682"/>
                <a:gd name="T31" fmla="*/ 61 h 898"/>
                <a:gd name="T32" fmla="*/ 90 w 682"/>
                <a:gd name="T33" fmla="*/ 77 h 898"/>
                <a:gd name="T34" fmla="*/ 85 w 682"/>
                <a:gd name="T35" fmla="*/ 85 h 898"/>
                <a:gd name="T36" fmla="*/ 77 w 682"/>
                <a:gd name="T37" fmla="*/ 110 h 8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898"/>
                <a:gd name="T59" fmla="*/ 682 w 682"/>
                <a:gd name="T60" fmla="*/ 898 h 8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898">
                  <a:moveTo>
                    <a:pt x="582" y="827"/>
                  </a:moveTo>
                  <a:lnTo>
                    <a:pt x="362" y="854"/>
                  </a:lnTo>
                  <a:lnTo>
                    <a:pt x="15" y="898"/>
                  </a:lnTo>
                  <a:lnTo>
                    <a:pt x="15" y="890"/>
                  </a:lnTo>
                  <a:lnTo>
                    <a:pt x="106" y="720"/>
                  </a:lnTo>
                  <a:lnTo>
                    <a:pt x="0" y="384"/>
                  </a:lnTo>
                  <a:lnTo>
                    <a:pt x="106" y="108"/>
                  </a:lnTo>
                  <a:lnTo>
                    <a:pt x="106" y="142"/>
                  </a:lnTo>
                  <a:lnTo>
                    <a:pt x="135" y="187"/>
                  </a:lnTo>
                  <a:lnTo>
                    <a:pt x="200" y="0"/>
                  </a:lnTo>
                  <a:lnTo>
                    <a:pt x="434" y="58"/>
                  </a:lnTo>
                  <a:lnTo>
                    <a:pt x="484" y="221"/>
                  </a:lnTo>
                  <a:lnTo>
                    <a:pt x="413" y="414"/>
                  </a:lnTo>
                  <a:lnTo>
                    <a:pt x="462" y="421"/>
                  </a:lnTo>
                  <a:lnTo>
                    <a:pt x="570" y="293"/>
                  </a:lnTo>
                  <a:lnTo>
                    <a:pt x="682" y="455"/>
                  </a:lnTo>
                  <a:lnTo>
                    <a:pt x="676" y="577"/>
                  </a:lnTo>
                  <a:lnTo>
                    <a:pt x="641" y="634"/>
                  </a:lnTo>
                  <a:lnTo>
                    <a:pt x="582" y="827"/>
                  </a:lnTo>
                </a:path>
              </a:pathLst>
            </a:custGeom>
            <a:solidFill>
              <a:srgbClr val="CCE2F2"/>
            </a:solidFill>
            <a:ln w="6350">
              <a:solidFill>
                <a:srgbClr val="000000"/>
              </a:solidFill>
              <a:round/>
              <a:headEnd/>
              <a:tailEnd/>
            </a:ln>
          </p:spPr>
          <p:txBody>
            <a:bodyPr/>
            <a:lstStyle/>
            <a:p>
              <a:endParaRPr lang="en-US"/>
            </a:p>
          </p:txBody>
        </p:sp>
        <p:sp>
          <p:nvSpPr>
            <p:cNvPr id="36921" name="Freeform 8"/>
            <p:cNvSpPr>
              <a:spLocks/>
            </p:cNvSpPr>
            <p:nvPr/>
          </p:nvSpPr>
          <p:spPr bwMode="auto">
            <a:xfrm>
              <a:off x="2161" y="1679"/>
              <a:ext cx="190" cy="326"/>
            </a:xfrm>
            <a:custGeom>
              <a:avLst/>
              <a:gdLst>
                <a:gd name="T0" fmla="*/ 12 w 519"/>
                <a:gd name="T1" fmla="*/ 6 h 890"/>
                <a:gd name="T2" fmla="*/ 10 w 519"/>
                <a:gd name="T3" fmla="*/ 11 h 890"/>
                <a:gd name="T4" fmla="*/ 0 w 519"/>
                <a:gd name="T5" fmla="*/ 6 h 890"/>
                <a:gd name="T6" fmla="*/ 11 w 519"/>
                <a:gd name="T7" fmla="*/ 76 h 890"/>
                <a:gd name="T8" fmla="*/ 11 w 519"/>
                <a:gd name="T9" fmla="*/ 81 h 890"/>
                <a:gd name="T10" fmla="*/ 16 w 519"/>
                <a:gd name="T11" fmla="*/ 87 h 890"/>
                <a:gd name="T12" fmla="*/ 7 w 519"/>
                <a:gd name="T13" fmla="*/ 119 h 890"/>
                <a:gd name="T14" fmla="*/ 37 w 519"/>
                <a:gd name="T15" fmla="*/ 115 h 890"/>
                <a:gd name="T16" fmla="*/ 44 w 519"/>
                <a:gd name="T17" fmla="*/ 103 h 890"/>
                <a:gd name="T18" fmla="*/ 48 w 519"/>
                <a:gd name="T19" fmla="*/ 110 h 890"/>
                <a:gd name="T20" fmla="*/ 70 w 519"/>
                <a:gd name="T21" fmla="*/ 76 h 890"/>
                <a:gd name="T22" fmla="*/ 70 w 519"/>
                <a:gd name="T23" fmla="*/ 71 h 890"/>
                <a:gd name="T24" fmla="*/ 59 w 519"/>
                <a:gd name="T25" fmla="*/ 0 h 890"/>
                <a:gd name="T26" fmla="*/ 12 w 519"/>
                <a:gd name="T27" fmla="*/ 6 h 8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9"/>
                <a:gd name="T43" fmla="*/ 0 h 890"/>
                <a:gd name="T44" fmla="*/ 519 w 519"/>
                <a:gd name="T45" fmla="*/ 890 h 8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9" h="890">
                  <a:moveTo>
                    <a:pt x="94" y="44"/>
                  </a:moveTo>
                  <a:lnTo>
                    <a:pt x="71" y="79"/>
                  </a:lnTo>
                  <a:lnTo>
                    <a:pt x="0" y="44"/>
                  </a:lnTo>
                  <a:lnTo>
                    <a:pt x="86" y="569"/>
                  </a:lnTo>
                  <a:lnTo>
                    <a:pt x="86" y="606"/>
                  </a:lnTo>
                  <a:lnTo>
                    <a:pt x="122" y="648"/>
                  </a:lnTo>
                  <a:lnTo>
                    <a:pt x="51" y="890"/>
                  </a:lnTo>
                  <a:lnTo>
                    <a:pt x="279" y="854"/>
                  </a:lnTo>
                  <a:lnTo>
                    <a:pt x="328" y="769"/>
                  </a:lnTo>
                  <a:lnTo>
                    <a:pt x="356" y="819"/>
                  </a:lnTo>
                  <a:lnTo>
                    <a:pt x="519" y="569"/>
                  </a:lnTo>
                  <a:lnTo>
                    <a:pt x="519" y="527"/>
                  </a:lnTo>
                  <a:lnTo>
                    <a:pt x="441" y="0"/>
                  </a:lnTo>
                  <a:lnTo>
                    <a:pt x="94" y="44"/>
                  </a:lnTo>
                </a:path>
              </a:pathLst>
            </a:custGeom>
            <a:solidFill>
              <a:srgbClr val="CCE2F2"/>
            </a:solidFill>
            <a:ln w="6350">
              <a:solidFill>
                <a:srgbClr val="000000"/>
              </a:solidFill>
              <a:round/>
              <a:headEnd/>
              <a:tailEnd/>
            </a:ln>
          </p:spPr>
          <p:txBody>
            <a:bodyPr/>
            <a:lstStyle/>
            <a:p>
              <a:endParaRPr lang="en-US"/>
            </a:p>
          </p:txBody>
        </p:sp>
        <p:sp>
          <p:nvSpPr>
            <p:cNvPr id="36922" name="Freeform 9"/>
            <p:cNvSpPr>
              <a:spLocks/>
            </p:cNvSpPr>
            <p:nvPr/>
          </p:nvSpPr>
          <p:spPr bwMode="auto">
            <a:xfrm>
              <a:off x="1975" y="1264"/>
              <a:ext cx="345" cy="199"/>
            </a:xfrm>
            <a:custGeom>
              <a:avLst/>
              <a:gdLst>
                <a:gd name="T0" fmla="*/ 53 w 939"/>
                <a:gd name="T1" fmla="*/ 72 h 549"/>
                <a:gd name="T2" fmla="*/ 45 w 939"/>
                <a:gd name="T3" fmla="*/ 46 h 549"/>
                <a:gd name="T4" fmla="*/ 36 w 939"/>
                <a:gd name="T5" fmla="*/ 46 h 549"/>
                <a:gd name="T6" fmla="*/ 2 w 939"/>
                <a:gd name="T7" fmla="*/ 38 h 549"/>
                <a:gd name="T8" fmla="*/ 0 w 939"/>
                <a:gd name="T9" fmla="*/ 36 h 549"/>
                <a:gd name="T10" fmla="*/ 0 w 939"/>
                <a:gd name="T11" fmla="*/ 34 h 549"/>
                <a:gd name="T12" fmla="*/ 3 w 939"/>
                <a:gd name="T13" fmla="*/ 31 h 549"/>
                <a:gd name="T14" fmla="*/ 41 w 939"/>
                <a:gd name="T15" fmla="*/ 0 h 549"/>
                <a:gd name="T16" fmla="*/ 48 w 939"/>
                <a:gd name="T17" fmla="*/ 3 h 549"/>
                <a:gd name="T18" fmla="*/ 41 w 939"/>
                <a:gd name="T19" fmla="*/ 15 h 549"/>
                <a:gd name="T20" fmla="*/ 40 w 939"/>
                <a:gd name="T21" fmla="*/ 18 h 549"/>
                <a:gd name="T22" fmla="*/ 41 w 939"/>
                <a:gd name="T23" fmla="*/ 18 h 549"/>
                <a:gd name="T24" fmla="*/ 45 w 939"/>
                <a:gd name="T25" fmla="*/ 18 h 549"/>
                <a:gd name="T26" fmla="*/ 55 w 939"/>
                <a:gd name="T27" fmla="*/ 27 h 549"/>
                <a:gd name="T28" fmla="*/ 58 w 939"/>
                <a:gd name="T29" fmla="*/ 24 h 549"/>
                <a:gd name="T30" fmla="*/ 69 w 939"/>
                <a:gd name="T31" fmla="*/ 24 h 549"/>
                <a:gd name="T32" fmla="*/ 71 w 939"/>
                <a:gd name="T33" fmla="*/ 21 h 549"/>
                <a:gd name="T34" fmla="*/ 74 w 939"/>
                <a:gd name="T35" fmla="*/ 21 h 549"/>
                <a:gd name="T36" fmla="*/ 94 w 939"/>
                <a:gd name="T37" fmla="*/ 13 h 549"/>
                <a:gd name="T38" fmla="*/ 101 w 939"/>
                <a:gd name="T39" fmla="*/ 18 h 549"/>
                <a:gd name="T40" fmla="*/ 118 w 939"/>
                <a:gd name="T41" fmla="*/ 18 h 549"/>
                <a:gd name="T42" fmla="*/ 122 w 939"/>
                <a:gd name="T43" fmla="*/ 21 h 549"/>
                <a:gd name="T44" fmla="*/ 127 w 939"/>
                <a:gd name="T45" fmla="*/ 30 h 549"/>
                <a:gd name="T46" fmla="*/ 64 w 939"/>
                <a:gd name="T47" fmla="*/ 43 h 549"/>
                <a:gd name="T48" fmla="*/ 53 w 939"/>
                <a:gd name="T49" fmla="*/ 72 h 5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9"/>
                <a:gd name="T76" fmla="*/ 0 h 549"/>
                <a:gd name="T77" fmla="*/ 939 w 939"/>
                <a:gd name="T78" fmla="*/ 549 h 5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9" h="549">
                  <a:moveTo>
                    <a:pt x="390" y="549"/>
                  </a:moveTo>
                  <a:lnTo>
                    <a:pt x="333" y="349"/>
                  </a:lnTo>
                  <a:lnTo>
                    <a:pt x="270" y="349"/>
                  </a:lnTo>
                  <a:lnTo>
                    <a:pt x="14" y="291"/>
                  </a:lnTo>
                  <a:lnTo>
                    <a:pt x="0" y="270"/>
                  </a:lnTo>
                  <a:lnTo>
                    <a:pt x="0" y="256"/>
                  </a:lnTo>
                  <a:lnTo>
                    <a:pt x="20" y="236"/>
                  </a:lnTo>
                  <a:lnTo>
                    <a:pt x="305" y="0"/>
                  </a:lnTo>
                  <a:lnTo>
                    <a:pt x="356" y="22"/>
                  </a:lnTo>
                  <a:lnTo>
                    <a:pt x="305" y="114"/>
                  </a:lnTo>
                  <a:lnTo>
                    <a:pt x="299" y="142"/>
                  </a:lnTo>
                  <a:lnTo>
                    <a:pt x="305" y="136"/>
                  </a:lnTo>
                  <a:lnTo>
                    <a:pt x="333" y="136"/>
                  </a:lnTo>
                  <a:lnTo>
                    <a:pt x="412" y="207"/>
                  </a:lnTo>
                  <a:lnTo>
                    <a:pt x="427" y="179"/>
                  </a:lnTo>
                  <a:lnTo>
                    <a:pt x="512" y="179"/>
                  </a:lnTo>
                  <a:lnTo>
                    <a:pt x="526" y="157"/>
                  </a:lnTo>
                  <a:lnTo>
                    <a:pt x="547" y="157"/>
                  </a:lnTo>
                  <a:lnTo>
                    <a:pt x="697" y="100"/>
                  </a:lnTo>
                  <a:lnTo>
                    <a:pt x="746" y="142"/>
                  </a:lnTo>
                  <a:lnTo>
                    <a:pt x="874" y="136"/>
                  </a:lnTo>
                  <a:lnTo>
                    <a:pt x="903" y="164"/>
                  </a:lnTo>
                  <a:lnTo>
                    <a:pt x="939" y="228"/>
                  </a:lnTo>
                  <a:lnTo>
                    <a:pt x="476" y="327"/>
                  </a:lnTo>
                  <a:lnTo>
                    <a:pt x="390" y="549"/>
                  </a:lnTo>
                </a:path>
              </a:pathLst>
            </a:custGeom>
            <a:solidFill>
              <a:srgbClr val="CCE2F2"/>
            </a:solidFill>
            <a:ln w="6350">
              <a:solidFill>
                <a:srgbClr val="000000"/>
              </a:solidFill>
              <a:round/>
              <a:headEnd/>
              <a:tailEnd/>
            </a:ln>
          </p:spPr>
          <p:txBody>
            <a:bodyPr/>
            <a:lstStyle/>
            <a:p>
              <a:endParaRPr lang="en-US"/>
            </a:p>
          </p:txBody>
        </p:sp>
        <p:sp>
          <p:nvSpPr>
            <p:cNvPr id="36923" name="Freeform 10"/>
            <p:cNvSpPr>
              <a:spLocks/>
            </p:cNvSpPr>
            <p:nvPr/>
          </p:nvSpPr>
          <p:spPr bwMode="auto">
            <a:xfrm>
              <a:off x="1642" y="1582"/>
              <a:ext cx="365" cy="252"/>
            </a:xfrm>
            <a:custGeom>
              <a:avLst/>
              <a:gdLst>
                <a:gd name="T0" fmla="*/ 5 w 996"/>
                <a:gd name="T1" fmla="*/ 11 h 690"/>
                <a:gd name="T2" fmla="*/ 0 w 996"/>
                <a:gd name="T3" fmla="*/ 14 h 690"/>
                <a:gd name="T4" fmla="*/ 2 w 996"/>
                <a:gd name="T5" fmla="*/ 35 h 690"/>
                <a:gd name="T6" fmla="*/ 4 w 996"/>
                <a:gd name="T7" fmla="*/ 45 h 690"/>
                <a:gd name="T8" fmla="*/ 19 w 996"/>
                <a:gd name="T9" fmla="*/ 81 h 690"/>
                <a:gd name="T10" fmla="*/ 21 w 996"/>
                <a:gd name="T11" fmla="*/ 88 h 690"/>
                <a:gd name="T12" fmla="*/ 22 w 996"/>
                <a:gd name="T13" fmla="*/ 92 h 690"/>
                <a:gd name="T14" fmla="*/ 108 w 996"/>
                <a:gd name="T15" fmla="*/ 86 h 690"/>
                <a:gd name="T16" fmla="*/ 113 w 996"/>
                <a:gd name="T17" fmla="*/ 90 h 690"/>
                <a:gd name="T18" fmla="*/ 121 w 996"/>
                <a:gd name="T19" fmla="*/ 70 h 690"/>
                <a:gd name="T20" fmla="*/ 119 w 996"/>
                <a:gd name="T21" fmla="*/ 64 h 690"/>
                <a:gd name="T22" fmla="*/ 132 w 996"/>
                <a:gd name="T23" fmla="*/ 54 h 690"/>
                <a:gd name="T24" fmla="*/ 134 w 996"/>
                <a:gd name="T25" fmla="*/ 39 h 690"/>
                <a:gd name="T26" fmla="*/ 130 w 996"/>
                <a:gd name="T27" fmla="*/ 38 h 690"/>
                <a:gd name="T28" fmla="*/ 124 w 996"/>
                <a:gd name="T29" fmla="*/ 32 h 690"/>
                <a:gd name="T30" fmla="*/ 115 w 996"/>
                <a:gd name="T31" fmla="*/ 24 h 690"/>
                <a:gd name="T32" fmla="*/ 109 w 996"/>
                <a:gd name="T33" fmla="*/ 0 h 690"/>
                <a:gd name="T34" fmla="*/ 7 w 996"/>
                <a:gd name="T35" fmla="*/ 12 h 690"/>
                <a:gd name="T36" fmla="*/ 5 w 996"/>
                <a:gd name="T37" fmla="*/ 11 h 6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6"/>
                <a:gd name="T58" fmla="*/ 0 h 690"/>
                <a:gd name="T59" fmla="*/ 996 w 996"/>
                <a:gd name="T60" fmla="*/ 690 h 6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6" h="690">
                  <a:moveTo>
                    <a:pt x="36" y="84"/>
                  </a:moveTo>
                  <a:lnTo>
                    <a:pt x="0" y="106"/>
                  </a:lnTo>
                  <a:lnTo>
                    <a:pt x="14" y="263"/>
                  </a:lnTo>
                  <a:lnTo>
                    <a:pt x="28" y="334"/>
                  </a:lnTo>
                  <a:lnTo>
                    <a:pt x="142" y="604"/>
                  </a:lnTo>
                  <a:lnTo>
                    <a:pt x="156" y="661"/>
                  </a:lnTo>
                  <a:lnTo>
                    <a:pt x="164" y="690"/>
                  </a:lnTo>
                  <a:lnTo>
                    <a:pt x="803" y="647"/>
                  </a:lnTo>
                  <a:lnTo>
                    <a:pt x="840" y="675"/>
                  </a:lnTo>
                  <a:lnTo>
                    <a:pt x="903" y="527"/>
                  </a:lnTo>
                  <a:lnTo>
                    <a:pt x="890" y="476"/>
                  </a:lnTo>
                  <a:lnTo>
                    <a:pt x="982" y="405"/>
                  </a:lnTo>
                  <a:lnTo>
                    <a:pt x="996" y="297"/>
                  </a:lnTo>
                  <a:lnTo>
                    <a:pt x="968" y="285"/>
                  </a:lnTo>
                  <a:lnTo>
                    <a:pt x="925" y="242"/>
                  </a:lnTo>
                  <a:lnTo>
                    <a:pt x="854" y="177"/>
                  </a:lnTo>
                  <a:lnTo>
                    <a:pt x="811" y="0"/>
                  </a:lnTo>
                  <a:lnTo>
                    <a:pt x="50" y="92"/>
                  </a:lnTo>
                  <a:lnTo>
                    <a:pt x="36" y="84"/>
                  </a:lnTo>
                  <a:close/>
                </a:path>
              </a:pathLst>
            </a:custGeom>
            <a:solidFill>
              <a:srgbClr val="CCE2F2"/>
            </a:solidFill>
            <a:ln w="9525">
              <a:noFill/>
              <a:round/>
              <a:headEnd/>
              <a:tailEnd/>
            </a:ln>
          </p:spPr>
          <p:txBody>
            <a:bodyPr/>
            <a:lstStyle/>
            <a:p>
              <a:endParaRPr lang="en-US"/>
            </a:p>
          </p:txBody>
        </p:sp>
        <p:sp>
          <p:nvSpPr>
            <p:cNvPr id="36924" name="Freeform 11"/>
            <p:cNvSpPr>
              <a:spLocks/>
            </p:cNvSpPr>
            <p:nvPr/>
          </p:nvSpPr>
          <p:spPr bwMode="auto">
            <a:xfrm>
              <a:off x="1642" y="1582"/>
              <a:ext cx="365" cy="252"/>
            </a:xfrm>
            <a:custGeom>
              <a:avLst/>
              <a:gdLst>
                <a:gd name="T0" fmla="*/ 5 w 996"/>
                <a:gd name="T1" fmla="*/ 11 h 690"/>
                <a:gd name="T2" fmla="*/ 0 w 996"/>
                <a:gd name="T3" fmla="*/ 14 h 690"/>
                <a:gd name="T4" fmla="*/ 2 w 996"/>
                <a:gd name="T5" fmla="*/ 35 h 690"/>
                <a:gd name="T6" fmla="*/ 4 w 996"/>
                <a:gd name="T7" fmla="*/ 45 h 690"/>
                <a:gd name="T8" fmla="*/ 19 w 996"/>
                <a:gd name="T9" fmla="*/ 81 h 690"/>
                <a:gd name="T10" fmla="*/ 21 w 996"/>
                <a:gd name="T11" fmla="*/ 88 h 690"/>
                <a:gd name="T12" fmla="*/ 22 w 996"/>
                <a:gd name="T13" fmla="*/ 92 h 690"/>
                <a:gd name="T14" fmla="*/ 108 w 996"/>
                <a:gd name="T15" fmla="*/ 86 h 690"/>
                <a:gd name="T16" fmla="*/ 113 w 996"/>
                <a:gd name="T17" fmla="*/ 90 h 690"/>
                <a:gd name="T18" fmla="*/ 121 w 996"/>
                <a:gd name="T19" fmla="*/ 70 h 690"/>
                <a:gd name="T20" fmla="*/ 119 w 996"/>
                <a:gd name="T21" fmla="*/ 64 h 690"/>
                <a:gd name="T22" fmla="*/ 132 w 996"/>
                <a:gd name="T23" fmla="*/ 54 h 690"/>
                <a:gd name="T24" fmla="*/ 134 w 996"/>
                <a:gd name="T25" fmla="*/ 39 h 690"/>
                <a:gd name="T26" fmla="*/ 130 w 996"/>
                <a:gd name="T27" fmla="*/ 38 h 690"/>
                <a:gd name="T28" fmla="*/ 124 w 996"/>
                <a:gd name="T29" fmla="*/ 32 h 690"/>
                <a:gd name="T30" fmla="*/ 115 w 996"/>
                <a:gd name="T31" fmla="*/ 24 h 690"/>
                <a:gd name="T32" fmla="*/ 109 w 996"/>
                <a:gd name="T33" fmla="*/ 0 h 690"/>
                <a:gd name="T34" fmla="*/ 7 w 996"/>
                <a:gd name="T35" fmla="*/ 12 h 690"/>
                <a:gd name="T36" fmla="*/ 5 w 996"/>
                <a:gd name="T37" fmla="*/ 11 h 6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6"/>
                <a:gd name="T58" fmla="*/ 0 h 690"/>
                <a:gd name="T59" fmla="*/ 996 w 996"/>
                <a:gd name="T60" fmla="*/ 690 h 6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6" h="690">
                  <a:moveTo>
                    <a:pt x="36" y="84"/>
                  </a:moveTo>
                  <a:lnTo>
                    <a:pt x="0" y="106"/>
                  </a:lnTo>
                  <a:lnTo>
                    <a:pt x="14" y="263"/>
                  </a:lnTo>
                  <a:lnTo>
                    <a:pt x="28" y="334"/>
                  </a:lnTo>
                  <a:lnTo>
                    <a:pt x="142" y="604"/>
                  </a:lnTo>
                  <a:lnTo>
                    <a:pt x="156" y="661"/>
                  </a:lnTo>
                  <a:lnTo>
                    <a:pt x="164" y="690"/>
                  </a:lnTo>
                  <a:lnTo>
                    <a:pt x="803" y="647"/>
                  </a:lnTo>
                  <a:lnTo>
                    <a:pt x="840" y="675"/>
                  </a:lnTo>
                  <a:lnTo>
                    <a:pt x="903" y="527"/>
                  </a:lnTo>
                  <a:lnTo>
                    <a:pt x="890" y="476"/>
                  </a:lnTo>
                  <a:lnTo>
                    <a:pt x="982" y="405"/>
                  </a:lnTo>
                  <a:lnTo>
                    <a:pt x="996" y="297"/>
                  </a:lnTo>
                  <a:lnTo>
                    <a:pt x="968" y="285"/>
                  </a:lnTo>
                  <a:lnTo>
                    <a:pt x="925" y="242"/>
                  </a:lnTo>
                  <a:lnTo>
                    <a:pt x="854" y="177"/>
                  </a:lnTo>
                  <a:lnTo>
                    <a:pt x="811" y="0"/>
                  </a:lnTo>
                  <a:lnTo>
                    <a:pt x="50" y="92"/>
                  </a:lnTo>
                  <a:lnTo>
                    <a:pt x="36" y="84"/>
                  </a:lnTo>
                </a:path>
              </a:pathLst>
            </a:custGeom>
            <a:solidFill>
              <a:srgbClr val="CCE2F2"/>
            </a:solidFill>
            <a:ln w="6350">
              <a:solidFill>
                <a:srgbClr val="000000"/>
              </a:solidFill>
              <a:round/>
              <a:headEnd/>
              <a:tailEnd/>
            </a:ln>
          </p:spPr>
          <p:txBody>
            <a:bodyPr/>
            <a:lstStyle/>
            <a:p>
              <a:endParaRPr lang="en-US"/>
            </a:p>
          </p:txBody>
        </p:sp>
        <p:sp>
          <p:nvSpPr>
            <p:cNvPr id="36925" name="Freeform 12"/>
            <p:cNvSpPr>
              <a:spLocks/>
            </p:cNvSpPr>
            <p:nvPr/>
          </p:nvSpPr>
          <p:spPr bwMode="auto">
            <a:xfrm>
              <a:off x="1944" y="1650"/>
              <a:ext cx="261" cy="424"/>
            </a:xfrm>
            <a:custGeom>
              <a:avLst/>
              <a:gdLst>
                <a:gd name="T0" fmla="*/ 63 w 712"/>
                <a:gd name="T1" fmla="*/ 149 h 1166"/>
                <a:gd name="T2" fmla="*/ 56 w 712"/>
                <a:gd name="T3" fmla="*/ 149 h 1166"/>
                <a:gd name="T4" fmla="*/ 55 w 712"/>
                <a:gd name="T5" fmla="*/ 143 h 1166"/>
                <a:gd name="T6" fmla="*/ 52 w 712"/>
                <a:gd name="T7" fmla="*/ 137 h 1166"/>
                <a:gd name="T8" fmla="*/ 35 w 712"/>
                <a:gd name="T9" fmla="*/ 121 h 1166"/>
                <a:gd name="T10" fmla="*/ 37 w 712"/>
                <a:gd name="T11" fmla="*/ 111 h 1166"/>
                <a:gd name="T12" fmla="*/ 34 w 712"/>
                <a:gd name="T13" fmla="*/ 99 h 1166"/>
                <a:gd name="T14" fmla="*/ 25 w 712"/>
                <a:gd name="T15" fmla="*/ 102 h 1166"/>
                <a:gd name="T16" fmla="*/ 6 w 712"/>
                <a:gd name="T17" fmla="*/ 82 h 1166"/>
                <a:gd name="T18" fmla="*/ 0 w 712"/>
                <a:gd name="T19" fmla="*/ 71 h 1166"/>
                <a:gd name="T20" fmla="*/ 2 w 712"/>
                <a:gd name="T21" fmla="*/ 65 h 1166"/>
                <a:gd name="T22" fmla="*/ 11 w 712"/>
                <a:gd name="T23" fmla="*/ 45 h 1166"/>
                <a:gd name="T24" fmla="*/ 9 w 712"/>
                <a:gd name="T25" fmla="*/ 39 h 1166"/>
                <a:gd name="T26" fmla="*/ 21 w 712"/>
                <a:gd name="T27" fmla="*/ 29 h 1166"/>
                <a:gd name="T28" fmla="*/ 23 w 712"/>
                <a:gd name="T29" fmla="*/ 15 h 1166"/>
                <a:gd name="T30" fmla="*/ 19 w 712"/>
                <a:gd name="T31" fmla="*/ 13 h 1166"/>
                <a:gd name="T32" fmla="*/ 14 w 712"/>
                <a:gd name="T33" fmla="*/ 8 h 1166"/>
                <a:gd name="T34" fmla="*/ 73 w 712"/>
                <a:gd name="T35" fmla="*/ 0 h 1166"/>
                <a:gd name="T36" fmla="*/ 73 w 712"/>
                <a:gd name="T37" fmla="*/ 1 h 1166"/>
                <a:gd name="T38" fmla="*/ 77 w 712"/>
                <a:gd name="T39" fmla="*/ 16 h 1166"/>
                <a:gd name="T40" fmla="*/ 79 w 712"/>
                <a:gd name="T41" fmla="*/ 17 h 1166"/>
                <a:gd name="T42" fmla="*/ 91 w 712"/>
                <a:gd name="T43" fmla="*/ 86 h 1166"/>
                <a:gd name="T44" fmla="*/ 91 w 712"/>
                <a:gd name="T45" fmla="*/ 91 h 1166"/>
                <a:gd name="T46" fmla="*/ 96 w 712"/>
                <a:gd name="T47" fmla="*/ 97 h 1166"/>
                <a:gd name="T48" fmla="*/ 86 w 712"/>
                <a:gd name="T49" fmla="*/ 129 h 1166"/>
                <a:gd name="T50" fmla="*/ 79 w 712"/>
                <a:gd name="T51" fmla="*/ 151 h 1166"/>
                <a:gd name="T52" fmla="*/ 69 w 712"/>
                <a:gd name="T53" fmla="*/ 145 h 1166"/>
                <a:gd name="T54" fmla="*/ 63 w 712"/>
                <a:gd name="T55" fmla="*/ 154 h 1166"/>
                <a:gd name="T56" fmla="*/ 63 w 712"/>
                <a:gd name="T57" fmla="*/ 149 h 1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2"/>
                <a:gd name="T88" fmla="*/ 0 h 1166"/>
                <a:gd name="T89" fmla="*/ 712 w 712"/>
                <a:gd name="T90" fmla="*/ 1166 h 1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2" h="1166">
                  <a:moveTo>
                    <a:pt x="470" y="1125"/>
                  </a:moveTo>
                  <a:lnTo>
                    <a:pt x="419" y="1125"/>
                  </a:lnTo>
                  <a:lnTo>
                    <a:pt x="413" y="1080"/>
                  </a:lnTo>
                  <a:lnTo>
                    <a:pt x="385" y="1038"/>
                  </a:lnTo>
                  <a:lnTo>
                    <a:pt x="263" y="917"/>
                  </a:lnTo>
                  <a:lnTo>
                    <a:pt x="277" y="840"/>
                  </a:lnTo>
                  <a:lnTo>
                    <a:pt x="257" y="747"/>
                  </a:lnTo>
                  <a:lnTo>
                    <a:pt x="185" y="769"/>
                  </a:lnTo>
                  <a:lnTo>
                    <a:pt x="43" y="618"/>
                  </a:lnTo>
                  <a:lnTo>
                    <a:pt x="0" y="539"/>
                  </a:lnTo>
                  <a:lnTo>
                    <a:pt x="15" y="490"/>
                  </a:lnTo>
                  <a:lnTo>
                    <a:pt x="78" y="342"/>
                  </a:lnTo>
                  <a:lnTo>
                    <a:pt x="65" y="291"/>
                  </a:lnTo>
                  <a:lnTo>
                    <a:pt x="157" y="220"/>
                  </a:lnTo>
                  <a:lnTo>
                    <a:pt x="171" y="112"/>
                  </a:lnTo>
                  <a:lnTo>
                    <a:pt x="143" y="100"/>
                  </a:lnTo>
                  <a:lnTo>
                    <a:pt x="100" y="57"/>
                  </a:lnTo>
                  <a:lnTo>
                    <a:pt x="541" y="0"/>
                  </a:lnTo>
                  <a:lnTo>
                    <a:pt x="541" y="6"/>
                  </a:lnTo>
                  <a:lnTo>
                    <a:pt x="570" y="120"/>
                  </a:lnTo>
                  <a:lnTo>
                    <a:pt x="590" y="128"/>
                  </a:lnTo>
                  <a:lnTo>
                    <a:pt x="676" y="653"/>
                  </a:lnTo>
                  <a:lnTo>
                    <a:pt x="676" y="690"/>
                  </a:lnTo>
                  <a:lnTo>
                    <a:pt x="712" y="732"/>
                  </a:lnTo>
                  <a:lnTo>
                    <a:pt x="641" y="974"/>
                  </a:lnTo>
                  <a:lnTo>
                    <a:pt x="590" y="1145"/>
                  </a:lnTo>
                  <a:lnTo>
                    <a:pt x="513" y="1096"/>
                  </a:lnTo>
                  <a:lnTo>
                    <a:pt x="470" y="1166"/>
                  </a:lnTo>
                  <a:lnTo>
                    <a:pt x="470" y="1125"/>
                  </a:lnTo>
                  <a:close/>
                </a:path>
              </a:pathLst>
            </a:custGeom>
            <a:solidFill>
              <a:srgbClr val="FF9900"/>
            </a:solidFill>
            <a:ln w="9525">
              <a:noFill/>
              <a:round/>
              <a:headEnd/>
              <a:tailEnd/>
            </a:ln>
          </p:spPr>
          <p:txBody>
            <a:bodyPr/>
            <a:lstStyle/>
            <a:p>
              <a:endParaRPr lang="en-US"/>
            </a:p>
          </p:txBody>
        </p:sp>
        <p:sp>
          <p:nvSpPr>
            <p:cNvPr id="36926" name="Freeform 13"/>
            <p:cNvSpPr>
              <a:spLocks/>
            </p:cNvSpPr>
            <p:nvPr/>
          </p:nvSpPr>
          <p:spPr bwMode="auto">
            <a:xfrm>
              <a:off x="1944" y="1650"/>
              <a:ext cx="261" cy="424"/>
            </a:xfrm>
            <a:custGeom>
              <a:avLst/>
              <a:gdLst>
                <a:gd name="T0" fmla="*/ 63 w 712"/>
                <a:gd name="T1" fmla="*/ 149 h 1166"/>
                <a:gd name="T2" fmla="*/ 56 w 712"/>
                <a:gd name="T3" fmla="*/ 149 h 1166"/>
                <a:gd name="T4" fmla="*/ 55 w 712"/>
                <a:gd name="T5" fmla="*/ 143 h 1166"/>
                <a:gd name="T6" fmla="*/ 52 w 712"/>
                <a:gd name="T7" fmla="*/ 137 h 1166"/>
                <a:gd name="T8" fmla="*/ 35 w 712"/>
                <a:gd name="T9" fmla="*/ 121 h 1166"/>
                <a:gd name="T10" fmla="*/ 37 w 712"/>
                <a:gd name="T11" fmla="*/ 111 h 1166"/>
                <a:gd name="T12" fmla="*/ 34 w 712"/>
                <a:gd name="T13" fmla="*/ 99 h 1166"/>
                <a:gd name="T14" fmla="*/ 25 w 712"/>
                <a:gd name="T15" fmla="*/ 102 h 1166"/>
                <a:gd name="T16" fmla="*/ 6 w 712"/>
                <a:gd name="T17" fmla="*/ 82 h 1166"/>
                <a:gd name="T18" fmla="*/ 0 w 712"/>
                <a:gd name="T19" fmla="*/ 71 h 1166"/>
                <a:gd name="T20" fmla="*/ 2 w 712"/>
                <a:gd name="T21" fmla="*/ 65 h 1166"/>
                <a:gd name="T22" fmla="*/ 11 w 712"/>
                <a:gd name="T23" fmla="*/ 45 h 1166"/>
                <a:gd name="T24" fmla="*/ 9 w 712"/>
                <a:gd name="T25" fmla="*/ 39 h 1166"/>
                <a:gd name="T26" fmla="*/ 21 w 712"/>
                <a:gd name="T27" fmla="*/ 29 h 1166"/>
                <a:gd name="T28" fmla="*/ 23 w 712"/>
                <a:gd name="T29" fmla="*/ 15 h 1166"/>
                <a:gd name="T30" fmla="*/ 19 w 712"/>
                <a:gd name="T31" fmla="*/ 13 h 1166"/>
                <a:gd name="T32" fmla="*/ 14 w 712"/>
                <a:gd name="T33" fmla="*/ 8 h 1166"/>
                <a:gd name="T34" fmla="*/ 73 w 712"/>
                <a:gd name="T35" fmla="*/ 0 h 1166"/>
                <a:gd name="T36" fmla="*/ 73 w 712"/>
                <a:gd name="T37" fmla="*/ 1 h 1166"/>
                <a:gd name="T38" fmla="*/ 77 w 712"/>
                <a:gd name="T39" fmla="*/ 16 h 1166"/>
                <a:gd name="T40" fmla="*/ 79 w 712"/>
                <a:gd name="T41" fmla="*/ 17 h 1166"/>
                <a:gd name="T42" fmla="*/ 91 w 712"/>
                <a:gd name="T43" fmla="*/ 86 h 1166"/>
                <a:gd name="T44" fmla="*/ 91 w 712"/>
                <a:gd name="T45" fmla="*/ 91 h 1166"/>
                <a:gd name="T46" fmla="*/ 96 w 712"/>
                <a:gd name="T47" fmla="*/ 97 h 1166"/>
                <a:gd name="T48" fmla="*/ 86 w 712"/>
                <a:gd name="T49" fmla="*/ 129 h 1166"/>
                <a:gd name="T50" fmla="*/ 79 w 712"/>
                <a:gd name="T51" fmla="*/ 151 h 1166"/>
                <a:gd name="T52" fmla="*/ 69 w 712"/>
                <a:gd name="T53" fmla="*/ 145 h 1166"/>
                <a:gd name="T54" fmla="*/ 63 w 712"/>
                <a:gd name="T55" fmla="*/ 154 h 1166"/>
                <a:gd name="T56" fmla="*/ 63 w 712"/>
                <a:gd name="T57" fmla="*/ 149 h 1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2"/>
                <a:gd name="T88" fmla="*/ 0 h 1166"/>
                <a:gd name="T89" fmla="*/ 712 w 712"/>
                <a:gd name="T90" fmla="*/ 1166 h 1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2" h="1166">
                  <a:moveTo>
                    <a:pt x="470" y="1125"/>
                  </a:moveTo>
                  <a:lnTo>
                    <a:pt x="419" y="1125"/>
                  </a:lnTo>
                  <a:lnTo>
                    <a:pt x="413" y="1080"/>
                  </a:lnTo>
                  <a:lnTo>
                    <a:pt x="385" y="1038"/>
                  </a:lnTo>
                  <a:lnTo>
                    <a:pt x="263" y="917"/>
                  </a:lnTo>
                  <a:lnTo>
                    <a:pt x="277" y="840"/>
                  </a:lnTo>
                  <a:lnTo>
                    <a:pt x="257" y="747"/>
                  </a:lnTo>
                  <a:lnTo>
                    <a:pt x="185" y="769"/>
                  </a:lnTo>
                  <a:lnTo>
                    <a:pt x="43" y="618"/>
                  </a:lnTo>
                  <a:lnTo>
                    <a:pt x="0" y="539"/>
                  </a:lnTo>
                  <a:lnTo>
                    <a:pt x="15" y="490"/>
                  </a:lnTo>
                  <a:lnTo>
                    <a:pt x="78" y="342"/>
                  </a:lnTo>
                  <a:lnTo>
                    <a:pt x="65" y="291"/>
                  </a:lnTo>
                  <a:lnTo>
                    <a:pt x="157" y="220"/>
                  </a:lnTo>
                  <a:lnTo>
                    <a:pt x="171" y="112"/>
                  </a:lnTo>
                  <a:lnTo>
                    <a:pt x="143" y="100"/>
                  </a:lnTo>
                  <a:lnTo>
                    <a:pt x="100" y="57"/>
                  </a:lnTo>
                  <a:lnTo>
                    <a:pt x="541" y="0"/>
                  </a:lnTo>
                  <a:lnTo>
                    <a:pt x="541" y="6"/>
                  </a:lnTo>
                  <a:lnTo>
                    <a:pt x="570" y="120"/>
                  </a:lnTo>
                  <a:lnTo>
                    <a:pt x="590" y="128"/>
                  </a:lnTo>
                  <a:lnTo>
                    <a:pt x="676" y="653"/>
                  </a:lnTo>
                  <a:lnTo>
                    <a:pt x="676" y="690"/>
                  </a:lnTo>
                  <a:lnTo>
                    <a:pt x="712" y="732"/>
                  </a:lnTo>
                  <a:lnTo>
                    <a:pt x="641" y="974"/>
                  </a:lnTo>
                  <a:lnTo>
                    <a:pt x="590" y="1145"/>
                  </a:lnTo>
                  <a:lnTo>
                    <a:pt x="513" y="1096"/>
                  </a:lnTo>
                  <a:lnTo>
                    <a:pt x="470" y="1166"/>
                  </a:lnTo>
                  <a:lnTo>
                    <a:pt x="470" y="1125"/>
                  </a:lnTo>
                </a:path>
              </a:pathLst>
            </a:custGeom>
            <a:solidFill>
              <a:srgbClr val="969696"/>
            </a:solidFill>
            <a:ln w="6350">
              <a:solidFill>
                <a:srgbClr val="000000"/>
              </a:solidFill>
              <a:round/>
              <a:headEnd/>
              <a:tailEnd/>
            </a:ln>
          </p:spPr>
          <p:txBody>
            <a:bodyPr/>
            <a:lstStyle/>
            <a:p>
              <a:endParaRPr lang="en-US"/>
            </a:p>
          </p:txBody>
        </p:sp>
        <p:sp>
          <p:nvSpPr>
            <p:cNvPr id="36927" name="Freeform 14"/>
            <p:cNvSpPr>
              <a:spLocks/>
            </p:cNvSpPr>
            <p:nvPr/>
          </p:nvSpPr>
          <p:spPr bwMode="auto">
            <a:xfrm>
              <a:off x="1702" y="1818"/>
              <a:ext cx="414" cy="337"/>
            </a:xfrm>
            <a:custGeom>
              <a:avLst/>
              <a:gdLst>
                <a:gd name="T0" fmla="*/ 89 w 1131"/>
                <a:gd name="T1" fmla="*/ 10 h 925"/>
                <a:gd name="T2" fmla="*/ 90 w 1131"/>
                <a:gd name="T3" fmla="*/ 4 h 925"/>
                <a:gd name="T4" fmla="*/ 86 w 1131"/>
                <a:gd name="T5" fmla="*/ 0 h 925"/>
                <a:gd name="T6" fmla="*/ 0 w 1131"/>
                <a:gd name="T7" fmla="*/ 6 h 925"/>
                <a:gd name="T8" fmla="*/ 8 w 1131"/>
                <a:gd name="T9" fmla="*/ 22 h 925"/>
                <a:gd name="T10" fmla="*/ 29 w 1131"/>
                <a:gd name="T11" fmla="*/ 50 h 925"/>
                <a:gd name="T12" fmla="*/ 33 w 1131"/>
                <a:gd name="T13" fmla="*/ 102 h 925"/>
                <a:gd name="T14" fmla="*/ 33 w 1131"/>
                <a:gd name="T15" fmla="*/ 115 h 925"/>
                <a:gd name="T16" fmla="*/ 134 w 1131"/>
                <a:gd name="T17" fmla="*/ 106 h 925"/>
                <a:gd name="T18" fmla="*/ 131 w 1131"/>
                <a:gd name="T19" fmla="*/ 122 h 925"/>
                <a:gd name="T20" fmla="*/ 141 w 1131"/>
                <a:gd name="T21" fmla="*/ 123 h 925"/>
                <a:gd name="T22" fmla="*/ 148 w 1131"/>
                <a:gd name="T23" fmla="*/ 105 h 925"/>
                <a:gd name="T24" fmla="*/ 152 w 1131"/>
                <a:gd name="T25" fmla="*/ 93 h 925"/>
                <a:gd name="T26" fmla="*/ 152 w 1131"/>
                <a:gd name="T27" fmla="*/ 88 h 925"/>
                <a:gd name="T28" fmla="*/ 145 w 1131"/>
                <a:gd name="T29" fmla="*/ 88 h 925"/>
                <a:gd name="T30" fmla="*/ 144 w 1131"/>
                <a:gd name="T31" fmla="*/ 82 h 925"/>
                <a:gd name="T32" fmla="*/ 140 w 1131"/>
                <a:gd name="T33" fmla="*/ 77 h 925"/>
                <a:gd name="T34" fmla="*/ 124 w 1131"/>
                <a:gd name="T35" fmla="*/ 60 h 925"/>
                <a:gd name="T36" fmla="*/ 126 w 1131"/>
                <a:gd name="T37" fmla="*/ 50 h 925"/>
                <a:gd name="T38" fmla="*/ 123 w 1131"/>
                <a:gd name="T39" fmla="*/ 38 h 925"/>
                <a:gd name="T40" fmla="*/ 113 w 1131"/>
                <a:gd name="T41" fmla="*/ 41 h 925"/>
                <a:gd name="T42" fmla="*/ 94 w 1131"/>
                <a:gd name="T43" fmla="*/ 20 h 925"/>
                <a:gd name="T44" fmla="*/ 89 w 1131"/>
                <a:gd name="T45" fmla="*/ 10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1"/>
                <a:gd name="T70" fmla="*/ 0 h 925"/>
                <a:gd name="T71" fmla="*/ 1131 w 1131"/>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1" h="925">
                  <a:moveTo>
                    <a:pt x="661" y="77"/>
                  </a:moveTo>
                  <a:lnTo>
                    <a:pt x="676" y="28"/>
                  </a:lnTo>
                  <a:lnTo>
                    <a:pt x="639" y="0"/>
                  </a:lnTo>
                  <a:lnTo>
                    <a:pt x="0" y="43"/>
                  </a:lnTo>
                  <a:lnTo>
                    <a:pt x="64" y="164"/>
                  </a:lnTo>
                  <a:lnTo>
                    <a:pt x="212" y="378"/>
                  </a:lnTo>
                  <a:lnTo>
                    <a:pt x="242" y="768"/>
                  </a:lnTo>
                  <a:lnTo>
                    <a:pt x="249" y="868"/>
                  </a:lnTo>
                  <a:lnTo>
                    <a:pt x="1003" y="797"/>
                  </a:lnTo>
                  <a:lnTo>
                    <a:pt x="974" y="917"/>
                  </a:lnTo>
                  <a:lnTo>
                    <a:pt x="1052" y="925"/>
                  </a:lnTo>
                  <a:lnTo>
                    <a:pt x="1103" y="789"/>
                  </a:lnTo>
                  <a:lnTo>
                    <a:pt x="1131" y="704"/>
                  </a:lnTo>
                  <a:lnTo>
                    <a:pt x="1131" y="663"/>
                  </a:lnTo>
                  <a:lnTo>
                    <a:pt x="1080" y="663"/>
                  </a:lnTo>
                  <a:lnTo>
                    <a:pt x="1074" y="618"/>
                  </a:lnTo>
                  <a:lnTo>
                    <a:pt x="1046" y="576"/>
                  </a:lnTo>
                  <a:lnTo>
                    <a:pt x="924" y="455"/>
                  </a:lnTo>
                  <a:lnTo>
                    <a:pt x="938" y="378"/>
                  </a:lnTo>
                  <a:lnTo>
                    <a:pt x="918" y="285"/>
                  </a:lnTo>
                  <a:lnTo>
                    <a:pt x="846" y="307"/>
                  </a:lnTo>
                  <a:lnTo>
                    <a:pt x="704" y="149"/>
                  </a:lnTo>
                  <a:lnTo>
                    <a:pt x="661" y="77"/>
                  </a:lnTo>
                  <a:close/>
                </a:path>
              </a:pathLst>
            </a:custGeom>
            <a:solidFill>
              <a:srgbClr val="FF9900"/>
            </a:solidFill>
            <a:ln w="9525">
              <a:noFill/>
              <a:round/>
              <a:headEnd/>
              <a:tailEnd/>
            </a:ln>
          </p:spPr>
          <p:txBody>
            <a:bodyPr/>
            <a:lstStyle/>
            <a:p>
              <a:endParaRPr lang="en-US"/>
            </a:p>
          </p:txBody>
        </p:sp>
        <p:sp>
          <p:nvSpPr>
            <p:cNvPr id="36928" name="Freeform 15"/>
            <p:cNvSpPr>
              <a:spLocks/>
            </p:cNvSpPr>
            <p:nvPr/>
          </p:nvSpPr>
          <p:spPr bwMode="auto">
            <a:xfrm>
              <a:off x="1702" y="1818"/>
              <a:ext cx="414" cy="337"/>
            </a:xfrm>
            <a:custGeom>
              <a:avLst/>
              <a:gdLst>
                <a:gd name="T0" fmla="*/ 89 w 1131"/>
                <a:gd name="T1" fmla="*/ 10 h 925"/>
                <a:gd name="T2" fmla="*/ 90 w 1131"/>
                <a:gd name="T3" fmla="*/ 4 h 925"/>
                <a:gd name="T4" fmla="*/ 86 w 1131"/>
                <a:gd name="T5" fmla="*/ 0 h 925"/>
                <a:gd name="T6" fmla="*/ 0 w 1131"/>
                <a:gd name="T7" fmla="*/ 6 h 925"/>
                <a:gd name="T8" fmla="*/ 8 w 1131"/>
                <a:gd name="T9" fmla="*/ 22 h 925"/>
                <a:gd name="T10" fmla="*/ 29 w 1131"/>
                <a:gd name="T11" fmla="*/ 50 h 925"/>
                <a:gd name="T12" fmla="*/ 33 w 1131"/>
                <a:gd name="T13" fmla="*/ 102 h 925"/>
                <a:gd name="T14" fmla="*/ 33 w 1131"/>
                <a:gd name="T15" fmla="*/ 115 h 925"/>
                <a:gd name="T16" fmla="*/ 134 w 1131"/>
                <a:gd name="T17" fmla="*/ 106 h 925"/>
                <a:gd name="T18" fmla="*/ 131 w 1131"/>
                <a:gd name="T19" fmla="*/ 122 h 925"/>
                <a:gd name="T20" fmla="*/ 141 w 1131"/>
                <a:gd name="T21" fmla="*/ 123 h 925"/>
                <a:gd name="T22" fmla="*/ 148 w 1131"/>
                <a:gd name="T23" fmla="*/ 105 h 925"/>
                <a:gd name="T24" fmla="*/ 152 w 1131"/>
                <a:gd name="T25" fmla="*/ 93 h 925"/>
                <a:gd name="T26" fmla="*/ 152 w 1131"/>
                <a:gd name="T27" fmla="*/ 88 h 925"/>
                <a:gd name="T28" fmla="*/ 145 w 1131"/>
                <a:gd name="T29" fmla="*/ 88 h 925"/>
                <a:gd name="T30" fmla="*/ 144 w 1131"/>
                <a:gd name="T31" fmla="*/ 82 h 925"/>
                <a:gd name="T32" fmla="*/ 140 w 1131"/>
                <a:gd name="T33" fmla="*/ 77 h 925"/>
                <a:gd name="T34" fmla="*/ 124 w 1131"/>
                <a:gd name="T35" fmla="*/ 60 h 925"/>
                <a:gd name="T36" fmla="*/ 126 w 1131"/>
                <a:gd name="T37" fmla="*/ 50 h 925"/>
                <a:gd name="T38" fmla="*/ 123 w 1131"/>
                <a:gd name="T39" fmla="*/ 38 h 925"/>
                <a:gd name="T40" fmla="*/ 113 w 1131"/>
                <a:gd name="T41" fmla="*/ 41 h 925"/>
                <a:gd name="T42" fmla="*/ 94 w 1131"/>
                <a:gd name="T43" fmla="*/ 20 h 925"/>
                <a:gd name="T44" fmla="*/ 89 w 1131"/>
                <a:gd name="T45" fmla="*/ 10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1"/>
                <a:gd name="T70" fmla="*/ 0 h 925"/>
                <a:gd name="T71" fmla="*/ 1131 w 1131"/>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1" h="925">
                  <a:moveTo>
                    <a:pt x="661" y="77"/>
                  </a:moveTo>
                  <a:lnTo>
                    <a:pt x="676" y="28"/>
                  </a:lnTo>
                  <a:lnTo>
                    <a:pt x="639" y="0"/>
                  </a:lnTo>
                  <a:lnTo>
                    <a:pt x="0" y="43"/>
                  </a:lnTo>
                  <a:lnTo>
                    <a:pt x="64" y="164"/>
                  </a:lnTo>
                  <a:lnTo>
                    <a:pt x="212" y="378"/>
                  </a:lnTo>
                  <a:lnTo>
                    <a:pt x="242" y="768"/>
                  </a:lnTo>
                  <a:lnTo>
                    <a:pt x="249" y="868"/>
                  </a:lnTo>
                  <a:lnTo>
                    <a:pt x="1003" y="797"/>
                  </a:lnTo>
                  <a:lnTo>
                    <a:pt x="974" y="917"/>
                  </a:lnTo>
                  <a:lnTo>
                    <a:pt x="1052" y="925"/>
                  </a:lnTo>
                  <a:lnTo>
                    <a:pt x="1103" y="789"/>
                  </a:lnTo>
                  <a:lnTo>
                    <a:pt x="1131" y="704"/>
                  </a:lnTo>
                  <a:lnTo>
                    <a:pt x="1131" y="663"/>
                  </a:lnTo>
                  <a:lnTo>
                    <a:pt x="1080" y="663"/>
                  </a:lnTo>
                  <a:lnTo>
                    <a:pt x="1074" y="618"/>
                  </a:lnTo>
                  <a:lnTo>
                    <a:pt x="1046" y="576"/>
                  </a:lnTo>
                  <a:lnTo>
                    <a:pt x="924" y="455"/>
                  </a:lnTo>
                  <a:lnTo>
                    <a:pt x="938" y="378"/>
                  </a:lnTo>
                  <a:lnTo>
                    <a:pt x="918" y="285"/>
                  </a:lnTo>
                  <a:lnTo>
                    <a:pt x="846" y="307"/>
                  </a:lnTo>
                  <a:lnTo>
                    <a:pt x="704" y="149"/>
                  </a:lnTo>
                  <a:lnTo>
                    <a:pt x="661" y="77"/>
                  </a:lnTo>
                </a:path>
              </a:pathLst>
            </a:custGeom>
            <a:solidFill>
              <a:srgbClr val="969696"/>
            </a:solidFill>
            <a:ln w="6350">
              <a:solidFill>
                <a:srgbClr val="000000"/>
              </a:solidFill>
              <a:round/>
              <a:headEnd/>
              <a:tailEnd/>
            </a:ln>
          </p:spPr>
          <p:txBody>
            <a:bodyPr/>
            <a:lstStyle/>
            <a:p>
              <a:endParaRPr lang="en-US"/>
            </a:p>
          </p:txBody>
        </p:sp>
        <p:sp>
          <p:nvSpPr>
            <p:cNvPr id="36929" name="Freeform 16"/>
            <p:cNvSpPr>
              <a:spLocks/>
            </p:cNvSpPr>
            <p:nvPr/>
          </p:nvSpPr>
          <p:spPr bwMode="auto">
            <a:xfrm>
              <a:off x="1315" y="1859"/>
              <a:ext cx="475" cy="240"/>
            </a:xfrm>
            <a:custGeom>
              <a:avLst/>
              <a:gdLst>
                <a:gd name="T0" fmla="*/ 0 w 1295"/>
                <a:gd name="T1" fmla="*/ 80 h 654"/>
                <a:gd name="T2" fmla="*/ 174 w 1295"/>
                <a:gd name="T3" fmla="*/ 88 h 654"/>
                <a:gd name="T4" fmla="*/ 170 w 1295"/>
                <a:gd name="T5" fmla="*/ 36 h 654"/>
                <a:gd name="T6" fmla="*/ 150 w 1295"/>
                <a:gd name="T7" fmla="*/ 7 h 654"/>
                <a:gd name="T8" fmla="*/ 111 w 1295"/>
                <a:gd name="T9" fmla="*/ 5 h 654"/>
                <a:gd name="T10" fmla="*/ 0 w 1295"/>
                <a:gd name="T11" fmla="*/ 0 h 654"/>
                <a:gd name="T12" fmla="*/ 0 w 1295"/>
                <a:gd name="T13" fmla="*/ 80 h 654"/>
                <a:gd name="T14" fmla="*/ 0 60000 65536"/>
                <a:gd name="T15" fmla="*/ 0 60000 65536"/>
                <a:gd name="T16" fmla="*/ 0 60000 65536"/>
                <a:gd name="T17" fmla="*/ 0 60000 65536"/>
                <a:gd name="T18" fmla="*/ 0 60000 65536"/>
                <a:gd name="T19" fmla="*/ 0 60000 65536"/>
                <a:gd name="T20" fmla="*/ 0 60000 65536"/>
                <a:gd name="T21" fmla="*/ 0 w 1295"/>
                <a:gd name="T22" fmla="*/ 0 h 654"/>
                <a:gd name="T23" fmla="*/ 1295 w 1295"/>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5" h="654">
                  <a:moveTo>
                    <a:pt x="0" y="598"/>
                  </a:moveTo>
                  <a:lnTo>
                    <a:pt x="1295" y="654"/>
                  </a:lnTo>
                  <a:lnTo>
                    <a:pt x="1265" y="264"/>
                  </a:lnTo>
                  <a:lnTo>
                    <a:pt x="1117" y="50"/>
                  </a:lnTo>
                  <a:lnTo>
                    <a:pt x="826" y="35"/>
                  </a:lnTo>
                  <a:lnTo>
                    <a:pt x="0" y="0"/>
                  </a:lnTo>
                  <a:lnTo>
                    <a:pt x="0" y="598"/>
                  </a:lnTo>
                  <a:close/>
                </a:path>
              </a:pathLst>
            </a:custGeom>
            <a:solidFill>
              <a:srgbClr val="FFFF00"/>
            </a:solidFill>
            <a:ln w="9525">
              <a:noFill/>
              <a:round/>
              <a:headEnd/>
              <a:tailEnd/>
            </a:ln>
          </p:spPr>
          <p:txBody>
            <a:bodyPr/>
            <a:lstStyle/>
            <a:p>
              <a:endParaRPr lang="en-US"/>
            </a:p>
          </p:txBody>
        </p:sp>
        <p:sp>
          <p:nvSpPr>
            <p:cNvPr id="36930" name="Freeform 17"/>
            <p:cNvSpPr>
              <a:spLocks/>
            </p:cNvSpPr>
            <p:nvPr/>
          </p:nvSpPr>
          <p:spPr bwMode="auto">
            <a:xfrm>
              <a:off x="1315" y="1859"/>
              <a:ext cx="475" cy="240"/>
            </a:xfrm>
            <a:custGeom>
              <a:avLst/>
              <a:gdLst>
                <a:gd name="T0" fmla="*/ 0 w 1295"/>
                <a:gd name="T1" fmla="*/ 80 h 654"/>
                <a:gd name="T2" fmla="*/ 174 w 1295"/>
                <a:gd name="T3" fmla="*/ 88 h 654"/>
                <a:gd name="T4" fmla="*/ 170 w 1295"/>
                <a:gd name="T5" fmla="*/ 36 h 654"/>
                <a:gd name="T6" fmla="*/ 150 w 1295"/>
                <a:gd name="T7" fmla="*/ 7 h 654"/>
                <a:gd name="T8" fmla="*/ 111 w 1295"/>
                <a:gd name="T9" fmla="*/ 5 h 654"/>
                <a:gd name="T10" fmla="*/ 0 w 1295"/>
                <a:gd name="T11" fmla="*/ 0 h 654"/>
                <a:gd name="T12" fmla="*/ 0 w 1295"/>
                <a:gd name="T13" fmla="*/ 80 h 654"/>
                <a:gd name="T14" fmla="*/ 0 60000 65536"/>
                <a:gd name="T15" fmla="*/ 0 60000 65536"/>
                <a:gd name="T16" fmla="*/ 0 60000 65536"/>
                <a:gd name="T17" fmla="*/ 0 60000 65536"/>
                <a:gd name="T18" fmla="*/ 0 60000 65536"/>
                <a:gd name="T19" fmla="*/ 0 60000 65536"/>
                <a:gd name="T20" fmla="*/ 0 60000 65536"/>
                <a:gd name="T21" fmla="*/ 0 w 1295"/>
                <a:gd name="T22" fmla="*/ 0 h 654"/>
                <a:gd name="T23" fmla="*/ 1295 w 1295"/>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5" h="654">
                  <a:moveTo>
                    <a:pt x="0" y="598"/>
                  </a:moveTo>
                  <a:lnTo>
                    <a:pt x="1295" y="654"/>
                  </a:lnTo>
                  <a:lnTo>
                    <a:pt x="1265" y="264"/>
                  </a:lnTo>
                  <a:lnTo>
                    <a:pt x="1117" y="50"/>
                  </a:lnTo>
                  <a:lnTo>
                    <a:pt x="826" y="35"/>
                  </a:lnTo>
                  <a:lnTo>
                    <a:pt x="0" y="0"/>
                  </a:lnTo>
                  <a:lnTo>
                    <a:pt x="0" y="598"/>
                  </a:lnTo>
                </a:path>
              </a:pathLst>
            </a:custGeom>
            <a:solidFill>
              <a:srgbClr val="FFFF99"/>
            </a:solidFill>
            <a:ln w="6350">
              <a:solidFill>
                <a:srgbClr val="000000"/>
              </a:solidFill>
              <a:round/>
              <a:headEnd/>
              <a:tailEnd/>
            </a:ln>
          </p:spPr>
          <p:txBody>
            <a:bodyPr/>
            <a:lstStyle/>
            <a:p>
              <a:endParaRPr lang="en-US"/>
            </a:p>
          </p:txBody>
        </p:sp>
        <p:sp>
          <p:nvSpPr>
            <p:cNvPr id="36931" name="Freeform 18"/>
            <p:cNvSpPr>
              <a:spLocks/>
            </p:cNvSpPr>
            <p:nvPr/>
          </p:nvSpPr>
          <p:spPr bwMode="auto">
            <a:xfrm>
              <a:off x="1247" y="2072"/>
              <a:ext cx="564" cy="280"/>
            </a:xfrm>
            <a:custGeom>
              <a:avLst/>
              <a:gdLst>
                <a:gd name="T0" fmla="*/ 199 w 1537"/>
                <a:gd name="T1" fmla="*/ 9 h 769"/>
                <a:gd name="T2" fmla="*/ 200 w 1537"/>
                <a:gd name="T3" fmla="*/ 23 h 769"/>
                <a:gd name="T4" fmla="*/ 207 w 1537"/>
                <a:gd name="T5" fmla="*/ 102 h 769"/>
                <a:gd name="T6" fmla="*/ 192 w 1537"/>
                <a:gd name="T7" fmla="*/ 97 h 769"/>
                <a:gd name="T8" fmla="*/ 144 w 1537"/>
                <a:gd name="T9" fmla="*/ 100 h 769"/>
                <a:gd name="T10" fmla="*/ 70 w 1537"/>
                <a:gd name="T11" fmla="*/ 79 h 769"/>
                <a:gd name="T12" fmla="*/ 67 w 1537"/>
                <a:gd name="T13" fmla="*/ 19 h 769"/>
                <a:gd name="T14" fmla="*/ 0 w 1537"/>
                <a:gd name="T15" fmla="*/ 14 h 769"/>
                <a:gd name="T16" fmla="*/ 0 w 1537"/>
                <a:gd name="T17" fmla="*/ 0 h 769"/>
                <a:gd name="T18" fmla="*/ 25 w 1537"/>
                <a:gd name="T19" fmla="*/ 2 h 769"/>
                <a:gd name="T20" fmla="*/ 199 w 1537"/>
                <a:gd name="T21" fmla="*/ 9 h 7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7"/>
                <a:gd name="T34" fmla="*/ 0 h 769"/>
                <a:gd name="T35" fmla="*/ 1537 w 1537"/>
                <a:gd name="T36" fmla="*/ 769 h 7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7" h="769">
                  <a:moveTo>
                    <a:pt x="1480" y="71"/>
                  </a:moveTo>
                  <a:lnTo>
                    <a:pt x="1487" y="171"/>
                  </a:lnTo>
                  <a:lnTo>
                    <a:pt x="1537" y="769"/>
                  </a:lnTo>
                  <a:lnTo>
                    <a:pt x="1423" y="733"/>
                  </a:lnTo>
                  <a:lnTo>
                    <a:pt x="1067" y="755"/>
                  </a:lnTo>
                  <a:lnTo>
                    <a:pt x="519" y="598"/>
                  </a:lnTo>
                  <a:lnTo>
                    <a:pt x="498" y="143"/>
                  </a:lnTo>
                  <a:lnTo>
                    <a:pt x="0" y="108"/>
                  </a:lnTo>
                  <a:lnTo>
                    <a:pt x="0" y="0"/>
                  </a:lnTo>
                  <a:lnTo>
                    <a:pt x="185" y="15"/>
                  </a:lnTo>
                  <a:lnTo>
                    <a:pt x="1480" y="71"/>
                  </a:lnTo>
                  <a:close/>
                </a:path>
              </a:pathLst>
            </a:custGeom>
            <a:solidFill>
              <a:srgbClr val="FF9900"/>
            </a:solidFill>
            <a:ln w="9525">
              <a:noFill/>
              <a:round/>
              <a:headEnd/>
              <a:tailEnd/>
            </a:ln>
          </p:spPr>
          <p:txBody>
            <a:bodyPr/>
            <a:lstStyle/>
            <a:p>
              <a:endParaRPr lang="en-US"/>
            </a:p>
          </p:txBody>
        </p:sp>
        <p:sp>
          <p:nvSpPr>
            <p:cNvPr id="36932" name="Freeform 19"/>
            <p:cNvSpPr>
              <a:spLocks/>
            </p:cNvSpPr>
            <p:nvPr/>
          </p:nvSpPr>
          <p:spPr bwMode="auto">
            <a:xfrm>
              <a:off x="1247" y="2072"/>
              <a:ext cx="564" cy="280"/>
            </a:xfrm>
            <a:custGeom>
              <a:avLst/>
              <a:gdLst>
                <a:gd name="T0" fmla="*/ 199 w 1537"/>
                <a:gd name="T1" fmla="*/ 9 h 769"/>
                <a:gd name="T2" fmla="*/ 200 w 1537"/>
                <a:gd name="T3" fmla="*/ 23 h 769"/>
                <a:gd name="T4" fmla="*/ 207 w 1537"/>
                <a:gd name="T5" fmla="*/ 102 h 769"/>
                <a:gd name="T6" fmla="*/ 192 w 1537"/>
                <a:gd name="T7" fmla="*/ 97 h 769"/>
                <a:gd name="T8" fmla="*/ 144 w 1537"/>
                <a:gd name="T9" fmla="*/ 100 h 769"/>
                <a:gd name="T10" fmla="*/ 70 w 1537"/>
                <a:gd name="T11" fmla="*/ 79 h 769"/>
                <a:gd name="T12" fmla="*/ 67 w 1537"/>
                <a:gd name="T13" fmla="*/ 19 h 769"/>
                <a:gd name="T14" fmla="*/ 0 w 1537"/>
                <a:gd name="T15" fmla="*/ 14 h 769"/>
                <a:gd name="T16" fmla="*/ 0 w 1537"/>
                <a:gd name="T17" fmla="*/ 0 h 769"/>
                <a:gd name="T18" fmla="*/ 25 w 1537"/>
                <a:gd name="T19" fmla="*/ 2 h 769"/>
                <a:gd name="T20" fmla="*/ 199 w 1537"/>
                <a:gd name="T21" fmla="*/ 9 h 7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7"/>
                <a:gd name="T34" fmla="*/ 0 h 769"/>
                <a:gd name="T35" fmla="*/ 1537 w 1537"/>
                <a:gd name="T36" fmla="*/ 769 h 7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7" h="769">
                  <a:moveTo>
                    <a:pt x="1480" y="71"/>
                  </a:moveTo>
                  <a:lnTo>
                    <a:pt x="1487" y="171"/>
                  </a:lnTo>
                  <a:lnTo>
                    <a:pt x="1537" y="769"/>
                  </a:lnTo>
                  <a:lnTo>
                    <a:pt x="1423" y="733"/>
                  </a:lnTo>
                  <a:lnTo>
                    <a:pt x="1067" y="755"/>
                  </a:lnTo>
                  <a:lnTo>
                    <a:pt x="519" y="598"/>
                  </a:lnTo>
                  <a:lnTo>
                    <a:pt x="498" y="143"/>
                  </a:lnTo>
                  <a:lnTo>
                    <a:pt x="0" y="108"/>
                  </a:lnTo>
                  <a:lnTo>
                    <a:pt x="0" y="0"/>
                  </a:lnTo>
                  <a:lnTo>
                    <a:pt x="185" y="15"/>
                  </a:lnTo>
                  <a:lnTo>
                    <a:pt x="1480" y="71"/>
                  </a:lnTo>
                </a:path>
              </a:pathLst>
            </a:custGeom>
            <a:solidFill>
              <a:srgbClr val="969696"/>
            </a:solidFill>
            <a:ln w="6350">
              <a:solidFill>
                <a:srgbClr val="000000"/>
              </a:solidFill>
              <a:round/>
              <a:headEnd/>
              <a:tailEnd/>
            </a:ln>
          </p:spPr>
          <p:txBody>
            <a:bodyPr/>
            <a:lstStyle/>
            <a:p>
              <a:endParaRPr lang="en-US"/>
            </a:p>
          </p:txBody>
        </p:sp>
        <p:sp>
          <p:nvSpPr>
            <p:cNvPr id="45076" name="AutoShape 20"/>
            <p:cNvSpPr>
              <a:spLocks noChangeArrowheads="1"/>
            </p:cNvSpPr>
            <p:nvPr/>
          </p:nvSpPr>
          <p:spPr bwMode="auto">
            <a:xfrm>
              <a:off x="401" y="1793"/>
              <a:ext cx="445" cy="521"/>
            </a:xfrm>
            <a:prstGeom prst="star5">
              <a:avLst/>
            </a:prstGeom>
            <a:noFill/>
            <a:ln w="9525">
              <a:noFill/>
              <a:miter lim="800000"/>
              <a:headEnd/>
              <a:tailEnd/>
            </a:ln>
            <a:effectLst/>
          </p:spPr>
          <p:txBody>
            <a:bodyPr anchor="ctr">
              <a:spAutoFit/>
            </a:bodyPr>
            <a:lstStyle/>
            <a:p>
              <a:pPr>
                <a:defRPr/>
              </a:pPr>
              <a:endParaRPr lang="en-US">
                <a:latin typeface="Arial" charset="0"/>
              </a:endParaRPr>
            </a:p>
          </p:txBody>
        </p:sp>
        <p:sp>
          <p:nvSpPr>
            <p:cNvPr id="36934" name="Freeform 21"/>
            <p:cNvSpPr>
              <a:spLocks/>
            </p:cNvSpPr>
            <p:nvPr/>
          </p:nvSpPr>
          <p:spPr bwMode="black">
            <a:xfrm>
              <a:off x="2989" y="1025"/>
              <a:ext cx="227" cy="360"/>
            </a:xfrm>
            <a:custGeom>
              <a:avLst/>
              <a:gdLst>
                <a:gd name="T0" fmla="*/ 0 w 619"/>
                <a:gd name="T1" fmla="*/ 73 h 990"/>
                <a:gd name="T2" fmla="*/ 22 w 619"/>
                <a:gd name="T3" fmla="*/ 127 h 990"/>
                <a:gd name="T4" fmla="*/ 29 w 619"/>
                <a:gd name="T5" fmla="*/ 131 h 990"/>
                <a:gd name="T6" fmla="*/ 35 w 619"/>
                <a:gd name="T7" fmla="*/ 109 h 990"/>
                <a:gd name="T8" fmla="*/ 83 w 619"/>
                <a:gd name="T9" fmla="*/ 59 h 990"/>
                <a:gd name="T10" fmla="*/ 78 w 619"/>
                <a:gd name="T11" fmla="*/ 47 h 990"/>
                <a:gd name="T12" fmla="*/ 72 w 619"/>
                <a:gd name="T13" fmla="*/ 50 h 990"/>
                <a:gd name="T14" fmla="*/ 62 w 619"/>
                <a:gd name="T15" fmla="*/ 40 h 990"/>
                <a:gd name="T16" fmla="*/ 50 w 619"/>
                <a:gd name="T17" fmla="*/ 9 h 990"/>
                <a:gd name="T18" fmla="*/ 49 w 619"/>
                <a:gd name="T19" fmla="*/ 6 h 990"/>
                <a:gd name="T20" fmla="*/ 30 w 619"/>
                <a:gd name="T21" fmla="*/ 0 h 990"/>
                <a:gd name="T22" fmla="*/ 28 w 619"/>
                <a:gd name="T23" fmla="*/ 3 h 990"/>
                <a:gd name="T24" fmla="*/ 24 w 619"/>
                <a:gd name="T25" fmla="*/ 6 h 990"/>
                <a:gd name="T26" fmla="*/ 16 w 619"/>
                <a:gd name="T27" fmla="*/ 5 h 990"/>
                <a:gd name="T28" fmla="*/ 7 w 619"/>
                <a:gd name="T29" fmla="*/ 25 h 990"/>
                <a:gd name="T30" fmla="*/ 7 w 619"/>
                <a:gd name="T31" fmla="*/ 27 h 990"/>
                <a:gd name="T32" fmla="*/ 10 w 619"/>
                <a:gd name="T33" fmla="*/ 31 h 990"/>
                <a:gd name="T34" fmla="*/ 7 w 619"/>
                <a:gd name="T35" fmla="*/ 44 h 990"/>
                <a:gd name="T36" fmla="*/ 11 w 619"/>
                <a:gd name="T37" fmla="*/ 49 h 990"/>
                <a:gd name="T38" fmla="*/ 0 w 619"/>
                <a:gd name="T39" fmla="*/ 73 h 9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9"/>
                <a:gd name="T61" fmla="*/ 0 h 990"/>
                <a:gd name="T62" fmla="*/ 619 w 619"/>
                <a:gd name="T63" fmla="*/ 990 h 9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9" h="990">
                  <a:moveTo>
                    <a:pt x="0" y="555"/>
                  </a:moveTo>
                  <a:lnTo>
                    <a:pt x="163" y="962"/>
                  </a:lnTo>
                  <a:lnTo>
                    <a:pt x="214" y="990"/>
                  </a:lnTo>
                  <a:lnTo>
                    <a:pt x="263" y="826"/>
                  </a:lnTo>
                  <a:lnTo>
                    <a:pt x="619" y="448"/>
                  </a:lnTo>
                  <a:lnTo>
                    <a:pt x="582" y="356"/>
                  </a:lnTo>
                  <a:lnTo>
                    <a:pt x="533" y="378"/>
                  </a:lnTo>
                  <a:lnTo>
                    <a:pt x="462" y="299"/>
                  </a:lnTo>
                  <a:lnTo>
                    <a:pt x="369" y="65"/>
                  </a:lnTo>
                  <a:lnTo>
                    <a:pt x="362" y="43"/>
                  </a:lnTo>
                  <a:lnTo>
                    <a:pt x="226" y="0"/>
                  </a:lnTo>
                  <a:lnTo>
                    <a:pt x="206" y="22"/>
                  </a:lnTo>
                  <a:lnTo>
                    <a:pt x="177" y="43"/>
                  </a:lnTo>
                  <a:lnTo>
                    <a:pt x="120" y="37"/>
                  </a:lnTo>
                  <a:lnTo>
                    <a:pt x="49" y="193"/>
                  </a:lnTo>
                  <a:lnTo>
                    <a:pt x="49" y="200"/>
                  </a:lnTo>
                  <a:lnTo>
                    <a:pt x="71" y="236"/>
                  </a:lnTo>
                  <a:lnTo>
                    <a:pt x="49" y="336"/>
                  </a:lnTo>
                  <a:lnTo>
                    <a:pt x="78" y="370"/>
                  </a:lnTo>
                  <a:lnTo>
                    <a:pt x="0" y="555"/>
                  </a:lnTo>
                </a:path>
              </a:pathLst>
            </a:custGeom>
            <a:solidFill>
              <a:schemeClr val="bg1">
                <a:alpha val="0"/>
              </a:schemeClr>
            </a:solidFill>
            <a:ln w="6350">
              <a:solidFill>
                <a:srgbClr val="000000"/>
              </a:solidFill>
              <a:round/>
              <a:headEnd/>
              <a:tailEnd/>
            </a:ln>
          </p:spPr>
          <p:txBody>
            <a:bodyPr/>
            <a:lstStyle/>
            <a:p>
              <a:endParaRPr lang="en-US"/>
            </a:p>
          </p:txBody>
        </p:sp>
        <p:sp>
          <p:nvSpPr>
            <p:cNvPr id="36935" name="Freeform 22"/>
            <p:cNvSpPr>
              <a:spLocks/>
            </p:cNvSpPr>
            <p:nvPr/>
          </p:nvSpPr>
          <p:spPr bwMode="auto">
            <a:xfrm>
              <a:off x="2965" y="1229"/>
              <a:ext cx="102" cy="216"/>
            </a:xfrm>
            <a:custGeom>
              <a:avLst/>
              <a:gdLst>
                <a:gd name="T0" fmla="*/ 35 w 279"/>
                <a:gd name="T1" fmla="*/ 63 h 592"/>
                <a:gd name="T2" fmla="*/ 29 w 279"/>
                <a:gd name="T3" fmla="*/ 71 h 592"/>
                <a:gd name="T4" fmla="*/ 5 w 279"/>
                <a:gd name="T5" fmla="*/ 79 h 592"/>
                <a:gd name="T6" fmla="*/ 0 w 279"/>
                <a:gd name="T7" fmla="*/ 46 h 592"/>
                <a:gd name="T8" fmla="*/ 2 w 279"/>
                <a:gd name="T9" fmla="*/ 45 h 592"/>
                <a:gd name="T10" fmla="*/ 7 w 279"/>
                <a:gd name="T11" fmla="*/ 23 h 592"/>
                <a:gd name="T12" fmla="*/ 5 w 279"/>
                <a:gd name="T13" fmla="*/ 18 h 592"/>
                <a:gd name="T14" fmla="*/ 5 w 279"/>
                <a:gd name="T15" fmla="*/ 3 h 592"/>
                <a:gd name="T16" fmla="*/ 9 w 279"/>
                <a:gd name="T17" fmla="*/ 0 h 592"/>
                <a:gd name="T18" fmla="*/ 30 w 279"/>
                <a:gd name="T19" fmla="*/ 54 h 592"/>
                <a:gd name="T20" fmla="*/ 37 w 279"/>
                <a:gd name="T21" fmla="*/ 58 h 592"/>
                <a:gd name="T22" fmla="*/ 35 w 279"/>
                <a:gd name="T23" fmla="*/ 63 h 5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592"/>
                <a:gd name="T38" fmla="*/ 279 w 279"/>
                <a:gd name="T39" fmla="*/ 592 h 5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592">
                  <a:moveTo>
                    <a:pt x="263" y="478"/>
                  </a:moveTo>
                  <a:lnTo>
                    <a:pt x="214" y="533"/>
                  </a:lnTo>
                  <a:lnTo>
                    <a:pt x="37" y="592"/>
                  </a:lnTo>
                  <a:lnTo>
                    <a:pt x="0" y="342"/>
                  </a:lnTo>
                  <a:lnTo>
                    <a:pt x="15" y="336"/>
                  </a:lnTo>
                  <a:lnTo>
                    <a:pt x="49" y="171"/>
                  </a:lnTo>
                  <a:lnTo>
                    <a:pt x="37" y="136"/>
                  </a:lnTo>
                  <a:lnTo>
                    <a:pt x="37" y="23"/>
                  </a:lnTo>
                  <a:lnTo>
                    <a:pt x="65" y="0"/>
                  </a:lnTo>
                  <a:lnTo>
                    <a:pt x="228" y="407"/>
                  </a:lnTo>
                  <a:lnTo>
                    <a:pt x="279" y="435"/>
                  </a:lnTo>
                  <a:lnTo>
                    <a:pt x="263" y="478"/>
                  </a:lnTo>
                </a:path>
              </a:pathLst>
            </a:custGeom>
            <a:solidFill>
              <a:schemeClr val="bg1"/>
            </a:solidFill>
            <a:ln w="6350">
              <a:solidFill>
                <a:srgbClr val="000000"/>
              </a:solidFill>
              <a:round/>
              <a:headEnd/>
              <a:tailEnd/>
            </a:ln>
          </p:spPr>
          <p:txBody>
            <a:bodyPr/>
            <a:lstStyle/>
            <a:p>
              <a:endParaRPr lang="en-US"/>
            </a:p>
          </p:txBody>
        </p:sp>
        <p:sp>
          <p:nvSpPr>
            <p:cNvPr id="36936" name="Freeform 23"/>
            <p:cNvSpPr>
              <a:spLocks/>
            </p:cNvSpPr>
            <p:nvPr/>
          </p:nvSpPr>
          <p:spPr bwMode="auto">
            <a:xfrm>
              <a:off x="2875" y="1232"/>
              <a:ext cx="107" cy="220"/>
            </a:xfrm>
            <a:custGeom>
              <a:avLst/>
              <a:gdLst>
                <a:gd name="T0" fmla="*/ 33 w 291"/>
                <a:gd name="T1" fmla="*/ 11 h 605"/>
                <a:gd name="T2" fmla="*/ 0 w 291"/>
                <a:gd name="T3" fmla="*/ 21 h 605"/>
                <a:gd name="T4" fmla="*/ 25 w 291"/>
                <a:gd name="T5" fmla="*/ 80 h 605"/>
                <a:gd name="T6" fmla="*/ 38 w 291"/>
                <a:gd name="T7" fmla="*/ 76 h 605"/>
                <a:gd name="T8" fmla="*/ 33 w 291"/>
                <a:gd name="T9" fmla="*/ 43 h 605"/>
                <a:gd name="T10" fmla="*/ 35 w 291"/>
                <a:gd name="T11" fmla="*/ 43 h 605"/>
                <a:gd name="T12" fmla="*/ 39 w 291"/>
                <a:gd name="T13" fmla="*/ 21 h 605"/>
                <a:gd name="T14" fmla="*/ 38 w 291"/>
                <a:gd name="T15" fmla="*/ 16 h 605"/>
                <a:gd name="T16" fmla="*/ 38 w 291"/>
                <a:gd name="T17" fmla="*/ 0 h 605"/>
                <a:gd name="T18" fmla="*/ 33 w 291"/>
                <a:gd name="T19" fmla="*/ 11 h 6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605"/>
                <a:gd name="T32" fmla="*/ 291 w 291"/>
                <a:gd name="T33" fmla="*/ 605 h 6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605">
                  <a:moveTo>
                    <a:pt x="242" y="79"/>
                  </a:moveTo>
                  <a:lnTo>
                    <a:pt x="0" y="156"/>
                  </a:lnTo>
                  <a:lnTo>
                    <a:pt x="186" y="605"/>
                  </a:lnTo>
                  <a:lnTo>
                    <a:pt x="279" y="577"/>
                  </a:lnTo>
                  <a:lnTo>
                    <a:pt x="242" y="327"/>
                  </a:lnTo>
                  <a:lnTo>
                    <a:pt x="257" y="321"/>
                  </a:lnTo>
                  <a:lnTo>
                    <a:pt x="291" y="156"/>
                  </a:lnTo>
                  <a:lnTo>
                    <a:pt x="279" y="121"/>
                  </a:lnTo>
                  <a:lnTo>
                    <a:pt x="279" y="0"/>
                  </a:lnTo>
                  <a:lnTo>
                    <a:pt x="242" y="79"/>
                  </a:lnTo>
                </a:path>
              </a:pathLst>
            </a:custGeom>
            <a:solidFill>
              <a:schemeClr val="bg1"/>
            </a:solidFill>
            <a:ln w="6350">
              <a:solidFill>
                <a:srgbClr val="000000"/>
              </a:solidFill>
              <a:round/>
              <a:headEnd/>
              <a:tailEnd/>
            </a:ln>
          </p:spPr>
          <p:txBody>
            <a:bodyPr/>
            <a:lstStyle/>
            <a:p>
              <a:endParaRPr lang="en-US"/>
            </a:p>
          </p:txBody>
        </p:sp>
        <p:sp>
          <p:nvSpPr>
            <p:cNvPr id="36937" name="Freeform 24"/>
            <p:cNvSpPr>
              <a:spLocks/>
            </p:cNvSpPr>
            <p:nvPr/>
          </p:nvSpPr>
          <p:spPr bwMode="auto">
            <a:xfrm>
              <a:off x="2945" y="1400"/>
              <a:ext cx="203" cy="110"/>
            </a:xfrm>
            <a:custGeom>
              <a:avLst/>
              <a:gdLst>
                <a:gd name="T0" fmla="*/ 0 w 555"/>
                <a:gd name="T1" fmla="*/ 34 h 297"/>
                <a:gd name="T2" fmla="*/ 1 w 555"/>
                <a:gd name="T3" fmla="*/ 41 h 297"/>
                <a:gd name="T4" fmla="*/ 33 w 555"/>
                <a:gd name="T5" fmla="*/ 30 h 297"/>
                <a:gd name="T6" fmla="*/ 42 w 555"/>
                <a:gd name="T7" fmla="*/ 28 h 297"/>
                <a:gd name="T8" fmla="*/ 50 w 555"/>
                <a:gd name="T9" fmla="*/ 38 h 297"/>
                <a:gd name="T10" fmla="*/ 55 w 555"/>
                <a:gd name="T11" fmla="*/ 33 h 297"/>
                <a:gd name="T12" fmla="*/ 61 w 555"/>
                <a:gd name="T13" fmla="*/ 30 h 297"/>
                <a:gd name="T14" fmla="*/ 60 w 555"/>
                <a:gd name="T15" fmla="*/ 33 h 297"/>
                <a:gd name="T16" fmla="*/ 62 w 555"/>
                <a:gd name="T17" fmla="*/ 35 h 297"/>
                <a:gd name="T18" fmla="*/ 67 w 555"/>
                <a:gd name="T19" fmla="*/ 35 h 297"/>
                <a:gd name="T20" fmla="*/ 69 w 555"/>
                <a:gd name="T21" fmla="*/ 34 h 297"/>
                <a:gd name="T22" fmla="*/ 74 w 555"/>
                <a:gd name="T23" fmla="*/ 23 h 297"/>
                <a:gd name="T24" fmla="*/ 68 w 555"/>
                <a:gd name="T25" fmla="*/ 16 h 297"/>
                <a:gd name="T26" fmla="*/ 67 w 555"/>
                <a:gd name="T27" fmla="*/ 16 h 297"/>
                <a:gd name="T28" fmla="*/ 67 w 555"/>
                <a:gd name="T29" fmla="*/ 22 h 297"/>
                <a:gd name="T30" fmla="*/ 68 w 555"/>
                <a:gd name="T31" fmla="*/ 26 h 297"/>
                <a:gd name="T32" fmla="*/ 63 w 555"/>
                <a:gd name="T33" fmla="*/ 26 h 297"/>
                <a:gd name="T34" fmla="*/ 48 w 555"/>
                <a:gd name="T35" fmla="*/ 14 h 297"/>
                <a:gd name="T36" fmla="*/ 48 w 555"/>
                <a:gd name="T37" fmla="*/ 3 h 297"/>
                <a:gd name="T38" fmla="*/ 43 w 555"/>
                <a:gd name="T39" fmla="*/ 0 h 297"/>
                <a:gd name="T40" fmla="*/ 36 w 555"/>
                <a:gd name="T41" fmla="*/ 7 h 297"/>
                <a:gd name="T42" fmla="*/ 12 w 555"/>
                <a:gd name="T43" fmla="*/ 16 h 297"/>
                <a:gd name="T44" fmla="*/ 0 w 555"/>
                <a:gd name="T45" fmla="*/ 20 h 297"/>
                <a:gd name="T46" fmla="*/ 0 w 555"/>
                <a:gd name="T47" fmla="*/ 34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5"/>
                <a:gd name="T73" fmla="*/ 0 h 297"/>
                <a:gd name="T74" fmla="*/ 555 w 555"/>
                <a:gd name="T75" fmla="*/ 297 h 2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5" h="297">
                  <a:moveTo>
                    <a:pt x="0" y="248"/>
                  </a:moveTo>
                  <a:lnTo>
                    <a:pt x="6" y="297"/>
                  </a:lnTo>
                  <a:lnTo>
                    <a:pt x="248" y="220"/>
                  </a:lnTo>
                  <a:lnTo>
                    <a:pt x="313" y="206"/>
                  </a:lnTo>
                  <a:lnTo>
                    <a:pt x="377" y="277"/>
                  </a:lnTo>
                  <a:lnTo>
                    <a:pt x="412" y="242"/>
                  </a:lnTo>
                  <a:lnTo>
                    <a:pt x="455" y="220"/>
                  </a:lnTo>
                  <a:lnTo>
                    <a:pt x="447" y="242"/>
                  </a:lnTo>
                  <a:lnTo>
                    <a:pt x="461" y="256"/>
                  </a:lnTo>
                  <a:lnTo>
                    <a:pt x="504" y="256"/>
                  </a:lnTo>
                  <a:lnTo>
                    <a:pt x="518" y="248"/>
                  </a:lnTo>
                  <a:lnTo>
                    <a:pt x="555" y="171"/>
                  </a:lnTo>
                  <a:lnTo>
                    <a:pt x="512" y="114"/>
                  </a:lnTo>
                  <a:lnTo>
                    <a:pt x="498" y="114"/>
                  </a:lnTo>
                  <a:lnTo>
                    <a:pt x="504" y="163"/>
                  </a:lnTo>
                  <a:lnTo>
                    <a:pt x="512" y="191"/>
                  </a:lnTo>
                  <a:lnTo>
                    <a:pt x="469" y="185"/>
                  </a:lnTo>
                  <a:lnTo>
                    <a:pt x="362" y="100"/>
                  </a:lnTo>
                  <a:lnTo>
                    <a:pt x="362" y="21"/>
                  </a:lnTo>
                  <a:lnTo>
                    <a:pt x="319" y="0"/>
                  </a:lnTo>
                  <a:lnTo>
                    <a:pt x="270" y="55"/>
                  </a:lnTo>
                  <a:lnTo>
                    <a:pt x="93" y="114"/>
                  </a:lnTo>
                  <a:lnTo>
                    <a:pt x="0" y="149"/>
                  </a:lnTo>
                  <a:lnTo>
                    <a:pt x="0" y="248"/>
                  </a:lnTo>
                </a:path>
              </a:pathLst>
            </a:custGeom>
            <a:solidFill>
              <a:schemeClr val="bg1"/>
            </a:solidFill>
            <a:ln w="6350">
              <a:solidFill>
                <a:srgbClr val="000000"/>
              </a:solidFill>
              <a:round/>
              <a:headEnd/>
              <a:tailEnd/>
            </a:ln>
          </p:spPr>
          <p:txBody>
            <a:bodyPr/>
            <a:lstStyle/>
            <a:p>
              <a:endParaRPr lang="en-US"/>
            </a:p>
          </p:txBody>
        </p:sp>
        <p:sp>
          <p:nvSpPr>
            <p:cNvPr id="36938" name="Freeform 25"/>
            <p:cNvSpPr>
              <a:spLocks/>
            </p:cNvSpPr>
            <p:nvPr/>
          </p:nvSpPr>
          <p:spPr bwMode="auto">
            <a:xfrm>
              <a:off x="3036" y="1476"/>
              <a:ext cx="47" cy="55"/>
            </a:xfrm>
            <a:custGeom>
              <a:avLst/>
              <a:gdLst>
                <a:gd name="T0" fmla="*/ 0 w 129"/>
                <a:gd name="T1" fmla="*/ 3 h 150"/>
                <a:gd name="T2" fmla="*/ 4 w 129"/>
                <a:gd name="T3" fmla="*/ 17 h 150"/>
                <a:gd name="T4" fmla="*/ 5 w 129"/>
                <a:gd name="T5" fmla="*/ 20 h 150"/>
                <a:gd name="T6" fmla="*/ 17 w 129"/>
                <a:gd name="T7" fmla="*/ 10 h 150"/>
                <a:gd name="T8" fmla="*/ 9 w 129"/>
                <a:gd name="T9" fmla="*/ 0 h 150"/>
                <a:gd name="T10" fmla="*/ 0 w 129"/>
                <a:gd name="T11" fmla="*/ 2 h 150"/>
                <a:gd name="T12" fmla="*/ 0 w 129"/>
                <a:gd name="T13" fmla="*/ 3 h 150"/>
                <a:gd name="T14" fmla="*/ 0 60000 65536"/>
                <a:gd name="T15" fmla="*/ 0 60000 65536"/>
                <a:gd name="T16" fmla="*/ 0 60000 65536"/>
                <a:gd name="T17" fmla="*/ 0 60000 65536"/>
                <a:gd name="T18" fmla="*/ 0 60000 65536"/>
                <a:gd name="T19" fmla="*/ 0 60000 65536"/>
                <a:gd name="T20" fmla="*/ 0 60000 65536"/>
                <a:gd name="T21" fmla="*/ 0 w 129"/>
                <a:gd name="T22" fmla="*/ 0 h 150"/>
                <a:gd name="T23" fmla="*/ 129 w 129"/>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50">
                  <a:moveTo>
                    <a:pt x="0" y="20"/>
                  </a:moveTo>
                  <a:lnTo>
                    <a:pt x="28" y="128"/>
                  </a:lnTo>
                  <a:lnTo>
                    <a:pt x="36" y="150"/>
                  </a:lnTo>
                  <a:lnTo>
                    <a:pt x="129" y="71"/>
                  </a:lnTo>
                  <a:lnTo>
                    <a:pt x="65" y="0"/>
                  </a:lnTo>
                  <a:lnTo>
                    <a:pt x="0" y="14"/>
                  </a:lnTo>
                  <a:lnTo>
                    <a:pt x="0" y="20"/>
                  </a:lnTo>
                  <a:close/>
                </a:path>
              </a:pathLst>
            </a:custGeom>
            <a:solidFill>
              <a:schemeClr val="bg1"/>
            </a:solidFill>
            <a:ln w="9525">
              <a:noFill/>
              <a:round/>
              <a:headEnd/>
              <a:tailEnd/>
            </a:ln>
          </p:spPr>
          <p:txBody>
            <a:bodyPr/>
            <a:lstStyle/>
            <a:p>
              <a:endParaRPr lang="en-US"/>
            </a:p>
          </p:txBody>
        </p:sp>
        <p:sp>
          <p:nvSpPr>
            <p:cNvPr id="36939" name="Freeform 26" descr="Wide upward diagonal"/>
            <p:cNvSpPr>
              <a:spLocks/>
            </p:cNvSpPr>
            <p:nvPr/>
          </p:nvSpPr>
          <p:spPr bwMode="auto">
            <a:xfrm>
              <a:off x="3036" y="1476"/>
              <a:ext cx="47" cy="55"/>
            </a:xfrm>
            <a:custGeom>
              <a:avLst/>
              <a:gdLst>
                <a:gd name="T0" fmla="*/ 0 w 129"/>
                <a:gd name="T1" fmla="*/ 3 h 150"/>
                <a:gd name="T2" fmla="*/ 4 w 129"/>
                <a:gd name="T3" fmla="*/ 17 h 150"/>
                <a:gd name="T4" fmla="*/ 5 w 129"/>
                <a:gd name="T5" fmla="*/ 20 h 150"/>
                <a:gd name="T6" fmla="*/ 17 w 129"/>
                <a:gd name="T7" fmla="*/ 10 h 150"/>
                <a:gd name="T8" fmla="*/ 9 w 129"/>
                <a:gd name="T9" fmla="*/ 0 h 150"/>
                <a:gd name="T10" fmla="*/ 0 w 129"/>
                <a:gd name="T11" fmla="*/ 2 h 150"/>
                <a:gd name="T12" fmla="*/ 0 w 129"/>
                <a:gd name="T13" fmla="*/ 3 h 150"/>
                <a:gd name="T14" fmla="*/ 0 60000 65536"/>
                <a:gd name="T15" fmla="*/ 0 60000 65536"/>
                <a:gd name="T16" fmla="*/ 0 60000 65536"/>
                <a:gd name="T17" fmla="*/ 0 60000 65536"/>
                <a:gd name="T18" fmla="*/ 0 60000 65536"/>
                <a:gd name="T19" fmla="*/ 0 60000 65536"/>
                <a:gd name="T20" fmla="*/ 0 60000 65536"/>
                <a:gd name="T21" fmla="*/ 0 w 129"/>
                <a:gd name="T22" fmla="*/ 0 h 150"/>
                <a:gd name="T23" fmla="*/ 129 w 129"/>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50">
                  <a:moveTo>
                    <a:pt x="0" y="20"/>
                  </a:moveTo>
                  <a:lnTo>
                    <a:pt x="28" y="128"/>
                  </a:lnTo>
                  <a:lnTo>
                    <a:pt x="36" y="150"/>
                  </a:lnTo>
                  <a:lnTo>
                    <a:pt x="129" y="71"/>
                  </a:lnTo>
                  <a:lnTo>
                    <a:pt x="65" y="0"/>
                  </a:lnTo>
                  <a:lnTo>
                    <a:pt x="0" y="14"/>
                  </a:lnTo>
                  <a:lnTo>
                    <a:pt x="0" y="20"/>
                  </a:lnTo>
                </a:path>
              </a:pathLst>
            </a:custGeom>
            <a:pattFill prst="wdUpDiag">
              <a:fgClr>
                <a:schemeClr val="tx1"/>
              </a:fgClr>
              <a:bgClr>
                <a:srgbClr val="FFFFFF"/>
              </a:bgClr>
            </a:pattFill>
            <a:ln w="6350">
              <a:solidFill>
                <a:srgbClr val="000000"/>
              </a:solidFill>
              <a:round/>
              <a:headEnd/>
              <a:tailEnd/>
            </a:ln>
          </p:spPr>
          <p:txBody>
            <a:bodyPr/>
            <a:lstStyle/>
            <a:p>
              <a:endParaRPr lang="en-US"/>
            </a:p>
          </p:txBody>
        </p:sp>
        <p:sp>
          <p:nvSpPr>
            <p:cNvPr id="36940" name="Freeform 27"/>
            <p:cNvSpPr>
              <a:spLocks/>
            </p:cNvSpPr>
            <p:nvPr/>
          </p:nvSpPr>
          <p:spPr bwMode="auto">
            <a:xfrm>
              <a:off x="2947" y="1481"/>
              <a:ext cx="103" cy="101"/>
            </a:xfrm>
            <a:custGeom>
              <a:avLst/>
              <a:gdLst>
                <a:gd name="T0" fmla="*/ 33 w 278"/>
                <a:gd name="T1" fmla="*/ 0 h 278"/>
                <a:gd name="T2" fmla="*/ 37 w 278"/>
                <a:gd name="T3" fmla="*/ 15 h 278"/>
                <a:gd name="T4" fmla="*/ 38 w 278"/>
                <a:gd name="T5" fmla="*/ 17 h 278"/>
                <a:gd name="T6" fmla="*/ 37 w 278"/>
                <a:gd name="T7" fmla="*/ 20 h 278"/>
                <a:gd name="T8" fmla="*/ 17 w 278"/>
                <a:gd name="T9" fmla="*/ 25 h 278"/>
                <a:gd name="T10" fmla="*/ 6 w 278"/>
                <a:gd name="T11" fmla="*/ 37 h 278"/>
                <a:gd name="T12" fmla="*/ 4 w 278"/>
                <a:gd name="T13" fmla="*/ 33 h 278"/>
                <a:gd name="T14" fmla="*/ 4 w 278"/>
                <a:gd name="T15" fmla="*/ 26 h 278"/>
                <a:gd name="T16" fmla="*/ 0 w 278"/>
                <a:gd name="T17" fmla="*/ 10 h 278"/>
                <a:gd name="T18" fmla="*/ 33 w 278"/>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78"/>
                <a:gd name="T32" fmla="*/ 278 w 278"/>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78">
                  <a:moveTo>
                    <a:pt x="242" y="0"/>
                  </a:moveTo>
                  <a:lnTo>
                    <a:pt x="270" y="114"/>
                  </a:lnTo>
                  <a:lnTo>
                    <a:pt x="278" y="128"/>
                  </a:lnTo>
                  <a:lnTo>
                    <a:pt x="270" y="148"/>
                  </a:lnTo>
                  <a:lnTo>
                    <a:pt x="122" y="191"/>
                  </a:lnTo>
                  <a:lnTo>
                    <a:pt x="44" y="278"/>
                  </a:lnTo>
                  <a:lnTo>
                    <a:pt x="28" y="250"/>
                  </a:lnTo>
                  <a:lnTo>
                    <a:pt x="28" y="199"/>
                  </a:lnTo>
                  <a:lnTo>
                    <a:pt x="0" y="77"/>
                  </a:lnTo>
                  <a:lnTo>
                    <a:pt x="242" y="0"/>
                  </a:lnTo>
                  <a:close/>
                </a:path>
              </a:pathLst>
            </a:custGeom>
            <a:solidFill>
              <a:srgbClr val="919EFB"/>
            </a:solidFill>
            <a:ln w="9525">
              <a:noFill/>
              <a:round/>
              <a:headEnd/>
              <a:tailEnd/>
            </a:ln>
          </p:spPr>
          <p:txBody>
            <a:bodyPr/>
            <a:lstStyle/>
            <a:p>
              <a:endParaRPr lang="en-US"/>
            </a:p>
          </p:txBody>
        </p:sp>
        <p:sp>
          <p:nvSpPr>
            <p:cNvPr id="36941" name="Freeform 28"/>
            <p:cNvSpPr>
              <a:spLocks/>
            </p:cNvSpPr>
            <p:nvPr/>
          </p:nvSpPr>
          <p:spPr bwMode="auto">
            <a:xfrm>
              <a:off x="2947" y="1481"/>
              <a:ext cx="103" cy="101"/>
            </a:xfrm>
            <a:custGeom>
              <a:avLst/>
              <a:gdLst>
                <a:gd name="T0" fmla="*/ 33 w 278"/>
                <a:gd name="T1" fmla="*/ 0 h 278"/>
                <a:gd name="T2" fmla="*/ 37 w 278"/>
                <a:gd name="T3" fmla="*/ 15 h 278"/>
                <a:gd name="T4" fmla="*/ 38 w 278"/>
                <a:gd name="T5" fmla="*/ 17 h 278"/>
                <a:gd name="T6" fmla="*/ 37 w 278"/>
                <a:gd name="T7" fmla="*/ 20 h 278"/>
                <a:gd name="T8" fmla="*/ 17 w 278"/>
                <a:gd name="T9" fmla="*/ 25 h 278"/>
                <a:gd name="T10" fmla="*/ 6 w 278"/>
                <a:gd name="T11" fmla="*/ 37 h 278"/>
                <a:gd name="T12" fmla="*/ 4 w 278"/>
                <a:gd name="T13" fmla="*/ 33 h 278"/>
                <a:gd name="T14" fmla="*/ 4 w 278"/>
                <a:gd name="T15" fmla="*/ 26 h 278"/>
                <a:gd name="T16" fmla="*/ 0 w 278"/>
                <a:gd name="T17" fmla="*/ 10 h 278"/>
                <a:gd name="T18" fmla="*/ 33 w 278"/>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78"/>
                <a:gd name="T32" fmla="*/ 278 w 278"/>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78">
                  <a:moveTo>
                    <a:pt x="242" y="0"/>
                  </a:moveTo>
                  <a:lnTo>
                    <a:pt x="270" y="114"/>
                  </a:lnTo>
                  <a:lnTo>
                    <a:pt x="278" y="128"/>
                  </a:lnTo>
                  <a:lnTo>
                    <a:pt x="270" y="148"/>
                  </a:lnTo>
                  <a:lnTo>
                    <a:pt x="122" y="191"/>
                  </a:lnTo>
                  <a:lnTo>
                    <a:pt x="44" y="278"/>
                  </a:lnTo>
                  <a:lnTo>
                    <a:pt x="28" y="250"/>
                  </a:lnTo>
                  <a:lnTo>
                    <a:pt x="28" y="199"/>
                  </a:lnTo>
                  <a:lnTo>
                    <a:pt x="0" y="77"/>
                  </a:lnTo>
                  <a:lnTo>
                    <a:pt x="242" y="0"/>
                  </a:lnTo>
                </a:path>
              </a:pathLst>
            </a:custGeom>
            <a:noFill/>
            <a:ln w="6350">
              <a:solidFill>
                <a:srgbClr val="000000"/>
              </a:solidFill>
              <a:round/>
              <a:headEnd/>
              <a:tailEnd/>
            </a:ln>
          </p:spPr>
          <p:txBody>
            <a:bodyPr/>
            <a:lstStyle/>
            <a:p>
              <a:endParaRPr lang="en-US"/>
            </a:p>
          </p:txBody>
        </p:sp>
        <p:sp>
          <p:nvSpPr>
            <p:cNvPr id="36942" name="Freeform 29"/>
            <p:cNvSpPr>
              <a:spLocks/>
            </p:cNvSpPr>
            <p:nvPr/>
          </p:nvSpPr>
          <p:spPr bwMode="auto">
            <a:xfrm>
              <a:off x="2947" y="1481"/>
              <a:ext cx="103" cy="101"/>
            </a:xfrm>
            <a:custGeom>
              <a:avLst/>
              <a:gdLst>
                <a:gd name="T0" fmla="*/ 33 w 278"/>
                <a:gd name="T1" fmla="*/ 0 h 278"/>
                <a:gd name="T2" fmla="*/ 37 w 278"/>
                <a:gd name="T3" fmla="*/ 15 h 278"/>
                <a:gd name="T4" fmla="*/ 38 w 278"/>
                <a:gd name="T5" fmla="*/ 17 h 278"/>
                <a:gd name="T6" fmla="*/ 37 w 278"/>
                <a:gd name="T7" fmla="*/ 20 h 278"/>
                <a:gd name="T8" fmla="*/ 17 w 278"/>
                <a:gd name="T9" fmla="*/ 25 h 278"/>
                <a:gd name="T10" fmla="*/ 6 w 278"/>
                <a:gd name="T11" fmla="*/ 37 h 278"/>
                <a:gd name="T12" fmla="*/ 4 w 278"/>
                <a:gd name="T13" fmla="*/ 33 h 278"/>
                <a:gd name="T14" fmla="*/ 4 w 278"/>
                <a:gd name="T15" fmla="*/ 26 h 278"/>
                <a:gd name="T16" fmla="*/ 0 w 278"/>
                <a:gd name="T17" fmla="*/ 10 h 278"/>
                <a:gd name="T18" fmla="*/ 33 w 278"/>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78"/>
                <a:gd name="T32" fmla="*/ 278 w 278"/>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78">
                  <a:moveTo>
                    <a:pt x="242" y="0"/>
                  </a:moveTo>
                  <a:lnTo>
                    <a:pt x="270" y="114"/>
                  </a:lnTo>
                  <a:lnTo>
                    <a:pt x="278" y="128"/>
                  </a:lnTo>
                  <a:lnTo>
                    <a:pt x="270" y="148"/>
                  </a:lnTo>
                  <a:lnTo>
                    <a:pt x="122" y="191"/>
                  </a:lnTo>
                  <a:lnTo>
                    <a:pt x="44" y="278"/>
                  </a:lnTo>
                  <a:lnTo>
                    <a:pt x="28" y="250"/>
                  </a:lnTo>
                  <a:lnTo>
                    <a:pt x="28" y="199"/>
                  </a:lnTo>
                  <a:lnTo>
                    <a:pt x="0" y="77"/>
                  </a:lnTo>
                  <a:lnTo>
                    <a:pt x="242" y="0"/>
                  </a:lnTo>
                  <a:close/>
                </a:path>
              </a:pathLst>
            </a:custGeom>
            <a:solidFill>
              <a:srgbClr val="008000"/>
            </a:solidFill>
            <a:ln w="9525">
              <a:noFill/>
              <a:round/>
              <a:headEnd/>
              <a:tailEnd/>
            </a:ln>
          </p:spPr>
          <p:txBody>
            <a:bodyPr/>
            <a:lstStyle/>
            <a:p>
              <a:endParaRPr lang="en-US"/>
            </a:p>
          </p:txBody>
        </p:sp>
        <p:sp>
          <p:nvSpPr>
            <p:cNvPr id="36943" name="Freeform 30"/>
            <p:cNvSpPr>
              <a:spLocks/>
            </p:cNvSpPr>
            <p:nvPr/>
          </p:nvSpPr>
          <p:spPr bwMode="auto">
            <a:xfrm>
              <a:off x="2947" y="1481"/>
              <a:ext cx="103" cy="101"/>
            </a:xfrm>
            <a:custGeom>
              <a:avLst/>
              <a:gdLst>
                <a:gd name="T0" fmla="*/ 33 w 278"/>
                <a:gd name="T1" fmla="*/ 0 h 278"/>
                <a:gd name="T2" fmla="*/ 37 w 278"/>
                <a:gd name="T3" fmla="*/ 15 h 278"/>
                <a:gd name="T4" fmla="*/ 38 w 278"/>
                <a:gd name="T5" fmla="*/ 17 h 278"/>
                <a:gd name="T6" fmla="*/ 37 w 278"/>
                <a:gd name="T7" fmla="*/ 20 h 278"/>
                <a:gd name="T8" fmla="*/ 17 w 278"/>
                <a:gd name="T9" fmla="*/ 25 h 278"/>
                <a:gd name="T10" fmla="*/ 6 w 278"/>
                <a:gd name="T11" fmla="*/ 37 h 278"/>
                <a:gd name="T12" fmla="*/ 4 w 278"/>
                <a:gd name="T13" fmla="*/ 33 h 278"/>
                <a:gd name="T14" fmla="*/ 4 w 278"/>
                <a:gd name="T15" fmla="*/ 26 h 278"/>
                <a:gd name="T16" fmla="*/ 0 w 278"/>
                <a:gd name="T17" fmla="*/ 10 h 278"/>
                <a:gd name="T18" fmla="*/ 33 w 278"/>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78"/>
                <a:gd name="T32" fmla="*/ 278 w 278"/>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78">
                  <a:moveTo>
                    <a:pt x="242" y="0"/>
                  </a:moveTo>
                  <a:lnTo>
                    <a:pt x="270" y="114"/>
                  </a:lnTo>
                  <a:lnTo>
                    <a:pt x="278" y="128"/>
                  </a:lnTo>
                  <a:lnTo>
                    <a:pt x="270" y="148"/>
                  </a:lnTo>
                  <a:lnTo>
                    <a:pt x="122" y="191"/>
                  </a:lnTo>
                  <a:lnTo>
                    <a:pt x="44" y="278"/>
                  </a:lnTo>
                  <a:lnTo>
                    <a:pt x="28" y="250"/>
                  </a:lnTo>
                  <a:lnTo>
                    <a:pt x="28" y="199"/>
                  </a:lnTo>
                  <a:lnTo>
                    <a:pt x="0" y="77"/>
                  </a:lnTo>
                  <a:lnTo>
                    <a:pt x="242" y="0"/>
                  </a:lnTo>
                </a:path>
              </a:pathLst>
            </a:custGeom>
            <a:solidFill>
              <a:srgbClr val="FFFF99"/>
            </a:solidFill>
            <a:ln w="6350">
              <a:solidFill>
                <a:srgbClr val="000000"/>
              </a:solidFill>
              <a:round/>
              <a:headEnd/>
              <a:tailEnd/>
            </a:ln>
          </p:spPr>
          <p:txBody>
            <a:bodyPr/>
            <a:lstStyle/>
            <a:p>
              <a:endParaRPr lang="en-US"/>
            </a:p>
          </p:txBody>
        </p:sp>
        <p:sp>
          <p:nvSpPr>
            <p:cNvPr id="36944" name="Freeform 31"/>
            <p:cNvSpPr>
              <a:spLocks/>
            </p:cNvSpPr>
            <p:nvPr/>
          </p:nvSpPr>
          <p:spPr bwMode="auto">
            <a:xfrm>
              <a:off x="2589" y="1288"/>
              <a:ext cx="372" cy="309"/>
            </a:xfrm>
            <a:custGeom>
              <a:avLst/>
              <a:gdLst>
                <a:gd name="T0" fmla="*/ 137 w 1010"/>
                <a:gd name="T1" fmla="*/ 105 h 854"/>
                <a:gd name="T2" fmla="*/ 135 w 1010"/>
                <a:gd name="T3" fmla="*/ 102 h 854"/>
                <a:gd name="T4" fmla="*/ 135 w 1010"/>
                <a:gd name="T5" fmla="*/ 95 h 854"/>
                <a:gd name="T6" fmla="*/ 131 w 1010"/>
                <a:gd name="T7" fmla="*/ 79 h 854"/>
                <a:gd name="T8" fmla="*/ 130 w 1010"/>
                <a:gd name="T9" fmla="*/ 74 h 854"/>
                <a:gd name="T10" fmla="*/ 130 w 1010"/>
                <a:gd name="T11" fmla="*/ 59 h 854"/>
                <a:gd name="T12" fmla="*/ 105 w 1010"/>
                <a:gd name="T13" fmla="*/ 0 h 854"/>
                <a:gd name="T14" fmla="*/ 70 w 1010"/>
                <a:gd name="T15" fmla="*/ 11 h 854"/>
                <a:gd name="T16" fmla="*/ 62 w 1010"/>
                <a:gd name="T17" fmla="*/ 32 h 854"/>
                <a:gd name="T18" fmla="*/ 56 w 1010"/>
                <a:gd name="T19" fmla="*/ 34 h 854"/>
                <a:gd name="T20" fmla="*/ 59 w 1010"/>
                <a:gd name="T21" fmla="*/ 55 h 854"/>
                <a:gd name="T22" fmla="*/ 35 w 1010"/>
                <a:gd name="T23" fmla="*/ 68 h 854"/>
                <a:gd name="T24" fmla="*/ 21 w 1010"/>
                <a:gd name="T25" fmla="*/ 68 h 854"/>
                <a:gd name="T26" fmla="*/ 7 w 1010"/>
                <a:gd name="T27" fmla="*/ 77 h 854"/>
                <a:gd name="T28" fmla="*/ 16 w 1010"/>
                <a:gd name="T29" fmla="*/ 84 h 854"/>
                <a:gd name="T30" fmla="*/ 11 w 1010"/>
                <a:gd name="T31" fmla="*/ 90 h 854"/>
                <a:gd name="T32" fmla="*/ 10 w 1010"/>
                <a:gd name="T33" fmla="*/ 94 h 854"/>
                <a:gd name="T34" fmla="*/ 1 w 1010"/>
                <a:gd name="T35" fmla="*/ 102 h 854"/>
                <a:gd name="T36" fmla="*/ 0 w 1010"/>
                <a:gd name="T37" fmla="*/ 104 h 854"/>
                <a:gd name="T38" fmla="*/ 1 w 1010"/>
                <a:gd name="T39" fmla="*/ 112 h 854"/>
                <a:gd name="T40" fmla="*/ 92 w 1010"/>
                <a:gd name="T41" fmla="*/ 88 h 854"/>
                <a:gd name="T42" fmla="*/ 94 w 1010"/>
                <a:gd name="T43" fmla="*/ 89 h 854"/>
                <a:gd name="T44" fmla="*/ 98 w 1010"/>
                <a:gd name="T45" fmla="*/ 90 h 854"/>
                <a:gd name="T46" fmla="*/ 109 w 1010"/>
                <a:gd name="T47" fmla="*/ 102 h 854"/>
                <a:gd name="T48" fmla="*/ 134 w 1010"/>
                <a:gd name="T49" fmla="*/ 110 h 854"/>
                <a:gd name="T50" fmla="*/ 137 w 1010"/>
                <a:gd name="T51" fmla="*/ 105 h 8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0"/>
                <a:gd name="T79" fmla="*/ 0 h 854"/>
                <a:gd name="T80" fmla="*/ 1010 w 1010"/>
                <a:gd name="T81" fmla="*/ 854 h 8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0" h="854">
                  <a:moveTo>
                    <a:pt x="1010" y="805"/>
                  </a:moveTo>
                  <a:lnTo>
                    <a:pt x="994" y="777"/>
                  </a:lnTo>
                  <a:lnTo>
                    <a:pt x="994" y="726"/>
                  </a:lnTo>
                  <a:lnTo>
                    <a:pt x="966" y="604"/>
                  </a:lnTo>
                  <a:lnTo>
                    <a:pt x="960" y="563"/>
                  </a:lnTo>
                  <a:lnTo>
                    <a:pt x="960" y="449"/>
                  </a:lnTo>
                  <a:lnTo>
                    <a:pt x="774" y="0"/>
                  </a:lnTo>
                  <a:lnTo>
                    <a:pt x="518" y="86"/>
                  </a:lnTo>
                  <a:lnTo>
                    <a:pt x="455" y="242"/>
                  </a:lnTo>
                  <a:lnTo>
                    <a:pt x="412" y="256"/>
                  </a:lnTo>
                  <a:lnTo>
                    <a:pt x="433" y="421"/>
                  </a:lnTo>
                  <a:lnTo>
                    <a:pt x="256" y="520"/>
                  </a:lnTo>
                  <a:lnTo>
                    <a:pt x="156" y="520"/>
                  </a:lnTo>
                  <a:lnTo>
                    <a:pt x="49" y="592"/>
                  </a:lnTo>
                  <a:lnTo>
                    <a:pt x="120" y="641"/>
                  </a:lnTo>
                  <a:lnTo>
                    <a:pt x="85" y="691"/>
                  </a:lnTo>
                  <a:lnTo>
                    <a:pt x="71" y="718"/>
                  </a:lnTo>
                  <a:lnTo>
                    <a:pt x="6" y="783"/>
                  </a:lnTo>
                  <a:lnTo>
                    <a:pt x="0" y="797"/>
                  </a:lnTo>
                  <a:lnTo>
                    <a:pt x="6" y="854"/>
                  </a:lnTo>
                  <a:lnTo>
                    <a:pt x="675" y="675"/>
                  </a:lnTo>
                  <a:lnTo>
                    <a:pt x="689" y="683"/>
                  </a:lnTo>
                  <a:lnTo>
                    <a:pt x="725" y="691"/>
                  </a:lnTo>
                  <a:lnTo>
                    <a:pt x="803" y="783"/>
                  </a:lnTo>
                  <a:lnTo>
                    <a:pt x="988" y="840"/>
                  </a:lnTo>
                  <a:lnTo>
                    <a:pt x="1010" y="805"/>
                  </a:lnTo>
                  <a:close/>
                </a:path>
              </a:pathLst>
            </a:custGeom>
            <a:solidFill>
              <a:schemeClr val="bg1"/>
            </a:solidFill>
            <a:ln w="9525">
              <a:noFill/>
              <a:round/>
              <a:headEnd/>
              <a:tailEnd/>
            </a:ln>
          </p:spPr>
          <p:txBody>
            <a:bodyPr/>
            <a:lstStyle/>
            <a:p>
              <a:endParaRPr lang="en-US"/>
            </a:p>
          </p:txBody>
        </p:sp>
        <p:sp>
          <p:nvSpPr>
            <p:cNvPr id="36945" name="Freeform 32"/>
            <p:cNvSpPr>
              <a:spLocks/>
            </p:cNvSpPr>
            <p:nvPr/>
          </p:nvSpPr>
          <p:spPr bwMode="auto">
            <a:xfrm>
              <a:off x="2589" y="1288"/>
              <a:ext cx="372" cy="309"/>
            </a:xfrm>
            <a:custGeom>
              <a:avLst/>
              <a:gdLst>
                <a:gd name="T0" fmla="*/ 137 w 1010"/>
                <a:gd name="T1" fmla="*/ 105 h 854"/>
                <a:gd name="T2" fmla="*/ 135 w 1010"/>
                <a:gd name="T3" fmla="*/ 102 h 854"/>
                <a:gd name="T4" fmla="*/ 135 w 1010"/>
                <a:gd name="T5" fmla="*/ 95 h 854"/>
                <a:gd name="T6" fmla="*/ 131 w 1010"/>
                <a:gd name="T7" fmla="*/ 79 h 854"/>
                <a:gd name="T8" fmla="*/ 130 w 1010"/>
                <a:gd name="T9" fmla="*/ 74 h 854"/>
                <a:gd name="T10" fmla="*/ 130 w 1010"/>
                <a:gd name="T11" fmla="*/ 59 h 854"/>
                <a:gd name="T12" fmla="*/ 105 w 1010"/>
                <a:gd name="T13" fmla="*/ 0 h 854"/>
                <a:gd name="T14" fmla="*/ 70 w 1010"/>
                <a:gd name="T15" fmla="*/ 11 h 854"/>
                <a:gd name="T16" fmla="*/ 62 w 1010"/>
                <a:gd name="T17" fmla="*/ 32 h 854"/>
                <a:gd name="T18" fmla="*/ 56 w 1010"/>
                <a:gd name="T19" fmla="*/ 34 h 854"/>
                <a:gd name="T20" fmla="*/ 59 w 1010"/>
                <a:gd name="T21" fmla="*/ 55 h 854"/>
                <a:gd name="T22" fmla="*/ 35 w 1010"/>
                <a:gd name="T23" fmla="*/ 68 h 854"/>
                <a:gd name="T24" fmla="*/ 21 w 1010"/>
                <a:gd name="T25" fmla="*/ 68 h 854"/>
                <a:gd name="T26" fmla="*/ 7 w 1010"/>
                <a:gd name="T27" fmla="*/ 77 h 854"/>
                <a:gd name="T28" fmla="*/ 16 w 1010"/>
                <a:gd name="T29" fmla="*/ 84 h 854"/>
                <a:gd name="T30" fmla="*/ 11 w 1010"/>
                <a:gd name="T31" fmla="*/ 90 h 854"/>
                <a:gd name="T32" fmla="*/ 10 w 1010"/>
                <a:gd name="T33" fmla="*/ 94 h 854"/>
                <a:gd name="T34" fmla="*/ 1 w 1010"/>
                <a:gd name="T35" fmla="*/ 102 h 854"/>
                <a:gd name="T36" fmla="*/ 0 w 1010"/>
                <a:gd name="T37" fmla="*/ 104 h 854"/>
                <a:gd name="T38" fmla="*/ 1 w 1010"/>
                <a:gd name="T39" fmla="*/ 112 h 854"/>
                <a:gd name="T40" fmla="*/ 92 w 1010"/>
                <a:gd name="T41" fmla="*/ 88 h 854"/>
                <a:gd name="T42" fmla="*/ 94 w 1010"/>
                <a:gd name="T43" fmla="*/ 89 h 854"/>
                <a:gd name="T44" fmla="*/ 98 w 1010"/>
                <a:gd name="T45" fmla="*/ 90 h 854"/>
                <a:gd name="T46" fmla="*/ 109 w 1010"/>
                <a:gd name="T47" fmla="*/ 102 h 854"/>
                <a:gd name="T48" fmla="*/ 134 w 1010"/>
                <a:gd name="T49" fmla="*/ 110 h 854"/>
                <a:gd name="T50" fmla="*/ 137 w 1010"/>
                <a:gd name="T51" fmla="*/ 105 h 8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0"/>
                <a:gd name="T79" fmla="*/ 0 h 854"/>
                <a:gd name="T80" fmla="*/ 1010 w 1010"/>
                <a:gd name="T81" fmla="*/ 854 h 8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0" h="854">
                  <a:moveTo>
                    <a:pt x="1010" y="805"/>
                  </a:moveTo>
                  <a:lnTo>
                    <a:pt x="994" y="777"/>
                  </a:lnTo>
                  <a:lnTo>
                    <a:pt x="994" y="726"/>
                  </a:lnTo>
                  <a:lnTo>
                    <a:pt x="966" y="604"/>
                  </a:lnTo>
                  <a:lnTo>
                    <a:pt x="960" y="563"/>
                  </a:lnTo>
                  <a:lnTo>
                    <a:pt x="960" y="449"/>
                  </a:lnTo>
                  <a:lnTo>
                    <a:pt x="774" y="0"/>
                  </a:lnTo>
                  <a:lnTo>
                    <a:pt x="518" y="86"/>
                  </a:lnTo>
                  <a:lnTo>
                    <a:pt x="455" y="242"/>
                  </a:lnTo>
                  <a:lnTo>
                    <a:pt x="412" y="256"/>
                  </a:lnTo>
                  <a:lnTo>
                    <a:pt x="433" y="421"/>
                  </a:lnTo>
                  <a:lnTo>
                    <a:pt x="256" y="520"/>
                  </a:lnTo>
                  <a:lnTo>
                    <a:pt x="156" y="520"/>
                  </a:lnTo>
                  <a:lnTo>
                    <a:pt x="49" y="592"/>
                  </a:lnTo>
                  <a:lnTo>
                    <a:pt x="120" y="641"/>
                  </a:lnTo>
                  <a:lnTo>
                    <a:pt x="85" y="691"/>
                  </a:lnTo>
                  <a:lnTo>
                    <a:pt x="71" y="718"/>
                  </a:lnTo>
                  <a:lnTo>
                    <a:pt x="6" y="783"/>
                  </a:lnTo>
                  <a:lnTo>
                    <a:pt x="0" y="797"/>
                  </a:lnTo>
                  <a:lnTo>
                    <a:pt x="6" y="854"/>
                  </a:lnTo>
                  <a:lnTo>
                    <a:pt x="675" y="675"/>
                  </a:lnTo>
                  <a:lnTo>
                    <a:pt x="689" y="683"/>
                  </a:lnTo>
                  <a:lnTo>
                    <a:pt x="725" y="691"/>
                  </a:lnTo>
                  <a:lnTo>
                    <a:pt x="803" y="783"/>
                  </a:lnTo>
                  <a:lnTo>
                    <a:pt x="988" y="840"/>
                  </a:lnTo>
                  <a:lnTo>
                    <a:pt x="1010" y="805"/>
                  </a:lnTo>
                </a:path>
              </a:pathLst>
            </a:custGeom>
            <a:solidFill>
              <a:schemeClr val="bg1"/>
            </a:solidFill>
            <a:ln w="6350">
              <a:solidFill>
                <a:srgbClr val="000000"/>
              </a:solidFill>
              <a:round/>
              <a:headEnd/>
              <a:tailEnd/>
            </a:ln>
          </p:spPr>
          <p:txBody>
            <a:bodyPr/>
            <a:lstStyle/>
            <a:p>
              <a:endParaRPr lang="en-US"/>
            </a:p>
          </p:txBody>
        </p:sp>
        <p:sp>
          <p:nvSpPr>
            <p:cNvPr id="36946" name="Freeform 33"/>
            <p:cNvSpPr>
              <a:spLocks/>
            </p:cNvSpPr>
            <p:nvPr/>
          </p:nvSpPr>
          <p:spPr bwMode="auto">
            <a:xfrm>
              <a:off x="2964" y="1548"/>
              <a:ext cx="91" cy="66"/>
            </a:xfrm>
            <a:custGeom>
              <a:avLst/>
              <a:gdLst>
                <a:gd name="T0" fmla="*/ 0 w 250"/>
                <a:gd name="T1" fmla="*/ 24 h 178"/>
                <a:gd name="T2" fmla="*/ 2 w 250"/>
                <a:gd name="T3" fmla="*/ 22 h 178"/>
                <a:gd name="T4" fmla="*/ 15 w 250"/>
                <a:gd name="T5" fmla="*/ 3 h 178"/>
                <a:gd name="T6" fmla="*/ 20 w 250"/>
                <a:gd name="T7" fmla="*/ 6 h 178"/>
                <a:gd name="T8" fmla="*/ 24 w 250"/>
                <a:gd name="T9" fmla="*/ 3 h 178"/>
                <a:gd name="T10" fmla="*/ 33 w 250"/>
                <a:gd name="T11" fmla="*/ 0 h 178"/>
                <a:gd name="T12" fmla="*/ 20 w 250"/>
                <a:gd name="T13" fmla="*/ 16 h 178"/>
                <a:gd name="T14" fmla="*/ 13 w 250"/>
                <a:gd name="T15" fmla="*/ 20 h 178"/>
                <a:gd name="T16" fmla="*/ 0 w 250"/>
                <a:gd name="T17" fmla="*/ 24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78"/>
                <a:gd name="T29" fmla="*/ 250 w 250"/>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78">
                  <a:moveTo>
                    <a:pt x="0" y="178"/>
                  </a:moveTo>
                  <a:lnTo>
                    <a:pt x="16" y="156"/>
                  </a:lnTo>
                  <a:lnTo>
                    <a:pt x="109" y="23"/>
                  </a:lnTo>
                  <a:lnTo>
                    <a:pt x="151" y="42"/>
                  </a:lnTo>
                  <a:lnTo>
                    <a:pt x="185" y="20"/>
                  </a:lnTo>
                  <a:lnTo>
                    <a:pt x="250" y="0"/>
                  </a:lnTo>
                  <a:lnTo>
                    <a:pt x="151" y="120"/>
                  </a:lnTo>
                  <a:lnTo>
                    <a:pt x="102" y="142"/>
                  </a:lnTo>
                  <a:lnTo>
                    <a:pt x="0" y="178"/>
                  </a:lnTo>
                  <a:close/>
                </a:path>
              </a:pathLst>
            </a:custGeom>
            <a:solidFill>
              <a:schemeClr val="bg1"/>
            </a:solidFill>
            <a:ln w="9525">
              <a:noFill/>
              <a:round/>
              <a:headEnd/>
              <a:tailEnd/>
            </a:ln>
          </p:spPr>
          <p:txBody>
            <a:bodyPr/>
            <a:lstStyle/>
            <a:p>
              <a:endParaRPr lang="en-US"/>
            </a:p>
          </p:txBody>
        </p:sp>
        <p:sp>
          <p:nvSpPr>
            <p:cNvPr id="36947" name="Freeform 34"/>
            <p:cNvSpPr>
              <a:spLocks/>
            </p:cNvSpPr>
            <p:nvPr/>
          </p:nvSpPr>
          <p:spPr bwMode="auto">
            <a:xfrm>
              <a:off x="2964" y="1548"/>
              <a:ext cx="91" cy="66"/>
            </a:xfrm>
            <a:custGeom>
              <a:avLst/>
              <a:gdLst>
                <a:gd name="T0" fmla="*/ 0 w 250"/>
                <a:gd name="T1" fmla="*/ 24 h 178"/>
                <a:gd name="T2" fmla="*/ 2 w 250"/>
                <a:gd name="T3" fmla="*/ 22 h 178"/>
                <a:gd name="T4" fmla="*/ 15 w 250"/>
                <a:gd name="T5" fmla="*/ 3 h 178"/>
                <a:gd name="T6" fmla="*/ 20 w 250"/>
                <a:gd name="T7" fmla="*/ 6 h 178"/>
                <a:gd name="T8" fmla="*/ 24 w 250"/>
                <a:gd name="T9" fmla="*/ 3 h 178"/>
                <a:gd name="T10" fmla="*/ 33 w 250"/>
                <a:gd name="T11" fmla="*/ 0 h 178"/>
                <a:gd name="T12" fmla="*/ 20 w 250"/>
                <a:gd name="T13" fmla="*/ 16 h 178"/>
                <a:gd name="T14" fmla="*/ 13 w 250"/>
                <a:gd name="T15" fmla="*/ 20 h 178"/>
                <a:gd name="T16" fmla="*/ 0 w 250"/>
                <a:gd name="T17" fmla="*/ 24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78"/>
                <a:gd name="T29" fmla="*/ 250 w 250"/>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78">
                  <a:moveTo>
                    <a:pt x="0" y="178"/>
                  </a:moveTo>
                  <a:lnTo>
                    <a:pt x="16" y="156"/>
                  </a:lnTo>
                  <a:lnTo>
                    <a:pt x="109" y="23"/>
                  </a:lnTo>
                  <a:lnTo>
                    <a:pt x="151" y="42"/>
                  </a:lnTo>
                  <a:lnTo>
                    <a:pt x="185" y="20"/>
                  </a:lnTo>
                  <a:lnTo>
                    <a:pt x="250" y="0"/>
                  </a:lnTo>
                  <a:lnTo>
                    <a:pt x="151" y="120"/>
                  </a:lnTo>
                  <a:lnTo>
                    <a:pt x="102" y="142"/>
                  </a:lnTo>
                  <a:lnTo>
                    <a:pt x="0" y="178"/>
                  </a:lnTo>
                </a:path>
              </a:pathLst>
            </a:custGeom>
            <a:solidFill>
              <a:schemeClr val="bg1"/>
            </a:solidFill>
            <a:ln w="6350">
              <a:solidFill>
                <a:srgbClr val="000000"/>
              </a:solidFill>
              <a:round/>
              <a:headEnd/>
              <a:tailEnd/>
            </a:ln>
          </p:spPr>
          <p:txBody>
            <a:bodyPr/>
            <a:lstStyle/>
            <a:p>
              <a:endParaRPr lang="en-US"/>
            </a:p>
          </p:txBody>
        </p:sp>
        <p:sp>
          <p:nvSpPr>
            <p:cNvPr id="36948" name="Freeform 35"/>
            <p:cNvSpPr>
              <a:spLocks/>
            </p:cNvSpPr>
            <p:nvPr/>
          </p:nvSpPr>
          <p:spPr bwMode="blackGray">
            <a:xfrm>
              <a:off x="2556" y="1512"/>
              <a:ext cx="376" cy="280"/>
            </a:xfrm>
            <a:custGeom>
              <a:avLst/>
              <a:gdLst>
                <a:gd name="T0" fmla="*/ 127 w 974"/>
                <a:gd name="T1" fmla="*/ 83 h 677"/>
                <a:gd name="T2" fmla="*/ 127 w 974"/>
                <a:gd name="T3" fmla="*/ 78 h 677"/>
                <a:gd name="T4" fmla="*/ 134 w 974"/>
                <a:gd name="T5" fmla="*/ 78 h 677"/>
                <a:gd name="T6" fmla="*/ 134 w 974"/>
                <a:gd name="T7" fmla="*/ 79 h 677"/>
                <a:gd name="T8" fmla="*/ 145 w 974"/>
                <a:gd name="T9" fmla="*/ 62 h 677"/>
                <a:gd name="T10" fmla="*/ 130 w 974"/>
                <a:gd name="T11" fmla="*/ 45 h 677"/>
                <a:gd name="T12" fmla="*/ 135 w 974"/>
                <a:gd name="T13" fmla="*/ 40 h 677"/>
                <a:gd name="T14" fmla="*/ 131 w 974"/>
                <a:gd name="T15" fmla="*/ 28 h 677"/>
                <a:gd name="T16" fmla="*/ 135 w 974"/>
                <a:gd name="T17" fmla="*/ 18 h 677"/>
                <a:gd name="T18" fmla="*/ 123 w 974"/>
                <a:gd name="T19" fmla="*/ 3 h 677"/>
                <a:gd name="T20" fmla="*/ 118 w 974"/>
                <a:gd name="T21" fmla="*/ 1 h 677"/>
                <a:gd name="T22" fmla="*/ 115 w 974"/>
                <a:gd name="T23" fmla="*/ 0 h 677"/>
                <a:gd name="T24" fmla="*/ 16 w 974"/>
                <a:gd name="T25" fmla="*/ 31 h 677"/>
                <a:gd name="T26" fmla="*/ 15 w 974"/>
                <a:gd name="T27" fmla="*/ 21 h 677"/>
                <a:gd name="T28" fmla="*/ 0 w 974"/>
                <a:gd name="T29" fmla="*/ 38 h 677"/>
                <a:gd name="T30" fmla="*/ 8 w 974"/>
                <a:gd name="T31" fmla="*/ 77 h 677"/>
                <a:gd name="T32" fmla="*/ 8 w 974"/>
                <a:gd name="T33" fmla="*/ 80 h 677"/>
                <a:gd name="T34" fmla="*/ 10 w 974"/>
                <a:gd name="T35" fmla="*/ 83 h 677"/>
                <a:gd name="T36" fmla="*/ 16 w 974"/>
                <a:gd name="T37" fmla="*/ 105 h 677"/>
                <a:gd name="T38" fmla="*/ 16 w 974"/>
                <a:gd name="T39" fmla="*/ 108 h 677"/>
                <a:gd name="T40" fmla="*/ 18 w 974"/>
                <a:gd name="T41" fmla="*/ 116 h 677"/>
                <a:gd name="T42" fmla="*/ 44 w 974"/>
                <a:gd name="T43" fmla="*/ 108 h 677"/>
                <a:gd name="T44" fmla="*/ 127 w 974"/>
                <a:gd name="T45" fmla="*/ 83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4"/>
                <a:gd name="T70" fmla="*/ 0 h 677"/>
                <a:gd name="T71" fmla="*/ 974 w 974"/>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4" h="677">
                  <a:moveTo>
                    <a:pt x="852" y="485"/>
                  </a:moveTo>
                  <a:lnTo>
                    <a:pt x="852" y="457"/>
                  </a:lnTo>
                  <a:lnTo>
                    <a:pt x="895" y="457"/>
                  </a:lnTo>
                  <a:lnTo>
                    <a:pt x="895" y="463"/>
                  </a:lnTo>
                  <a:lnTo>
                    <a:pt x="974" y="364"/>
                  </a:lnTo>
                  <a:lnTo>
                    <a:pt x="874" y="264"/>
                  </a:lnTo>
                  <a:lnTo>
                    <a:pt x="903" y="235"/>
                  </a:lnTo>
                  <a:lnTo>
                    <a:pt x="881" y="164"/>
                  </a:lnTo>
                  <a:lnTo>
                    <a:pt x="903" y="107"/>
                  </a:lnTo>
                  <a:lnTo>
                    <a:pt x="824" y="16"/>
                  </a:lnTo>
                  <a:lnTo>
                    <a:pt x="789" y="8"/>
                  </a:lnTo>
                  <a:lnTo>
                    <a:pt x="775" y="0"/>
                  </a:lnTo>
                  <a:lnTo>
                    <a:pt x="106" y="178"/>
                  </a:lnTo>
                  <a:lnTo>
                    <a:pt x="98" y="122"/>
                  </a:lnTo>
                  <a:lnTo>
                    <a:pt x="0" y="221"/>
                  </a:lnTo>
                  <a:lnTo>
                    <a:pt x="55" y="449"/>
                  </a:lnTo>
                  <a:lnTo>
                    <a:pt x="55" y="469"/>
                  </a:lnTo>
                  <a:lnTo>
                    <a:pt x="71" y="485"/>
                  </a:lnTo>
                  <a:lnTo>
                    <a:pt x="106" y="612"/>
                  </a:lnTo>
                  <a:lnTo>
                    <a:pt x="106" y="634"/>
                  </a:lnTo>
                  <a:lnTo>
                    <a:pt x="120" y="677"/>
                  </a:lnTo>
                  <a:lnTo>
                    <a:pt x="297" y="634"/>
                  </a:lnTo>
                  <a:lnTo>
                    <a:pt x="852" y="485"/>
                  </a:lnTo>
                  <a:close/>
                </a:path>
              </a:pathLst>
            </a:custGeom>
            <a:solidFill>
              <a:srgbClr val="FF9900"/>
            </a:solidFill>
            <a:ln w="9525">
              <a:noFill/>
              <a:round/>
              <a:headEnd/>
              <a:tailEnd/>
            </a:ln>
          </p:spPr>
          <p:txBody>
            <a:bodyPr/>
            <a:lstStyle/>
            <a:p>
              <a:endParaRPr lang="en-US"/>
            </a:p>
          </p:txBody>
        </p:sp>
        <p:sp>
          <p:nvSpPr>
            <p:cNvPr id="36949" name="Freeform 36"/>
            <p:cNvSpPr>
              <a:spLocks/>
            </p:cNvSpPr>
            <p:nvPr/>
          </p:nvSpPr>
          <p:spPr bwMode="blackGray">
            <a:xfrm>
              <a:off x="2556" y="1512"/>
              <a:ext cx="376" cy="280"/>
            </a:xfrm>
            <a:custGeom>
              <a:avLst/>
              <a:gdLst>
                <a:gd name="T0" fmla="*/ 127 w 974"/>
                <a:gd name="T1" fmla="*/ 83 h 677"/>
                <a:gd name="T2" fmla="*/ 127 w 974"/>
                <a:gd name="T3" fmla="*/ 78 h 677"/>
                <a:gd name="T4" fmla="*/ 134 w 974"/>
                <a:gd name="T5" fmla="*/ 78 h 677"/>
                <a:gd name="T6" fmla="*/ 134 w 974"/>
                <a:gd name="T7" fmla="*/ 79 h 677"/>
                <a:gd name="T8" fmla="*/ 145 w 974"/>
                <a:gd name="T9" fmla="*/ 62 h 677"/>
                <a:gd name="T10" fmla="*/ 130 w 974"/>
                <a:gd name="T11" fmla="*/ 45 h 677"/>
                <a:gd name="T12" fmla="*/ 135 w 974"/>
                <a:gd name="T13" fmla="*/ 40 h 677"/>
                <a:gd name="T14" fmla="*/ 131 w 974"/>
                <a:gd name="T15" fmla="*/ 28 h 677"/>
                <a:gd name="T16" fmla="*/ 135 w 974"/>
                <a:gd name="T17" fmla="*/ 18 h 677"/>
                <a:gd name="T18" fmla="*/ 123 w 974"/>
                <a:gd name="T19" fmla="*/ 3 h 677"/>
                <a:gd name="T20" fmla="*/ 118 w 974"/>
                <a:gd name="T21" fmla="*/ 1 h 677"/>
                <a:gd name="T22" fmla="*/ 115 w 974"/>
                <a:gd name="T23" fmla="*/ 0 h 677"/>
                <a:gd name="T24" fmla="*/ 16 w 974"/>
                <a:gd name="T25" fmla="*/ 31 h 677"/>
                <a:gd name="T26" fmla="*/ 15 w 974"/>
                <a:gd name="T27" fmla="*/ 21 h 677"/>
                <a:gd name="T28" fmla="*/ 0 w 974"/>
                <a:gd name="T29" fmla="*/ 38 h 677"/>
                <a:gd name="T30" fmla="*/ 8 w 974"/>
                <a:gd name="T31" fmla="*/ 77 h 677"/>
                <a:gd name="T32" fmla="*/ 8 w 974"/>
                <a:gd name="T33" fmla="*/ 80 h 677"/>
                <a:gd name="T34" fmla="*/ 10 w 974"/>
                <a:gd name="T35" fmla="*/ 83 h 677"/>
                <a:gd name="T36" fmla="*/ 16 w 974"/>
                <a:gd name="T37" fmla="*/ 105 h 677"/>
                <a:gd name="T38" fmla="*/ 16 w 974"/>
                <a:gd name="T39" fmla="*/ 108 h 677"/>
                <a:gd name="T40" fmla="*/ 18 w 974"/>
                <a:gd name="T41" fmla="*/ 116 h 677"/>
                <a:gd name="T42" fmla="*/ 44 w 974"/>
                <a:gd name="T43" fmla="*/ 108 h 677"/>
                <a:gd name="T44" fmla="*/ 127 w 974"/>
                <a:gd name="T45" fmla="*/ 83 h 6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4"/>
                <a:gd name="T70" fmla="*/ 0 h 677"/>
                <a:gd name="T71" fmla="*/ 974 w 974"/>
                <a:gd name="T72" fmla="*/ 677 h 6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4" h="677">
                  <a:moveTo>
                    <a:pt x="852" y="485"/>
                  </a:moveTo>
                  <a:lnTo>
                    <a:pt x="852" y="457"/>
                  </a:lnTo>
                  <a:lnTo>
                    <a:pt x="895" y="457"/>
                  </a:lnTo>
                  <a:lnTo>
                    <a:pt x="895" y="463"/>
                  </a:lnTo>
                  <a:lnTo>
                    <a:pt x="974" y="364"/>
                  </a:lnTo>
                  <a:lnTo>
                    <a:pt x="874" y="264"/>
                  </a:lnTo>
                  <a:lnTo>
                    <a:pt x="903" y="235"/>
                  </a:lnTo>
                  <a:lnTo>
                    <a:pt x="881" y="164"/>
                  </a:lnTo>
                  <a:lnTo>
                    <a:pt x="903" y="107"/>
                  </a:lnTo>
                  <a:lnTo>
                    <a:pt x="824" y="16"/>
                  </a:lnTo>
                  <a:lnTo>
                    <a:pt x="789" y="8"/>
                  </a:lnTo>
                  <a:lnTo>
                    <a:pt x="775" y="0"/>
                  </a:lnTo>
                  <a:lnTo>
                    <a:pt x="106" y="178"/>
                  </a:lnTo>
                  <a:lnTo>
                    <a:pt x="98" y="122"/>
                  </a:lnTo>
                  <a:lnTo>
                    <a:pt x="0" y="221"/>
                  </a:lnTo>
                  <a:lnTo>
                    <a:pt x="55" y="449"/>
                  </a:lnTo>
                  <a:lnTo>
                    <a:pt x="55" y="469"/>
                  </a:lnTo>
                  <a:lnTo>
                    <a:pt x="71" y="485"/>
                  </a:lnTo>
                  <a:lnTo>
                    <a:pt x="106" y="612"/>
                  </a:lnTo>
                  <a:lnTo>
                    <a:pt x="106" y="634"/>
                  </a:lnTo>
                  <a:lnTo>
                    <a:pt x="120" y="677"/>
                  </a:lnTo>
                  <a:lnTo>
                    <a:pt x="297" y="634"/>
                  </a:lnTo>
                  <a:lnTo>
                    <a:pt x="852" y="485"/>
                  </a:lnTo>
                </a:path>
              </a:pathLst>
            </a:custGeom>
            <a:solidFill>
              <a:srgbClr val="969696"/>
            </a:solidFill>
            <a:ln w="6350">
              <a:solidFill>
                <a:srgbClr val="000000"/>
              </a:solidFill>
              <a:round/>
              <a:headEnd/>
              <a:tailEnd/>
            </a:ln>
          </p:spPr>
          <p:txBody>
            <a:bodyPr/>
            <a:lstStyle/>
            <a:p>
              <a:endParaRPr lang="en-US"/>
            </a:p>
          </p:txBody>
        </p:sp>
        <p:sp>
          <p:nvSpPr>
            <p:cNvPr id="36950" name="Freeform 37"/>
            <p:cNvSpPr>
              <a:spLocks/>
            </p:cNvSpPr>
            <p:nvPr/>
          </p:nvSpPr>
          <p:spPr bwMode="auto">
            <a:xfrm>
              <a:off x="2893" y="1562"/>
              <a:ext cx="88" cy="187"/>
            </a:xfrm>
            <a:custGeom>
              <a:avLst/>
              <a:gdLst>
                <a:gd name="T0" fmla="*/ 28 w 237"/>
                <a:gd name="T1" fmla="*/ 10 h 498"/>
                <a:gd name="T2" fmla="*/ 27 w 237"/>
                <a:gd name="T3" fmla="*/ 16 h 498"/>
                <a:gd name="T4" fmla="*/ 26 w 237"/>
                <a:gd name="T5" fmla="*/ 21 h 498"/>
                <a:gd name="T6" fmla="*/ 30 w 237"/>
                <a:gd name="T7" fmla="*/ 25 h 498"/>
                <a:gd name="T8" fmla="*/ 33 w 237"/>
                <a:gd name="T9" fmla="*/ 29 h 498"/>
                <a:gd name="T10" fmla="*/ 25 w 237"/>
                <a:gd name="T11" fmla="*/ 70 h 498"/>
                <a:gd name="T12" fmla="*/ 16 w 237"/>
                <a:gd name="T13" fmla="*/ 64 h 498"/>
                <a:gd name="T14" fmla="*/ 9 w 237"/>
                <a:gd name="T15" fmla="*/ 61 h 498"/>
                <a:gd name="T16" fmla="*/ 8 w 237"/>
                <a:gd name="T17" fmla="*/ 64 h 498"/>
                <a:gd name="T18" fmla="*/ 6 w 237"/>
                <a:gd name="T19" fmla="*/ 60 h 498"/>
                <a:gd name="T20" fmla="*/ 4 w 237"/>
                <a:gd name="T21" fmla="*/ 56 h 498"/>
                <a:gd name="T22" fmla="*/ 3 w 237"/>
                <a:gd name="T23" fmla="*/ 52 h 498"/>
                <a:gd name="T24" fmla="*/ 3 w 237"/>
                <a:gd name="T25" fmla="*/ 51 h 498"/>
                <a:gd name="T26" fmla="*/ 14 w 237"/>
                <a:gd name="T27" fmla="*/ 36 h 498"/>
                <a:gd name="T28" fmla="*/ 0 w 237"/>
                <a:gd name="T29" fmla="*/ 22 h 498"/>
                <a:gd name="T30" fmla="*/ 4 w 237"/>
                <a:gd name="T31" fmla="*/ 18 h 498"/>
                <a:gd name="T32" fmla="*/ 1 w 237"/>
                <a:gd name="T33" fmla="*/ 8 h 498"/>
                <a:gd name="T34" fmla="*/ 4 w 237"/>
                <a:gd name="T35" fmla="*/ 0 h 498"/>
                <a:gd name="T36" fmla="*/ 30 w 237"/>
                <a:gd name="T37" fmla="*/ 8 h 498"/>
                <a:gd name="T38" fmla="*/ 28 w 237"/>
                <a:gd name="T39" fmla="*/ 10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7"/>
                <a:gd name="T61" fmla="*/ 0 h 498"/>
                <a:gd name="T62" fmla="*/ 237 w 237"/>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7" h="498">
                  <a:moveTo>
                    <a:pt x="201" y="71"/>
                  </a:moveTo>
                  <a:lnTo>
                    <a:pt x="193" y="114"/>
                  </a:lnTo>
                  <a:lnTo>
                    <a:pt x="187" y="150"/>
                  </a:lnTo>
                  <a:lnTo>
                    <a:pt x="215" y="177"/>
                  </a:lnTo>
                  <a:lnTo>
                    <a:pt x="237" y="207"/>
                  </a:lnTo>
                  <a:lnTo>
                    <a:pt x="179" y="498"/>
                  </a:lnTo>
                  <a:lnTo>
                    <a:pt x="114" y="456"/>
                  </a:lnTo>
                  <a:lnTo>
                    <a:pt x="63" y="435"/>
                  </a:lnTo>
                  <a:lnTo>
                    <a:pt x="57" y="456"/>
                  </a:lnTo>
                  <a:lnTo>
                    <a:pt x="43" y="427"/>
                  </a:lnTo>
                  <a:lnTo>
                    <a:pt x="29" y="399"/>
                  </a:lnTo>
                  <a:lnTo>
                    <a:pt x="21" y="370"/>
                  </a:lnTo>
                  <a:lnTo>
                    <a:pt x="21" y="364"/>
                  </a:lnTo>
                  <a:lnTo>
                    <a:pt x="100" y="256"/>
                  </a:lnTo>
                  <a:lnTo>
                    <a:pt x="0" y="157"/>
                  </a:lnTo>
                  <a:lnTo>
                    <a:pt x="29" y="128"/>
                  </a:lnTo>
                  <a:lnTo>
                    <a:pt x="6" y="57"/>
                  </a:lnTo>
                  <a:lnTo>
                    <a:pt x="29" y="0"/>
                  </a:lnTo>
                  <a:lnTo>
                    <a:pt x="215" y="57"/>
                  </a:lnTo>
                  <a:lnTo>
                    <a:pt x="201" y="71"/>
                  </a:lnTo>
                  <a:close/>
                </a:path>
              </a:pathLst>
            </a:custGeom>
            <a:solidFill>
              <a:schemeClr val="bg1"/>
            </a:solidFill>
            <a:ln w="9525">
              <a:noFill/>
              <a:round/>
              <a:headEnd/>
              <a:tailEnd/>
            </a:ln>
          </p:spPr>
          <p:txBody>
            <a:bodyPr/>
            <a:lstStyle/>
            <a:p>
              <a:endParaRPr lang="en-US"/>
            </a:p>
          </p:txBody>
        </p:sp>
        <p:sp>
          <p:nvSpPr>
            <p:cNvPr id="36951" name="Freeform 38"/>
            <p:cNvSpPr>
              <a:spLocks/>
            </p:cNvSpPr>
            <p:nvPr/>
          </p:nvSpPr>
          <p:spPr bwMode="auto">
            <a:xfrm>
              <a:off x="2893" y="1562"/>
              <a:ext cx="88" cy="187"/>
            </a:xfrm>
            <a:custGeom>
              <a:avLst/>
              <a:gdLst>
                <a:gd name="T0" fmla="*/ 28 w 237"/>
                <a:gd name="T1" fmla="*/ 10 h 498"/>
                <a:gd name="T2" fmla="*/ 27 w 237"/>
                <a:gd name="T3" fmla="*/ 16 h 498"/>
                <a:gd name="T4" fmla="*/ 26 w 237"/>
                <a:gd name="T5" fmla="*/ 21 h 498"/>
                <a:gd name="T6" fmla="*/ 30 w 237"/>
                <a:gd name="T7" fmla="*/ 25 h 498"/>
                <a:gd name="T8" fmla="*/ 33 w 237"/>
                <a:gd name="T9" fmla="*/ 29 h 498"/>
                <a:gd name="T10" fmla="*/ 25 w 237"/>
                <a:gd name="T11" fmla="*/ 70 h 498"/>
                <a:gd name="T12" fmla="*/ 16 w 237"/>
                <a:gd name="T13" fmla="*/ 64 h 498"/>
                <a:gd name="T14" fmla="*/ 9 w 237"/>
                <a:gd name="T15" fmla="*/ 61 h 498"/>
                <a:gd name="T16" fmla="*/ 8 w 237"/>
                <a:gd name="T17" fmla="*/ 64 h 498"/>
                <a:gd name="T18" fmla="*/ 6 w 237"/>
                <a:gd name="T19" fmla="*/ 60 h 498"/>
                <a:gd name="T20" fmla="*/ 4 w 237"/>
                <a:gd name="T21" fmla="*/ 56 h 498"/>
                <a:gd name="T22" fmla="*/ 3 w 237"/>
                <a:gd name="T23" fmla="*/ 52 h 498"/>
                <a:gd name="T24" fmla="*/ 3 w 237"/>
                <a:gd name="T25" fmla="*/ 51 h 498"/>
                <a:gd name="T26" fmla="*/ 14 w 237"/>
                <a:gd name="T27" fmla="*/ 36 h 498"/>
                <a:gd name="T28" fmla="*/ 0 w 237"/>
                <a:gd name="T29" fmla="*/ 22 h 498"/>
                <a:gd name="T30" fmla="*/ 4 w 237"/>
                <a:gd name="T31" fmla="*/ 18 h 498"/>
                <a:gd name="T32" fmla="*/ 1 w 237"/>
                <a:gd name="T33" fmla="*/ 8 h 498"/>
                <a:gd name="T34" fmla="*/ 4 w 237"/>
                <a:gd name="T35" fmla="*/ 0 h 498"/>
                <a:gd name="T36" fmla="*/ 30 w 237"/>
                <a:gd name="T37" fmla="*/ 8 h 498"/>
                <a:gd name="T38" fmla="*/ 28 w 237"/>
                <a:gd name="T39" fmla="*/ 10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7"/>
                <a:gd name="T61" fmla="*/ 0 h 498"/>
                <a:gd name="T62" fmla="*/ 237 w 237"/>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7" h="498">
                  <a:moveTo>
                    <a:pt x="201" y="71"/>
                  </a:moveTo>
                  <a:lnTo>
                    <a:pt x="193" y="114"/>
                  </a:lnTo>
                  <a:lnTo>
                    <a:pt x="187" y="150"/>
                  </a:lnTo>
                  <a:lnTo>
                    <a:pt x="215" y="177"/>
                  </a:lnTo>
                  <a:lnTo>
                    <a:pt x="237" y="207"/>
                  </a:lnTo>
                  <a:lnTo>
                    <a:pt x="179" y="498"/>
                  </a:lnTo>
                  <a:lnTo>
                    <a:pt x="114" y="456"/>
                  </a:lnTo>
                  <a:lnTo>
                    <a:pt x="63" y="435"/>
                  </a:lnTo>
                  <a:lnTo>
                    <a:pt x="57" y="456"/>
                  </a:lnTo>
                  <a:lnTo>
                    <a:pt x="43" y="427"/>
                  </a:lnTo>
                  <a:lnTo>
                    <a:pt x="29" y="399"/>
                  </a:lnTo>
                  <a:lnTo>
                    <a:pt x="21" y="370"/>
                  </a:lnTo>
                  <a:lnTo>
                    <a:pt x="21" y="364"/>
                  </a:lnTo>
                  <a:lnTo>
                    <a:pt x="100" y="256"/>
                  </a:lnTo>
                  <a:lnTo>
                    <a:pt x="0" y="157"/>
                  </a:lnTo>
                  <a:lnTo>
                    <a:pt x="29" y="128"/>
                  </a:lnTo>
                  <a:lnTo>
                    <a:pt x="6" y="57"/>
                  </a:lnTo>
                  <a:lnTo>
                    <a:pt x="29" y="0"/>
                  </a:lnTo>
                  <a:lnTo>
                    <a:pt x="215" y="57"/>
                  </a:lnTo>
                  <a:lnTo>
                    <a:pt x="201" y="71"/>
                  </a:lnTo>
                </a:path>
              </a:pathLst>
            </a:custGeom>
            <a:solidFill>
              <a:schemeClr val="bg1"/>
            </a:solidFill>
            <a:ln w="6350">
              <a:solidFill>
                <a:srgbClr val="000000"/>
              </a:solidFill>
              <a:round/>
              <a:headEnd/>
              <a:tailEnd/>
            </a:ln>
          </p:spPr>
          <p:txBody>
            <a:bodyPr/>
            <a:lstStyle/>
            <a:p>
              <a:endParaRPr lang="en-US"/>
            </a:p>
          </p:txBody>
        </p:sp>
        <p:sp>
          <p:nvSpPr>
            <p:cNvPr id="36952" name="Freeform 39"/>
            <p:cNvSpPr>
              <a:spLocks/>
            </p:cNvSpPr>
            <p:nvPr/>
          </p:nvSpPr>
          <p:spPr bwMode="auto">
            <a:xfrm>
              <a:off x="631" y="1172"/>
              <a:ext cx="413" cy="321"/>
            </a:xfrm>
            <a:custGeom>
              <a:avLst/>
              <a:gdLst>
                <a:gd name="T0" fmla="*/ 150 w 1124"/>
                <a:gd name="T1" fmla="*/ 64 h 883"/>
                <a:gd name="T2" fmla="*/ 149 w 1124"/>
                <a:gd name="T3" fmla="*/ 117 h 883"/>
                <a:gd name="T4" fmla="*/ 39 w 1124"/>
                <a:gd name="T5" fmla="*/ 111 h 883"/>
                <a:gd name="T6" fmla="*/ 0 w 1124"/>
                <a:gd name="T7" fmla="*/ 108 h 883"/>
                <a:gd name="T8" fmla="*/ 4 w 1124"/>
                <a:gd name="T9" fmla="*/ 80 h 883"/>
                <a:gd name="T10" fmla="*/ 11 w 1124"/>
                <a:gd name="T11" fmla="*/ 8 h 883"/>
                <a:gd name="T12" fmla="*/ 12 w 1124"/>
                <a:gd name="T13" fmla="*/ 0 h 883"/>
                <a:gd name="T14" fmla="*/ 152 w 1124"/>
                <a:gd name="T15" fmla="*/ 8 h 883"/>
                <a:gd name="T16" fmla="*/ 150 w 1124"/>
                <a:gd name="T17" fmla="*/ 64 h 8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
                <a:gd name="T28" fmla="*/ 0 h 883"/>
                <a:gd name="T29" fmla="*/ 1124 w 1124"/>
                <a:gd name="T30" fmla="*/ 883 h 8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 h="883">
                  <a:moveTo>
                    <a:pt x="1110" y="484"/>
                  </a:moveTo>
                  <a:lnTo>
                    <a:pt x="1102" y="883"/>
                  </a:lnTo>
                  <a:lnTo>
                    <a:pt x="285" y="840"/>
                  </a:lnTo>
                  <a:lnTo>
                    <a:pt x="0" y="818"/>
                  </a:lnTo>
                  <a:lnTo>
                    <a:pt x="29" y="604"/>
                  </a:lnTo>
                  <a:lnTo>
                    <a:pt x="85" y="57"/>
                  </a:lnTo>
                  <a:lnTo>
                    <a:pt x="92" y="0"/>
                  </a:lnTo>
                  <a:lnTo>
                    <a:pt x="1124" y="63"/>
                  </a:lnTo>
                  <a:lnTo>
                    <a:pt x="1110" y="484"/>
                  </a:lnTo>
                  <a:close/>
                </a:path>
              </a:pathLst>
            </a:custGeom>
            <a:solidFill>
              <a:srgbClr val="FFFF66"/>
            </a:solidFill>
            <a:ln w="9525">
              <a:noFill/>
              <a:round/>
              <a:headEnd/>
              <a:tailEnd/>
            </a:ln>
          </p:spPr>
          <p:txBody>
            <a:bodyPr/>
            <a:lstStyle/>
            <a:p>
              <a:endParaRPr lang="en-US"/>
            </a:p>
          </p:txBody>
        </p:sp>
        <p:sp>
          <p:nvSpPr>
            <p:cNvPr id="36953" name="Freeform 40"/>
            <p:cNvSpPr>
              <a:spLocks/>
            </p:cNvSpPr>
            <p:nvPr/>
          </p:nvSpPr>
          <p:spPr bwMode="auto">
            <a:xfrm>
              <a:off x="631" y="1172"/>
              <a:ext cx="413" cy="321"/>
            </a:xfrm>
            <a:custGeom>
              <a:avLst/>
              <a:gdLst>
                <a:gd name="T0" fmla="*/ 150 w 1124"/>
                <a:gd name="T1" fmla="*/ 64 h 883"/>
                <a:gd name="T2" fmla="*/ 149 w 1124"/>
                <a:gd name="T3" fmla="*/ 117 h 883"/>
                <a:gd name="T4" fmla="*/ 39 w 1124"/>
                <a:gd name="T5" fmla="*/ 111 h 883"/>
                <a:gd name="T6" fmla="*/ 0 w 1124"/>
                <a:gd name="T7" fmla="*/ 108 h 883"/>
                <a:gd name="T8" fmla="*/ 4 w 1124"/>
                <a:gd name="T9" fmla="*/ 80 h 883"/>
                <a:gd name="T10" fmla="*/ 11 w 1124"/>
                <a:gd name="T11" fmla="*/ 8 h 883"/>
                <a:gd name="T12" fmla="*/ 12 w 1124"/>
                <a:gd name="T13" fmla="*/ 0 h 883"/>
                <a:gd name="T14" fmla="*/ 152 w 1124"/>
                <a:gd name="T15" fmla="*/ 8 h 883"/>
                <a:gd name="T16" fmla="*/ 150 w 1124"/>
                <a:gd name="T17" fmla="*/ 64 h 8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
                <a:gd name="T28" fmla="*/ 0 h 883"/>
                <a:gd name="T29" fmla="*/ 1124 w 1124"/>
                <a:gd name="T30" fmla="*/ 883 h 8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 h="883">
                  <a:moveTo>
                    <a:pt x="1110" y="484"/>
                  </a:moveTo>
                  <a:lnTo>
                    <a:pt x="1102" y="883"/>
                  </a:lnTo>
                  <a:lnTo>
                    <a:pt x="285" y="840"/>
                  </a:lnTo>
                  <a:lnTo>
                    <a:pt x="0" y="818"/>
                  </a:lnTo>
                  <a:lnTo>
                    <a:pt x="29" y="604"/>
                  </a:lnTo>
                  <a:lnTo>
                    <a:pt x="85" y="57"/>
                  </a:lnTo>
                  <a:lnTo>
                    <a:pt x="92" y="0"/>
                  </a:lnTo>
                  <a:lnTo>
                    <a:pt x="1124" y="63"/>
                  </a:lnTo>
                  <a:lnTo>
                    <a:pt x="1110" y="484"/>
                  </a:lnTo>
                </a:path>
              </a:pathLst>
            </a:custGeom>
            <a:noFill/>
            <a:ln w="6350">
              <a:solidFill>
                <a:srgbClr val="000000"/>
              </a:solidFill>
              <a:round/>
              <a:headEnd/>
              <a:tailEnd/>
            </a:ln>
          </p:spPr>
          <p:txBody>
            <a:bodyPr/>
            <a:lstStyle/>
            <a:p>
              <a:endParaRPr lang="en-US"/>
            </a:p>
          </p:txBody>
        </p:sp>
        <p:sp>
          <p:nvSpPr>
            <p:cNvPr id="36954" name="Freeform 41"/>
            <p:cNvSpPr>
              <a:spLocks/>
            </p:cNvSpPr>
            <p:nvPr/>
          </p:nvSpPr>
          <p:spPr bwMode="auto">
            <a:xfrm rot="573738">
              <a:off x="2868" y="1717"/>
              <a:ext cx="73" cy="79"/>
            </a:xfrm>
            <a:custGeom>
              <a:avLst/>
              <a:gdLst>
                <a:gd name="T0" fmla="*/ 7 w 179"/>
                <a:gd name="T1" fmla="*/ 0 h 298"/>
                <a:gd name="T2" fmla="*/ 0 w 179"/>
                <a:gd name="T3" fmla="*/ 0 h 298"/>
                <a:gd name="T4" fmla="*/ 0 w 179"/>
                <a:gd name="T5" fmla="*/ 2 h 298"/>
                <a:gd name="T6" fmla="*/ 17 w 179"/>
                <a:gd name="T7" fmla="*/ 21 h 298"/>
                <a:gd name="T8" fmla="*/ 30 w 179"/>
                <a:gd name="T9" fmla="*/ 19 h 298"/>
                <a:gd name="T10" fmla="*/ 13 w 179"/>
                <a:gd name="T11" fmla="*/ 7 h 298"/>
                <a:gd name="T12" fmla="*/ 11 w 179"/>
                <a:gd name="T13" fmla="*/ 6 h 298"/>
                <a:gd name="T14" fmla="*/ 9 w 179"/>
                <a:gd name="T15" fmla="*/ 3 h 298"/>
                <a:gd name="T16" fmla="*/ 7 w 179"/>
                <a:gd name="T17" fmla="*/ 1 h 298"/>
                <a:gd name="T18" fmla="*/ 7 w 179"/>
                <a:gd name="T19" fmla="*/ 0 h 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98"/>
                <a:gd name="T32" fmla="*/ 179 w 179"/>
                <a:gd name="T33" fmla="*/ 298 h 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98">
                  <a:moveTo>
                    <a:pt x="45" y="0"/>
                  </a:moveTo>
                  <a:lnTo>
                    <a:pt x="0" y="0"/>
                  </a:lnTo>
                  <a:lnTo>
                    <a:pt x="0" y="29"/>
                  </a:lnTo>
                  <a:lnTo>
                    <a:pt x="102" y="298"/>
                  </a:lnTo>
                  <a:lnTo>
                    <a:pt x="179" y="263"/>
                  </a:lnTo>
                  <a:lnTo>
                    <a:pt x="79" y="106"/>
                  </a:lnTo>
                  <a:lnTo>
                    <a:pt x="65" y="78"/>
                  </a:lnTo>
                  <a:lnTo>
                    <a:pt x="51" y="49"/>
                  </a:lnTo>
                  <a:lnTo>
                    <a:pt x="45" y="13"/>
                  </a:lnTo>
                  <a:lnTo>
                    <a:pt x="45" y="0"/>
                  </a:lnTo>
                </a:path>
              </a:pathLst>
            </a:custGeom>
            <a:solidFill>
              <a:srgbClr val="FFFF99"/>
            </a:solidFill>
            <a:ln w="6350">
              <a:solidFill>
                <a:srgbClr val="000000"/>
              </a:solidFill>
              <a:round/>
              <a:headEnd/>
              <a:tailEnd/>
            </a:ln>
          </p:spPr>
          <p:txBody>
            <a:bodyPr/>
            <a:lstStyle/>
            <a:p>
              <a:endParaRPr lang="en-US"/>
            </a:p>
          </p:txBody>
        </p:sp>
        <p:sp>
          <p:nvSpPr>
            <p:cNvPr id="36955" name="Freeform 42"/>
            <p:cNvSpPr>
              <a:spLocks/>
            </p:cNvSpPr>
            <p:nvPr/>
          </p:nvSpPr>
          <p:spPr bwMode="auto">
            <a:xfrm>
              <a:off x="2897" y="1841"/>
              <a:ext cx="31" cy="65"/>
            </a:xfrm>
            <a:custGeom>
              <a:avLst/>
              <a:gdLst>
                <a:gd name="T0" fmla="*/ 8 w 79"/>
                <a:gd name="T1" fmla="*/ 21 h 177"/>
                <a:gd name="T2" fmla="*/ 6 w 79"/>
                <a:gd name="T3" fmla="*/ 24 h 177"/>
                <a:gd name="T4" fmla="*/ 0 w 79"/>
                <a:gd name="T5" fmla="*/ 5 h 177"/>
                <a:gd name="T6" fmla="*/ 12 w 79"/>
                <a:gd name="T7" fmla="*/ 0 h 177"/>
                <a:gd name="T8" fmla="*/ 8 w 79"/>
                <a:gd name="T9" fmla="*/ 21 h 177"/>
                <a:gd name="T10" fmla="*/ 0 60000 65536"/>
                <a:gd name="T11" fmla="*/ 0 60000 65536"/>
                <a:gd name="T12" fmla="*/ 0 60000 65536"/>
                <a:gd name="T13" fmla="*/ 0 60000 65536"/>
                <a:gd name="T14" fmla="*/ 0 60000 65536"/>
                <a:gd name="T15" fmla="*/ 0 w 79"/>
                <a:gd name="T16" fmla="*/ 0 h 177"/>
                <a:gd name="T17" fmla="*/ 79 w 79"/>
                <a:gd name="T18" fmla="*/ 177 h 177"/>
              </a:gdLst>
              <a:ahLst/>
              <a:cxnLst>
                <a:cxn ang="T10">
                  <a:pos x="T0" y="T1"/>
                </a:cxn>
                <a:cxn ang="T11">
                  <a:pos x="T2" y="T3"/>
                </a:cxn>
                <a:cxn ang="T12">
                  <a:pos x="T4" y="T5"/>
                </a:cxn>
                <a:cxn ang="T13">
                  <a:pos x="T6" y="T7"/>
                </a:cxn>
                <a:cxn ang="T14">
                  <a:pos x="T8" y="T9"/>
                </a:cxn>
              </a:cxnLst>
              <a:rect l="T15" t="T16" r="T17" b="T18"/>
              <a:pathLst>
                <a:path w="79" h="177">
                  <a:moveTo>
                    <a:pt x="51" y="155"/>
                  </a:moveTo>
                  <a:lnTo>
                    <a:pt x="37" y="177"/>
                  </a:lnTo>
                  <a:lnTo>
                    <a:pt x="0" y="35"/>
                  </a:lnTo>
                  <a:lnTo>
                    <a:pt x="79" y="0"/>
                  </a:lnTo>
                  <a:lnTo>
                    <a:pt x="51" y="155"/>
                  </a:lnTo>
                </a:path>
              </a:pathLst>
            </a:custGeom>
            <a:noFill/>
            <a:ln w="6350">
              <a:solidFill>
                <a:srgbClr val="000000"/>
              </a:solidFill>
              <a:round/>
              <a:headEnd/>
              <a:tailEnd/>
            </a:ln>
          </p:spPr>
          <p:txBody>
            <a:bodyPr/>
            <a:lstStyle/>
            <a:p>
              <a:endParaRPr lang="en-US"/>
            </a:p>
          </p:txBody>
        </p:sp>
        <p:sp>
          <p:nvSpPr>
            <p:cNvPr id="36956" name="Freeform 43"/>
            <p:cNvSpPr>
              <a:spLocks/>
            </p:cNvSpPr>
            <p:nvPr/>
          </p:nvSpPr>
          <p:spPr bwMode="auto">
            <a:xfrm>
              <a:off x="2466" y="1777"/>
              <a:ext cx="437" cy="269"/>
            </a:xfrm>
            <a:custGeom>
              <a:avLst/>
              <a:gdLst>
                <a:gd name="T0" fmla="*/ 153 w 1196"/>
                <a:gd name="T1" fmla="*/ 43 h 740"/>
                <a:gd name="T2" fmla="*/ 153 w 1196"/>
                <a:gd name="T3" fmla="*/ 53 h 740"/>
                <a:gd name="T4" fmla="*/ 158 w 1196"/>
                <a:gd name="T5" fmla="*/ 53 h 740"/>
                <a:gd name="T6" fmla="*/ 160 w 1196"/>
                <a:gd name="T7" fmla="*/ 61 h 740"/>
                <a:gd name="T8" fmla="*/ 102 w 1196"/>
                <a:gd name="T9" fmla="*/ 81 h 740"/>
                <a:gd name="T10" fmla="*/ 38 w 1196"/>
                <a:gd name="T11" fmla="*/ 91 h 740"/>
                <a:gd name="T12" fmla="*/ 0 w 1196"/>
                <a:gd name="T13" fmla="*/ 98 h 740"/>
                <a:gd name="T14" fmla="*/ 24 w 1196"/>
                <a:gd name="T15" fmla="*/ 70 h 740"/>
                <a:gd name="T16" fmla="*/ 26 w 1196"/>
                <a:gd name="T17" fmla="*/ 64 h 740"/>
                <a:gd name="T18" fmla="*/ 41 w 1196"/>
                <a:gd name="T19" fmla="*/ 73 h 740"/>
                <a:gd name="T20" fmla="*/ 62 w 1196"/>
                <a:gd name="T21" fmla="*/ 58 h 740"/>
                <a:gd name="T22" fmla="*/ 68 w 1196"/>
                <a:gd name="T23" fmla="*/ 40 h 740"/>
                <a:gd name="T24" fmla="*/ 73 w 1196"/>
                <a:gd name="T25" fmla="*/ 27 h 740"/>
                <a:gd name="T26" fmla="*/ 85 w 1196"/>
                <a:gd name="T27" fmla="*/ 30 h 740"/>
                <a:gd name="T28" fmla="*/ 87 w 1196"/>
                <a:gd name="T29" fmla="*/ 17 h 740"/>
                <a:gd name="T30" fmla="*/ 91 w 1196"/>
                <a:gd name="T31" fmla="*/ 18 h 740"/>
                <a:gd name="T32" fmla="*/ 97 w 1196"/>
                <a:gd name="T33" fmla="*/ 0 h 740"/>
                <a:gd name="T34" fmla="*/ 107 w 1196"/>
                <a:gd name="T35" fmla="*/ 4 h 740"/>
                <a:gd name="T36" fmla="*/ 110 w 1196"/>
                <a:gd name="T37" fmla="*/ 2 h 740"/>
                <a:gd name="T38" fmla="*/ 110 w 1196"/>
                <a:gd name="T39" fmla="*/ 0 h 740"/>
                <a:gd name="T40" fmla="*/ 128 w 1196"/>
                <a:gd name="T41" fmla="*/ 5 h 740"/>
                <a:gd name="T42" fmla="*/ 126 w 1196"/>
                <a:gd name="T43" fmla="*/ 21 h 740"/>
                <a:gd name="T44" fmla="*/ 148 w 1196"/>
                <a:gd name="T45" fmla="*/ 25 h 740"/>
                <a:gd name="T46" fmla="*/ 148 w 1196"/>
                <a:gd name="T47" fmla="*/ 27 h 740"/>
                <a:gd name="T48" fmla="*/ 153 w 1196"/>
                <a:gd name="T49" fmla="*/ 43 h 7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6"/>
                <a:gd name="T76" fmla="*/ 0 h 740"/>
                <a:gd name="T77" fmla="*/ 1196 w 1196"/>
                <a:gd name="T78" fmla="*/ 740 h 7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6" h="740">
                  <a:moveTo>
                    <a:pt x="1147" y="321"/>
                  </a:moveTo>
                  <a:lnTo>
                    <a:pt x="1147" y="399"/>
                  </a:lnTo>
                  <a:lnTo>
                    <a:pt x="1181" y="405"/>
                  </a:lnTo>
                  <a:lnTo>
                    <a:pt x="1196" y="463"/>
                  </a:lnTo>
                  <a:lnTo>
                    <a:pt x="762" y="612"/>
                  </a:lnTo>
                  <a:lnTo>
                    <a:pt x="285" y="690"/>
                  </a:lnTo>
                  <a:lnTo>
                    <a:pt x="0" y="740"/>
                  </a:lnTo>
                  <a:lnTo>
                    <a:pt x="179" y="527"/>
                  </a:lnTo>
                  <a:lnTo>
                    <a:pt x="193" y="484"/>
                  </a:lnTo>
                  <a:lnTo>
                    <a:pt x="307" y="555"/>
                  </a:lnTo>
                  <a:lnTo>
                    <a:pt x="463" y="441"/>
                  </a:lnTo>
                  <a:lnTo>
                    <a:pt x="512" y="305"/>
                  </a:lnTo>
                  <a:lnTo>
                    <a:pt x="549" y="207"/>
                  </a:lnTo>
                  <a:lnTo>
                    <a:pt x="634" y="228"/>
                  </a:lnTo>
                  <a:lnTo>
                    <a:pt x="655" y="128"/>
                  </a:lnTo>
                  <a:lnTo>
                    <a:pt x="683" y="136"/>
                  </a:lnTo>
                  <a:lnTo>
                    <a:pt x="726" y="0"/>
                  </a:lnTo>
                  <a:lnTo>
                    <a:pt x="805" y="29"/>
                  </a:lnTo>
                  <a:lnTo>
                    <a:pt x="826" y="14"/>
                  </a:lnTo>
                  <a:lnTo>
                    <a:pt x="826" y="0"/>
                  </a:lnTo>
                  <a:lnTo>
                    <a:pt x="962" y="36"/>
                  </a:lnTo>
                  <a:lnTo>
                    <a:pt x="947" y="157"/>
                  </a:lnTo>
                  <a:lnTo>
                    <a:pt x="1110" y="191"/>
                  </a:lnTo>
                  <a:lnTo>
                    <a:pt x="1110" y="207"/>
                  </a:lnTo>
                  <a:lnTo>
                    <a:pt x="1147" y="321"/>
                  </a:lnTo>
                </a:path>
              </a:pathLst>
            </a:custGeom>
            <a:noFill/>
            <a:ln w="6350">
              <a:solidFill>
                <a:srgbClr val="000000"/>
              </a:solidFill>
              <a:round/>
              <a:headEnd/>
              <a:tailEnd/>
            </a:ln>
          </p:spPr>
          <p:txBody>
            <a:bodyPr/>
            <a:lstStyle/>
            <a:p>
              <a:endParaRPr lang="en-US"/>
            </a:p>
          </p:txBody>
        </p:sp>
        <p:sp>
          <p:nvSpPr>
            <p:cNvPr id="36957" name="Freeform 44"/>
            <p:cNvSpPr>
              <a:spLocks/>
            </p:cNvSpPr>
            <p:nvPr/>
          </p:nvSpPr>
          <p:spPr bwMode="auto">
            <a:xfrm>
              <a:off x="2447" y="1945"/>
              <a:ext cx="500" cy="249"/>
            </a:xfrm>
            <a:custGeom>
              <a:avLst/>
              <a:gdLst>
                <a:gd name="T0" fmla="*/ 97 w 1365"/>
                <a:gd name="T1" fmla="*/ 71 h 682"/>
                <a:gd name="T2" fmla="*/ 75 w 1365"/>
                <a:gd name="T3" fmla="*/ 75 h 682"/>
                <a:gd name="T4" fmla="*/ 70 w 1365"/>
                <a:gd name="T5" fmla="*/ 64 h 682"/>
                <a:gd name="T6" fmla="*/ 33 w 1365"/>
                <a:gd name="T7" fmla="*/ 71 h 682"/>
                <a:gd name="T8" fmla="*/ 25 w 1365"/>
                <a:gd name="T9" fmla="*/ 81 h 682"/>
                <a:gd name="T10" fmla="*/ 0 w 1365"/>
                <a:gd name="T11" fmla="*/ 85 h 682"/>
                <a:gd name="T12" fmla="*/ 3 w 1365"/>
                <a:gd name="T13" fmla="*/ 77 h 682"/>
                <a:gd name="T14" fmla="*/ 5 w 1365"/>
                <a:gd name="T15" fmla="*/ 73 h 682"/>
                <a:gd name="T16" fmla="*/ 42 w 1365"/>
                <a:gd name="T17" fmla="*/ 39 h 682"/>
                <a:gd name="T18" fmla="*/ 45 w 1365"/>
                <a:gd name="T19" fmla="*/ 30 h 682"/>
                <a:gd name="T20" fmla="*/ 109 w 1365"/>
                <a:gd name="T21" fmla="*/ 20 h 682"/>
                <a:gd name="T22" fmla="*/ 167 w 1365"/>
                <a:gd name="T23" fmla="*/ 0 h 682"/>
                <a:gd name="T24" fmla="*/ 172 w 1365"/>
                <a:gd name="T25" fmla="*/ 18 h 682"/>
                <a:gd name="T26" fmla="*/ 183 w 1365"/>
                <a:gd name="T27" fmla="*/ 23 h 682"/>
                <a:gd name="T28" fmla="*/ 182 w 1365"/>
                <a:gd name="T29" fmla="*/ 23 h 682"/>
                <a:gd name="T30" fmla="*/ 173 w 1365"/>
                <a:gd name="T31" fmla="*/ 37 h 682"/>
                <a:gd name="T32" fmla="*/ 159 w 1365"/>
                <a:gd name="T33" fmla="*/ 39 h 682"/>
                <a:gd name="T34" fmla="*/ 169 w 1365"/>
                <a:gd name="T35" fmla="*/ 43 h 682"/>
                <a:gd name="T36" fmla="*/ 172 w 1365"/>
                <a:gd name="T37" fmla="*/ 45 h 682"/>
                <a:gd name="T38" fmla="*/ 144 w 1365"/>
                <a:gd name="T39" fmla="*/ 72 h 682"/>
                <a:gd name="T40" fmla="*/ 137 w 1365"/>
                <a:gd name="T41" fmla="*/ 87 h 682"/>
                <a:gd name="T42" fmla="*/ 127 w 1365"/>
                <a:gd name="T43" fmla="*/ 91 h 682"/>
                <a:gd name="T44" fmla="*/ 97 w 1365"/>
                <a:gd name="T45" fmla="*/ 71 h 6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5"/>
                <a:gd name="T70" fmla="*/ 0 h 682"/>
                <a:gd name="T71" fmla="*/ 1365 w 1365"/>
                <a:gd name="T72" fmla="*/ 682 h 6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5" h="682">
                  <a:moveTo>
                    <a:pt x="726" y="533"/>
                  </a:moveTo>
                  <a:lnTo>
                    <a:pt x="561" y="562"/>
                  </a:lnTo>
                  <a:lnTo>
                    <a:pt x="519" y="483"/>
                  </a:lnTo>
                  <a:lnTo>
                    <a:pt x="242" y="533"/>
                  </a:lnTo>
                  <a:lnTo>
                    <a:pt x="185" y="611"/>
                  </a:lnTo>
                  <a:lnTo>
                    <a:pt x="0" y="639"/>
                  </a:lnTo>
                  <a:lnTo>
                    <a:pt x="21" y="582"/>
                  </a:lnTo>
                  <a:lnTo>
                    <a:pt x="36" y="548"/>
                  </a:lnTo>
                  <a:lnTo>
                    <a:pt x="313" y="291"/>
                  </a:lnTo>
                  <a:lnTo>
                    <a:pt x="334" y="227"/>
                  </a:lnTo>
                  <a:lnTo>
                    <a:pt x="811" y="149"/>
                  </a:lnTo>
                  <a:lnTo>
                    <a:pt x="1245" y="0"/>
                  </a:lnTo>
                  <a:lnTo>
                    <a:pt x="1281" y="135"/>
                  </a:lnTo>
                  <a:lnTo>
                    <a:pt x="1365" y="171"/>
                  </a:lnTo>
                  <a:lnTo>
                    <a:pt x="1359" y="171"/>
                  </a:lnTo>
                  <a:lnTo>
                    <a:pt x="1287" y="277"/>
                  </a:lnTo>
                  <a:lnTo>
                    <a:pt x="1188" y="291"/>
                  </a:lnTo>
                  <a:lnTo>
                    <a:pt x="1259" y="326"/>
                  </a:lnTo>
                  <a:lnTo>
                    <a:pt x="1281" y="334"/>
                  </a:lnTo>
                  <a:lnTo>
                    <a:pt x="1074" y="540"/>
                  </a:lnTo>
                  <a:lnTo>
                    <a:pt x="1025" y="654"/>
                  </a:lnTo>
                  <a:lnTo>
                    <a:pt x="946" y="682"/>
                  </a:lnTo>
                  <a:lnTo>
                    <a:pt x="726" y="533"/>
                  </a:lnTo>
                </a:path>
              </a:pathLst>
            </a:custGeom>
            <a:noFill/>
            <a:ln w="6350">
              <a:solidFill>
                <a:srgbClr val="000000"/>
              </a:solidFill>
              <a:round/>
              <a:headEnd/>
              <a:tailEnd/>
            </a:ln>
          </p:spPr>
          <p:txBody>
            <a:bodyPr/>
            <a:lstStyle/>
            <a:p>
              <a:endParaRPr lang="en-US"/>
            </a:p>
          </p:txBody>
        </p:sp>
        <p:sp>
          <p:nvSpPr>
            <p:cNvPr id="36958" name="Freeform 45"/>
            <p:cNvSpPr>
              <a:spLocks/>
            </p:cNvSpPr>
            <p:nvPr/>
          </p:nvSpPr>
          <p:spPr bwMode="auto">
            <a:xfrm>
              <a:off x="2504" y="2121"/>
              <a:ext cx="289" cy="244"/>
            </a:xfrm>
            <a:custGeom>
              <a:avLst/>
              <a:gdLst>
                <a:gd name="T0" fmla="*/ 106 w 789"/>
                <a:gd name="T1" fmla="*/ 27 h 669"/>
                <a:gd name="T2" fmla="*/ 76 w 789"/>
                <a:gd name="T3" fmla="*/ 7 h 669"/>
                <a:gd name="T4" fmla="*/ 54 w 789"/>
                <a:gd name="T5" fmla="*/ 11 h 669"/>
                <a:gd name="T6" fmla="*/ 49 w 789"/>
                <a:gd name="T7" fmla="*/ 0 h 669"/>
                <a:gd name="T8" fmla="*/ 11 w 789"/>
                <a:gd name="T9" fmla="*/ 7 h 669"/>
                <a:gd name="T10" fmla="*/ 4 w 789"/>
                <a:gd name="T11" fmla="*/ 17 h 669"/>
                <a:gd name="T12" fmla="*/ 0 w 789"/>
                <a:gd name="T13" fmla="*/ 25 h 669"/>
                <a:gd name="T14" fmla="*/ 42 w 789"/>
                <a:gd name="T15" fmla="*/ 61 h 669"/>
                <a:gd name="T16" fmla="*/ 64 w 789"/>
                <a:gd name="T17" fmla="*/ 89 h 669"/>
                <a:gd name="T18" fmla="*/ 90 w 789"/>
                <a:gd name="T19" fmla="*/ 56 h 669"/>
                <a:gd name="T20" fmla="*/ 101 w 789"/>
                <a:gd name="T21" fmla="*/ 27 h 669"/>
                <a:gd name="T22" fmla="*/ 105 w 789"/>
                <a:gd name="T23" fmla="*/ 27 h 669"/>
                <a:gd name="T24" fmla="*/ 106 w 789"/>
                <a:gd name="T25" fmla="*/ 27 h 6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9"/>
                <a:gd name="T40" fmla="*/ 0 h 669"/>
                <a:gd name="T41" fmla="*/ 789 w 789"/>
                <a:gd name="T42" fmla="*/ 669 h 6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9" h="669">
                  <a:moveTo>
                    <a:pt x="789" y="199"/>
                  </a:moveTo>
                  <a:lnTo>
                    <a:pt x="569" y="50"/>
                  </a:lnTo>
                  <a:lnTo>
                    <a:pt x="404" y="79"/>
                  </a:lnTo>
                  <a:lnTo>
                    <a:pt x="362" y="0"/>
                  </a:lnTo>
                  <a:lnTo>
                    <a:pt x="85" y="50"/>
                  </a:lnTo>
                  <a:lnTo>
                    <a:pt x="28" y="128"/>
                  </a:lnTo>
                  <a:lnTo>
                    <a:pt x="0" y="186"/>
                  </a:lnTo>
                  <a:lnTo>
                    <a:pt x="313" y="455"/>
                  </a:lnTo>
                  <a:lnTo>
                    <a:pt x="476" y="669"/>
                  </a:lnTo>
                  <a:lnTo>
                    <a:pt x="669" y="420"/>
                  </a:lnTo>
                  <a:lnTo>
                    <a:pt x="754" y="207"/>
                  </a:lnTo>
                  <a:lnTo>
                    <a:pt x="782" y="207"/>
                  </a:lnTo>
                  <a:lnTo>
                    <a:pt x="789" y="199"/>
                  </a:lnTo>
                </a:path>
              </a:pathLst>
            </a:custGeom>
            <a:noFill/>
            <a:ln w="6350">
              <a:solidFill>
                <a:srgbClr val="000000"/>
              </a:solidFill>
              <a:round/>
              <a:headEnd/>
              <a:tailEnd/>
            </a:ln>
          </p:spPr>
          <p:txBody>
            <a:bodyPr/>
            <a:lstStyle/>
            <a:p>
              <a:endParaRPr lang="en-US"/>
            </a:p>
          </p:txBody>
        </p:sp>
        <p:sp>
          <p:nvSpPr>
            <p:cNvPr id="36959" name="Freeform 46"/>
            <p:cNvSpPr>
              <a:spLocks/>
            </p:cNvSpPr>
            <p:nvPr/>
          </p:nvSpPr>
          <p:spPr bwMode="auto">
            <a:xfrm>
              <a:off x="2353" y="2168"/>
              <a:ext cx="325" cy="337"/>
            </a:xfrm>
            <a:custGeom>
              <a:avLst/>
              <a:gdLst>
                <a:gd name="T0" fmla="*/ 118 w 889"/>
                <a:gd name="T1" fmla="*/ 110 h 925"/>
                <a:gd name="T2" fmla="*/ 103 w 889"/>
                <a:gd name="T3" fmla="*/ 110 h 925"/>
                <a:gd name="T4" fmla="*/ 102 w 889"/>
                <a:gd name="T5" fmla="*/ 123 h 925"/>
                <a:gd name="T6" fmla="*/ 98 w 889"/>
                <a:gd name="T7" fmla="*/ 115 h 925"/>
                <a:gd name="T8" fmla="*/ 35 w 889"/>
                <a:gd name="T9" fmla="*/ 123 h 925"/>
                <a:gd name="T10" fmla="*/ 33 w 889"/>
                <a:gd name="T11" fmla="*/ 117 h 925"/>
                <a:gd name="T12" fmla="*/ 27 w 889"/>
                <a:gd name="T13" fmla="*/ 93 h 925"/>
                <a:gd name="T14" fmla="*/ 30 w 889"/>
                <a:gd name="T15" fmla="*/ 79 h 925"/>
                <a:gd name="T16" fmla="*/ 0 w 889"/>
                <a:gd name="T17" fmla="*/ 8 h 925"/>
                <a:gd name="T18" fmla="*/ 34 w 889"/>
                <a:gd name="T19" fmla="*/ 4 h 925"/>
                <a:gd name="T20" fmla="*/ 59 w 889"/>
                <a:gd name="T21" fmla="*/ 0 h 925"/>
                <a:gd name="T22" fmla="*/ 55 w 889"/>
                <a:gd name="T23" fmla="*/ 8 h 925"/>
                <a:gd name="T24" fmla="*/ 97 w 889"/>
                <a:gd name="T25" fmla="*/ 43 h 925"/>
                <a:gd name="T26" fmla="*/ 119 w 889"/>
                <a:gd name="T27" fmla="*/ 72 h 925"/>
                <a:gd name="T28" fmla="*/ 115 w 889"/>
                <a:gd name="T29" fmla="*/ 99 h 925"/>
                <a:gd name="T30" fmla="*/ 117 w 889"/>
                <a:gd name="T31" fmla="*/ 101 h 925"/>
                <a:gd name="T32" fmla="*/ 118 w 889"/>
                <a:gd name="T33" fmla="*/ 105 h 925"/>
                <a:gd name="T34" fmla="*/ 118 w 889"/>
                <a:gd name="T35" fmla="*/ 110 h 9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9"/>
                <a:gd name="T55" fmla="*/ 0 h 925"/>
                <a:gd name="T56" fmla="*/ 889 w 889"/>
                <a:gd name="T57" fmla="*/ 925 h 9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9" h="925">
                  <a:moveTo>
                    <a:pt x="882" y="825"/>
                  </a:moveTo>
                  <a:lnTo>
                    <a:pt x="775" y="825"/>
                  </a:lnTo>
                  <a:lnTo>
                    <a:pt x="761" y="925"/>
                  </a:lnTo>
                  <a:lnTo>
                    <a:pt x="732" y="868"/>
                  </a:lnTo>
                  <a:lnTo>
                    <a:pt x="264" y="925"/>
                  </a:lnTo>
                  <a:lnTo>
                    <a:pt x="250" y="882"/>
                  </a:lnTo>
                  <a:lnTo>
                    <a:pt x="199" y="697"/>
                  </a:lnTo>
                  <a:lnTo>
                    <a:pt x="228" y="598"/>
                  </a:lnTo>
                  <a:lnTo>
                    <a:pt x="0" y="58"/>
                  </a:lnTo>
                  <a:lnTo>
                    <a:pt x="256" y="28"/>
                  </a:lnTo>
                  <a:lnTo>
                    <a:pt x="441" y="0"/>
                  </a:lnTo>
                  <a:lnTo>
                    <a:pt x="413" y="58"/>
                  </a:lnTo>
                  <a:lnTo>
                    <a:pt x="726" y="327"/>
                  </a:lnTo>
                  <a:lnTo>
                    <a:pt x="889" y="541"/>
                  </a:lnTo>
                  <a:lnTo>
                    <a:pt x="860" y="748"/>
                  </a:lnTo>
                  <a:lnTo>
                    <a:pt x="874" y="762"/>
                  </a:lnTo>
                  <a:lnTo>
                    <a:pt x="882" y="791"/>
                  </a:lnTo>
                  <a:lnTo>
                    <a:pt x="882" y="825"/>
                  </a:lnTo>
                </a:path>
              </a:pathLst>
            </a:custGeom>
            <a:noFill/>
            <a:ln w="6350">
              <a:solidFill>
                <a:srgbClr val="000000"/>
              </a:solidFill>
              <a:round/>
              <a:headEnd/>
              <a:tailEnd/>
            </a:ln>
          </p:spPr>
          <p:txBody>
            <a:bodyPr/>
            <a:lstStyle/>
            <a:p>
              <a:endParaRPr lang="en-US"/>
            </a:p>
          </p:txBody>
        </p:sp>
        <p:sp>
          <p:nvSpPr>
            <p:cNvPr id="36960" name="Freeform 47"/>
            <p:cNvSpPr>
              <a:spLocks/>
            </p:cNvSpPr>
            <p:nvPr/>
          </p:nvSpPr>
          <p:spPr bwMode="auto">
            <a:xfrm>
              <a:off x="2497" y="1706"/>
              <a:ext cx="271" cy="272"/>
            </a:xfrm>
            <a:custGeom>
              <a:avLst/>
              <a:gdLst>
                <a:gd name="T0" fmla="*/ 0 w 739"/>
                <a:gd name="T1" fmla="*/ 79 h 748"/>
                <a:gd name="T2" fmla="*/ 11 w 739"/>
                <a:gd name="T3" fmla="*/ 54 h 748"/>
                <a:gd name="T4" fmla="*/ 30 w 739"/>
                <a:gd name="T5" fmla="*/ 27 h 748"/>
                <a:gd name="T6" fmla="*/ 30 w 739"/>
                <a:gd name="T7" fmla="*/ 27 h 748"/>
                <a:gd name="T8" fmla="*/ 30 w 739"/>
                <a:gd name="T9" fmla="*/ 12 h 748"/>
                <a:gd name="T10" fmla="*/ 30 w 739"/>
                <a:gd name="T11" fmla="*/ 0 h 748"/>
                <a:gd name="T12" fmla="*/ 32 w 739"/>
                <a:gd name="T13" fmla="*/ 2 h 748"/>
                <a:gd name="T14" fmla="*/ 36 w 739"/>
                <a:gd name="T15" fmla="*/ 19 h 748"/>
                <a:gd name="T16" fmla="*/ 36 w 739"/>
                <a:gd name="T17" fmla="*/ 22 h 748"/>
                <a:gd name="T18" fmla="*/ 39 w 739"/>
                <a:gd name="T19" fmla="*/ 27 h 748"/>
                <a:gd name="T20" fmla="*/ 62 w 739"/>
                <a:gd name="T21" fmla="*/ 21 h 748"/>
                <a:gd name="T22" fmla="*/ 64 w 739"/>
                <a:gd name="T23" fmla="*/ 35 h 748"/>
                <a:gd name="T24" fmla="*/ 93 w 739"/>
                <a:gd name="T25" fmla="*/ 18 h 748"/>
                <a:gd name="T26" fmla="*/ 99 w 739"/>
                <a:gd name="T27" fmla="*/ 20 h 748"/>
                <a:gd name="T28" fmla="*/ 99 w 739"/>
                <a:gd name="T29" fmla="*/ 25 h 748"/>
                <a:gd name="T30" fmla="*/ 99 w 739"/>
                <a:gd name="T31" fmla="*/ 27 h 748"/>
                <a:gd name="T32" fmla="*/ 96 w 739"/>
                <a:gd name="T33" fmla="*/ 29 h 748"/>
                <a:gd name="T34" fmla="*/ 86 w 739"/>
                <a:gd name="T35" fmla="*/ 25 h 748"/>
                <a:gd name="T36" fmla="*/ 80 w 739"/>
                <a:gd name="T37" fmla="*/ 44 h 748"/>
                <a:gd name="T38" fmla="*/ 76 w 739"/>
                <a:gd name="T39" fmla="*/ 43 h 748"/>
                <a:gd name="T40" fmla="*/ 74 w 739"/>
                <a:gd name="T41" fmla="*/ 56 h 748"/>
                <a:gd name="T42" fmla="*/ 62 w 739"/>
                <a:gd name="T43" fmla="*/ 53 h 748"/>
                <a:gd name="T44" fmla="*/ 57 w 739"/>
                <a:gd name="T45" fmla="*/ 66 h 748"/>
                <a:gd name="T46" fmla="*/ 51 w 739"/>
                <a:gd name="T47" fmla="*/ 84 h 748"/>
                <a:gd name="T48" fmla="*/ 29 w 739"/>
                <a:gd name="T49" fmla="*/ 99 h 748"/>
                <a:gd name="T50" fmla="*/ 14 w 739"/>
                <a:gd name="T51" fmla="*/ 89 h 748"/>
                <a:gd name="T52" fmla="*/ 12 w 739"/>
                <a:gd name="T53" fmla="*/ 95 h 748"/>
                <a:gd name="T54" fmla="*/ 0 w 739"/>
                <a:gd name="T55" fmla="*/ 79 h 7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9"/>
                <a:gd name="T85" fmla="*/ 0 h 748"/>
                <a:gd name="T86" fmla="*/ 739 w 739"/>
                <a:gd name="T87" fmla="*/ 748 h 7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9" h="748">
                  <a:moveTo>
                    <a:pt x="0" y="598"/>
                  </a:moveTo>
                  <a:lnTo>
                    <a:pt x="84" y="407"/>
                  </a:lnTo>
                  <a:lnTo>
                    <a:pt x="220" y="207"/>
                  </a:lnTo>
                  <a:lnTo>
                    <a:pt x="226" y="207"/>
                  </a:lnTo>
                  <a:lnTo>
                    <a:pt x="220" y="87"/>
                  </a:lnTo>
                  <a:lnTo>
                    <a:pt x="220" y="0"/>
                  </a:lnTo>
                  <a:lnTo>
                    <a:pt x="234" y="16"/>
                  </a:lnTo>
                  <a:lnTo>
                    <a:pt x="269" y="142"/>
                  </a:lnTo>
                  <a:lnTo>
                    <a:pt x="269" y="165"/>
                  </a:lnTo>
                  <a:lnTo>
                    <a:pt x="285" y="207"/>
                  </a:lnTo>
                  <a:lnTo>
                    <a:pt x="462" y="158"/>
                  </a:lnTo>
                  <a:lnTo>
                    <a:pt x="476" y="264"/>
                  </a:lnTo>
                  <a:lnTo>
                    <a:pt x="690" y="136"/>
                  </a:lnTo>
                  <a:lnTo>
                    <a:pt x="739" y="150"/>
                  </a:lnTo>
                  <a:lnTo>
                    <a:pt x="739" y="193"/>
                  </a:lnTo>
                  <a:lnTo>
                    <a:pt x="739" y="207"/>
                  </a:lnTo>
                  <a:lnTo>
                    <a:pt x="718" y="222"/>
                  </a:lnTo>
                  <a:lnTo>
                    <a:pt x="639" y="193"/>
                  </a:lnTo>
                  <a:lnTo>
                    <a:pt x="596" y="329"/>
                  </a:lnTo>
                  <a:lnTo>
                    <a:pt x="568" y="321"/>
                  </a:lnTo>
                  <a:lnTo>
                    <a:pt x="547" y="421"/>
                  </a:lnTo>
                  <a:lnTo>
                    <a:pt x="462" y="400"/>
                  </a:lnTo>
                  <a:lnTo>
                    <a:pt x="425" y="498"/>
                  </a:lnTo>
                  <a:lnTo>
                    <a:pt x="376" y="634"/>
                  </a:lnTo>
                  <a:lnTo>
                    <a:pt x="214" y="748"/>
                  </a:lnTo>
                  <a:lnTo>
                    <a:pt x="106" y="677"/>
                  </a:lnTo>
                  <a:lnTo>
                    <a:pt x="92" y="720"/>
                  </a:lnTo>
                  <a:lnTo>
                    <a:pt x="0" y="598"/>
                  </a:lnTo>
                </a:path>
              </a:pathLst>
            </a:custGeom>
            <a:noFill/>
            <a:ln w="6350">
              <a:solidFill>
                <a:srgbClr val="000000"/>
              </a:solidFill>
              <a:round/>
              <a:headEnd/>
              <a:tailEnd/>
            </a:ln>
          </p:spPr>
          <p:txBody>
            <a:bodyPr/>
            <a:lstStyle/>
            <a:p>
              <a:endParaRPr lang="en-US"/>
            </a:p>
          </p:txBody>
        </p:sp>
        <p:sp>
          <p:nvSpPr>
            <p:cNvPr id="36961" name="Freeform 48"/>
            <p:cNvSpPr>
              <a:spLocks/>
            </p:cNvSpPr>
            <p:nvPr/>
          </p:nvSpPr>
          <p:spPr bwMode="auto">
            <a:xfrm>
              <a:off x="2897" y="1841"/>
              <a:ext cx="31" cy="65"/>
            </a:xfrm>
            <a:custGeom>
              <a:avLst/>
              <a:gdLst>
                <a:gd name="T0" fmla="*/ 8 w 79"/>
                <a:gd name="T1" fmla="*/ 21 h 177"/>
                <a:gd name="T2" fmla="*/ 6 w 79"/>
                <a:gd name="T3" fmla="*/ 24 h 177"/>
                <a:gd name="T4" fmla="*/ 0 w 79"/>
                <a:gd name="T5" fmla="*/ 5 h 177"/>
                <a:gd name="T6" fmla="*/ 12 w 79"/>
                <a:gd name="T7" fmla="*/ 0 h 177"/>
                <a:gd name="T8" fmla="*/ 8 w 79"/>
                <a:gd name="T9" fmla="*/ 21 h 177"/>
                <a:gd name="T10" fmla="*/ 0 60000 65536"/>
                <a:gd name="T11" fmla="*/ 0 60000 65536"/>
                <a:gd name="T12" fmla="*/ 0 60000 65536"/>
                <a:gd name="T13" fmla="*/ 0 60000 65536"/>
                <a:gd name="T14" fmla="*/ 0 60000 65536"/>
                <a:gd name="T15" fmla="*/ 0 w 79"/>
                <a:gd name="T16" fmla="*/ 0 h 177"/>
                <a:gd name="T17" fmla="*/ 79 w 79"/>
                <a:gd name="T18" fmla="*/ 177 h 177"/>
              </a:gdLst>
              <a:ahLst/>
              <a:cxnLst>
                <a:cxn ang="T10">
                  <a:pos x="T0" y="T1"/>
                </a:cxn>
                <a:cxn ang="T11">
                  <a:pos x="T2" y="T3"/>
                </a:cxn>
                <a:cxn ang="T12">
                  <a:pos x="T4" y="T5"/>
                </a:cxn>
                <a:cxn ang="T13">
                  <a:pos x="T6" y="T7"/>
                </a:cxn>
                <a:cxn ang="T14">
                  <a:pos x="T8" y="T9"/>
                </a:cxn>
              </a:cxnLst>
              <a:rect l="T15" t="T16" r="T17" b="T18"/>
              <a:pathLst>
                <a:path w="79" h="177">
                  <a:moveTo>
                    <a:pt x="51" y="155"/>
                  </a:moveTo>
                  <a:lnTo>
                    <a:pt x="37" y="177"/>
                  </a:lnTo>
                  <a:lnTo>
                    <a:pt x="0" y="35"/>
                  </a:lnTo>
                  <a:lnTo>
                    <a:pt x="79" y="0"/>
                  </a:lnTo>
                  <a:lnTo>
                    <a:pt x="51" y="155"/>
                  </a:lnTo>
                  <a:close/>
                </a:path>
              </a:pathLst>
            </a:custGeom>
            <a:solidFill>
              <a:srgbClr val="008000"/>
            </a:solidFill>
            <a:ln w="9525">
              <a:noFill/>
              <a:round/>
              <a:headEnd/>
              <a:tailEnd/>
            </a:ln>
          </p:spPr>
          <p:txBody>
            <a:bodyPr/>
            <a:lstStyle/>
            <a:p>
              <a:endParaRPr lang="en-US"/>
            </a:p>
          </p:txBody>
        </p:sp>
        <p:sp>
          <p:nvSpPr>
            <p:cNvPr id="36962" name="Freeform 49"/>
            <p:cNvSpPr>
              <a:spLocks/>
            </p:cNvSpPr>
            <p:nvPr/>
          </p:nvSpPr>
          <p:spPr bwMode="auto">
            <a:xfrm>
              <a:off x="2897" y="1841"/>
              <a:ext cx="31" cy="65"/>
            </a:xfrm>
            <a:custGeom>
              <a:avLst/>
              <a:gdLst>
                <a:gd name="T0" fmla="*/ 8 w 79"/>
                <a:gd name="T1" fmla="*/ 21 h 177"/>
                <a:gd name="T2" fmla="*/ 6 w 79"/>
                <a:gd name="T3" fmla="*/ 24 h 177"/>
                <a:gd name="T4" fmla="*/ 0 w 79"/>
                <a:gd name="T5" fmla="*/ 5 h 177"/>
                <a:gd name="T6" fmla="*/ 12 w 79"/>
                <a:gd name="T7" fmla="*/ 0 h 177"/>
                <a:gd name="T8" fmla="*/ 8 w 79"/>
                <a:gd name="T9" fmla="*/ 21 h 177"/>
                <a:gd name="T10" fmla="*/ 0 60000 65536"/>
                <a:gd name="T11" fmla="*/ 0 60000 65536"/>
                <a:gd name="T12" fmla="*/ 0 60000 65536"/>
                <a:gd name="T13" fmla="*/ 0 60000 65536"/>
                <a:gd name="T14" fmla="*/ 0 60000 65536"/>
                <a:gd name="T15" fmla="*/ 0 w 79"/>
                <a:gd name="T16" fmla="*/ 0 h 177"/>
                <a:gd name="T17" fmla="*/ 79 w 79"/>
                <a:gd name="T18" fmla="*/ 177 h 177"/>
              </a:gdLst>
              <a:ahLst/>
              <a:cxnLst>
                <a:cxn ang="T10">
                  <a:pos x="T0" y="T1"/>
                </a:cxn>
                <a:cxn ang="T11">
                  <a:pos x="T2" y="T3"/>
                </a:cxn>
                <a:cxn ang="T12">
                  <a:pos x="T4" y="T5"/>
                </a:cxn>
                <a:cxn ang="T13">
                  <a:pos x="T6" y="T7"/>
                </a:cxn>
                <a:cxn ang="T14">
                  <a:pos x="T8" y="T9"/>
                </a:cxn>
              </a:cxnLst>
              <a:rect l="T15" t="T16" r="T17" b="T18"/>
              <a:pathLst>
                <a:path w="79" h="177">
                  <a:moveTo>
                    <a:pt x="51" y="155"/>
                  </a:moveTo>
                  <a:lnTo>
                    <a:pt x="37" y="177"/>
                  </a:lnTo>
                  <a:lnTo>
                    <a:pt x="0" y="35"/>
                  </a:lnTo>
                  <a:lnTo>
                    <a:pt x="79" y="0"/>
                  </a:lnTo>
                  <a:lnTo>
                    <a:pt x="51" y="155"/>
                  </a:lnTo>
                </a:path>
              </a:pathLst>
            </a:custGeom>
            <a:solidFill>
              <a:srgbClr val="969696"/>
            </a:solidFill>
            <a:ln w="6350">
              <a:solidFill>
                <a:srgbClr val="000000"/>
              </a:solidFill>
              <a:round/>
              <a:headEnd/>
              <a:tailEnd/>
            </a:ln>
          </p:spPr>
          <p:txBody>
            <a:bodyPr/>
            <a:lstStyle/>
            <a:p>
              <a:endParaRPr lang="en-US"/>
            </a:p>
          </p:txBody>
        </p:sp>
        <p:sp>
          <p:nvSpPr>
            <p:cNvPr id="36963" name="Freeform 50"/>
            <p:cNvSpPr>
              <a:spLocks/>
            </p:cNvSpPr>
            <p:nvPr/>
          </p:nvSpPr>
          <p:spPr bwMode="auto">
            <a:xfrm>
              <a:off x="2161" y="1679"/>
              <a:ext cx="190" cy="326"/>
            </a:xfrm>
            <a:custGeom>
              <a:avLst/>
              <a:gdLst>
                <a:gd name="T0" fmla="*/ 12 w 519"/>
                <a:gd name="T1" fmla="*/ 6 h 890"/>
                <a:gd name="T2" fmla="*/ 10 w 519"/>
                <a:gd name="T3" fmla="*/ 11 h 890"/>
                <a:gd name="T4" fmla="*/ 0 w 519"/>
                <a:gd name="T5" fmla="*/ 6 h 890"/>
                <a:gd name="T6" fmla="*/ 11 w 519"/>
                <a:gd name="T7" fmla="*/ 76 h 890"/>
                <a:gd name="T8" fmla="*/ 11 w 519"/>
                <a:gd name="T9" fmla="*/ 81 h 890"/>
                <a:gd name="T10" fmla="*/ 16 w 519"/>
                <a:gd name="T11" fmla="*/ 87 h 890"/>
                <a:gd name="T12" fmla="*/ 7 w 519"/>
                <a:gd name="T13" fmla="*/ 119 h 890"/>
                <a:gd name="T14" fmla="*/ 37 w 519"/>
                <a:gd name="T15" fmla="*/ 115 h 890"/>
                <a:gd name="T16" fmla="*/ 44 w 519"/>
                <a:gd name="T17" fmla="*/ 103 h 890"/>
                <a:gd name="T18" fmla="*/ 48 w 519"/>
                <a:gd name="T19" fmla="*/ 110 h 890"/>
                <a:gd name="T20" fmla="*/ 70 w 519"/>
                <a:gd name="T21" fmla="*/ 76 h 890"/>
                <a:gd name="T22" fmla="*/ 70 w 519"/>
                <a:gd name="T23" fmla="*/ 71 h 890"/>
                <a:gd name="T24" fmla="*/ 59 w 519"/>
                <a:gd name="T25" fmla="*/ 0 h 890"/>
                <a:gd name="T26" fmla="*/ 12 w 519"/>
                <a:gd name="T27" fmla="*/ 6 h 8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9"/>
                <a:gd name="T43" fmla="*/ 0 h 890"/>
                <a:gd name="T44" fmla="*/ 519 w 519"/>
                <a:gd name="T45" fmla="*/ 890 h 8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9" h="890">
                  <a:moveTo>
                    <a:pt x="94" y="44"/>
                  </a:moveTo>
                  <a:lnTo>
                    <a:pt x="71" y="79"/>
                  </a:lnTo>
                  <a:lnTo>
                    <a:pt x="0" y="44"/>
                  </a:lnTo>
                  <a:lnTo>
                    <a:pt x="86" y="569"/>
                  </a:lnTo>
                  <a:lnTo>
                    <a:pt x="86" y="606"/>
                  </a:lnTo>
                  <a:lnTo>
                    <a:pt x="122" y="648"/>
                  </a:lnTo>
                  <a:lnTo>
                    <a:pt x="51" y="890"/>
                  </a:lnTo>
                  <a:lnTo>
                    <a:pt x="279" y="854"/>
                  </a:lnTo>
                  <a:lnTo>
                    <a:pt x="328" y="769"/>
                  </a:lnTo>
                  <a:lnTo>
                    <a:pt x="356" y="819"/>
                  </a:lnTo>
                  <a:lnTo>
                    <a:pt x="519" y="569"/>
                  </a:lnTo>
                  <a:lnTo>
                    <a:pt x="519" y="527"/>
                  </a:lnTo>
                  <a:lnTo>
                    <a:pt x="441" y="0"/>
                  </a:lnTo>
                  <a:lnTo>
                    <a:pt x="94" y="44"/>
                  </a:lnTo>
                  <a:close/>
                </a:path>
              </a:pathLst>
            </a:custGeom>
            <a:solidFill>
              <a:srgbClr val="FF9900"/>
            </a:solidFill>
            <a:ln w="9525">
              <a:noFill/>
              <a:round/>
              <a:headEnd/>
              <a:tailEnd/>
            </a:ln>
          </p:spPr>
          <p:txBody>
            <a:bodyPr/>
            <a:lstStyle/>
            <a:p>
              <a:endParaRPr lang="en-US"/>
            </a:p>
          </p:txBody>
        </p:sp>
        <p:sp>
          <p:nvSpPr>
            <p:cNvPr id="36964" name="Freeform 51"/>
            <p:cNvSpPr>
              <a:spLocks/>
            </p:cNvSpPr>
            <p:nvPr/>
          </p:nvSpPr>
          <p:spPr bwMode="auto">
            <a:xfrm>
              <a:off x="2161" y="1679"/>
              <a:ext cx="190" cy="326"/>
            </a:xfrm>
            <a:custGeom>
              <a:avLst/>
              <a:gdLst>
                <a:gd name="T0" fmla="*/ 12 w 519"/>
                <a:gd name="T1" fmla="*/ 6 h 890"/>
                <a:gd name="T2" fmla="*/ 10 w 519"/>
                <a:gd name="T3" fmla="*/ 11 h 890"/>
                <a:gd name="T4" fmla="*/ 0 w 519"/>
                <a:gd name="T5" fmla="*/ 6 h 890"/>
                <a:gd name="T6" fmla="*/ 11 w 519"/>
                <a:gd name="T7" fmla="*/ 76 h 890"/>
                <a:gd name="T8" fmla="*/ 11 w 519"/>
                <a:gd name="T9" fmla="*/ 81 h 890"/>
                <a:gd name="T10" fmla="*/ 16 w 519"/>
                <a:gd name="T11" fmla="*/ 87 h 890"/>
                <a:gd name="T12" fmla="*/ 7 w 519"/>
                <a:gd name="T13" fmla="*/ 119 h 890"/>
                <a:gd name="T14" fmla="*/ 37 w 519"/>
                <a:gd name="T15" fmla="*/ 115 h 890"/>
                <a:gd name="T16" fmla="*/ 44 w 519"/>
                <a:gd name="T17" fmla="*/ 103 h 890"/>
                <a:gd name="T18" fmla="*/ 48 w 519"/>
                <a:gd name="T19" fmla="*/ 110 h 890"/>
                <a:gd name="T20" fmla="*/ 70 w 519"/>
                <a:gd name="T21" fmla="*/ 76 h 890"/>
                <a:gd name="T22" fmla="*/ 70 w 519"/>
                <a:gd name="T23" fmla="*/ 71 h 890"/>
                <a:gd name="T24" fmla="*/ 59 w 519"/>
                <a:gd name="T25" fmla="*/ 0 h 890"/>
                <a:gd name="T26" fmla="*/ 12 w 519"/>
                <a:gd name="T27" fmla="*/ 6 h 8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9"/>
                <a:gd name="T43" fmla="*/ 0 h 890"/>
                <a:gd name="T44" fmla="*/ 519 w 519"/>
                <a:gd name="T45" fmla="*/ 890 h 8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9" h="890">
                  <a:moveTo>
                    <a:pt x="94" y="44"/>
                  </a:moveTo>
                  <a:lnTo>
                    <a:pt x="71" y="79"/>
                  </a:lnTo>
                  <a:lnTo>
                    <a:pt x="0" y="44"/>
                  </a:lnTo>
                  <a:lnTo>
                    <a:pt x="86" y="569"/>
                  </a:lnTo>
                  <a:lnTo>
                    <a:pt x="86" y="606"/>
                  </a:lnTo>
                  <a:lnTo>
                    <a:pt x="122" y="648"/>
                  </a:lnTo>
                  <a:lnTo>
                    <a:pt x="51" y="890"/>
                  </a:lnTo>
                  <a:lnTo>
                    <a:pt x="279" y="854"/>
                  </a:lnTo>
                  <a:lnTo>
                    <a:pt x="328" y="769"/>
                  </a:lnTo>
                  <a:lnTo>
                    <a:pt x="356" y="819"/>
                  </a:lnTo>
                  <a:lnTo>
                    <a:pt x="519" y="569"/>
                  </a:lnTo>
                  <a:lnTo>
                    <a:pt x="519" y="527"/>
                  </a:lnTo>
                  <a:lnTo>
                    <a:pt x="441" y="0"/>
                  </a:lnTo>
                  <a:lnTo>
                    <a:pt x="94" y="44"/>
                  </a:lnTo>
                </a:path>
              </a:pathLst>
            </a:custGeom>
            <a:solidFill>
              <a:srgbClr val="969696"/>
            </a:solidFill>
            <a:ln w="6350">
              <a:solidFill>
                <a:srgbClr val="000000"/>
              </a:solidFill>
              <a:round/>
              <a:headEnd/>
              <a:tailEnd/>
            </a:ln>
          </p:spPr>
          <p:txBody>
            <a:bodyPr/>
            <a:lstStyle/>
            <a:p>
              <a:endParaRPr lang="en-US"/>
            </a:p>
          </p:txBody>
        </p:sp>
        <p:sp>
          <p:nvSpPr>
            <p:cNvPr id="36965" name="Freeform 52"/>
            <p:cNvSpPr>
              <a:spLocks/>
            </p:cNvSpPr>
            <p:nvPr/>
          </p:nvSpPr>
          <p:spPr bwMode="gray">
            <a:xfrm>
              <a:off x="2665" y="1711"/>
              <a:ext cx="277" cy="143"/>
            </a:xfrm>
            <a:custGeom>
              <a:avLst/>
              <a:gdLst>
                <a:gd name="T0" fmla="*/ 97 w 761"/>
                <a:gd name="T1" fmla="*/ 32 h 390"/>
                <a:gd name="T2" fmla="*/ 98 w 761"/>
                <a:gd name="T3" fmla="*/ 33 h 390"/>
                <a:gd name="T4" fmla="*/ 101 w 761"/>
                <a:gd name="T5" fmla="*/ 39 h 390"/>
                <a:gd name="T6" fmla="*/ 94 w 761"/>
                <a:gd name="T7" fmla="*/ 48 h 390"/>
                <a:gd name="T8" fmla="*/ 84 w 761"/>
                <a:gd name="T9" fmla="*/ 52 h 390"/>
                <a:gd name="T10" fmla="*/ 80 w 761"/>
                <a:gd name="T11" fmla="*/ 47 h 390"/>
                <a:gd name="T12" fmla="*/ 76 w 761"/>
                <a:gd name="T13" fmla="*/ 46 h 390"/>
                <a:gd name="T14" fmla="*/ 72 w 761"/>
                <a:gd name="T15" fmla="*/ 41 h 390"/>
                <a:gd name="T16" fmla="*/ 72 w 761"/>
                <a:gd name="T17" fmla="*/ 38 h 390"/>
                <a:gd name="T18" fmla="*/ 66 w 761"/>
                <a:gd name="T19" fmla="*/ 14 h 390"/>
                <a:gd name="T20" fmla="*/ 68 w 761"/>
                <a:gd name="T21" fmla="*/ 10 h 390"/>
                <a:gd name="T22" fmla="*/ 65 w 761"/>
                <a:gd name="T23" fmla="*/ 12 h 390"/>
                <a:gd name="T24" fmla="*/ 67 w 761"/>
                <a:gd name="T25" fmla="*/ 18 h 390"/>
                <a:gd name="T26" fmla="*/ 67 w 761"/>
                <a:gd name="T27" fmla="*/ 21 h 390"/>
                <a:gd name="T28" fmla="*/ 64 w 761"/>
                <a:gd name="T29" fmla="*/ 29 h 390"/>
                <a:gd name="T30" fmla="*/ 70 w 761"/>
                <a:gd name="T31" fmla="*/ 38 h 390"/>
                <a:gd name="T32" fmla="*/ 70 w 761"/>
                <a:gd name="T33" fmla="*/ 42 h 390"/>
                <a:gd name="T34" fmla="*/ 72 w 761"/>
                <a:gd name="T35" fmla="*/ 45 h 390"/>
                <a:gd name="T36" fmla="*/ 74 w 761"/>
                <a:gd name="T37" fmla="*/ 50 h 390"/>
                <a:gd name="T38" fmla="*/ 53 w 761"/>
                <a:gd name="T39" fmla="*/ 45 h 390"/>
                <a:gd name="T40" fmla="*/ 55 w 761"/>
                <a:gd name="T41" fmla="*/ 29 h 390"/>
                <a:gd name="T42" fmla="*/ 37 w 761"/>
                <a:gd name="T43" fmla="*/ 24 h 390"/>
                <a:gd name="T44" fmla="*/ 37 w 761"/>
                <a:gd name="T45" fmla="*/ 18 h 390"/>
                <a:gd name="T46" fmla="*/ 30 w 761"/>
                <a:gd name="T47" fmla="*/ 16 h 390"/>
                <a:gd name="T48" fmla="*/ 2 w 761"/>
                <a:gd name="T49" fmla="*/ 33 h 390"/>
                <a:gd name="T50" fmla="*/ 0 w 761"/>
                <a:gd name="T51" fmla="*/ 19 h 390"/>
                <a:gd name="T52" fmla="*/ 74 w 761"/>
                <a:gd name="T53" fmla="*/ 0 h 390"/>
                <a:gd name="T54" fmla="*/ 75 w 761"/>
                <a:gd name="T55" fmla="*/ 3 h 390"/>
                <a:gd name="T56" fmla="*/ 87 w 761"/>
                <a:gd name="T57" fmla="*/ 36 h 390"/>
                <a:gd name="T58" fmla="*/ 97 w 761"/>
                <a:gd name="T59" fmla="*/ 32 h 3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1"/>
                <a:gd name="T91" fmla="*/ 0 h 390"/>
                <a:gd name="T92" fmla="*/ 761 w 761"/>
                <a:gd name="T93" fmla="*/ 390 h 3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1" h="390">
                  <a:moveTo>
                    <a:pt x="732" y="234"/>
                  </a:moveTo>
                  <a:lnTo>
                    <a:pt x="739" y="248"/>
                  </a:lnTo>
                  <a:lnTo>
                    <a:pt x="761" y="291"/>
                  </a:lnTo>
                  <a:lnTo>
                    <a:pt x="712" y="355"/>
                  </a:lnTo>
                  <a:lnTo>
                    <a:pt x="633" y="390"/>
                  </a:lnTo>
                  <a:lnTo>
                    <a:pt x="604" y="348"/>
                  </a:lnTo>
                  <a:lnTo>
                    <a:pt x="576" y="340"/>
                  </a:lnTo>
                  <a:lnTo>
                    <a:pt x="547" y="305"/>
                  </a:lnTo>
                  <a:lnTo>
                    <a:pt x="541" y="284"/>
                  </a:lnTo>
                  <a:lnTo>
                    <a:pt x="498" y="106"/>
                  </a:lnTo>
                  <a:lnTo>
                    <a:pt x="512" y="71"/>
                  </a:lnTo>
                  <a:lnTo>
                    <a:pt x="490" y="91"/>
                  </a:lnTo>
                  <a:lnTo>
                    <a:pt x="505" y="134"/>
                  </a:lnTo>
                  <a:lnTo>
                    <a:pt x="505" y="155"/>
                  </a:lnTo>
                  <a:lnTo>
                    <a:pt x="482" y="213"/>
                  </a:lnTo>
                  <a:lnTo>
                    <a:pt x="525" y="284"/>
                  </a:lnTo>
                  <a:lnTo>
                    <a:pt x="525" y="311"/>
                  </a:lnTo>
                  <a:lnTo>
                    <a:pt x="541" y="333"/>
                  </a:lnTo>
                  <a:lnTo>
                    <a:pt x="561" y="368"/>
                  </a:lnTo>
                  <a:lnTo>
                    <a:pt x="399" y="333"/>
                  </a:lnTo>
                  <a:lnTo>
                    <a:pt x="413" y="213"/>
                  </a:lnTo>
                  <a:lnTo>
                    <a:pt x="277" y="177"/>
                  </a:lnTo>
                  <a:lnTo>
                    <a:pt x="277" y="134"/>
                  </a:lnTo>
                  <a:lnTo>
                    <a:pt x="228" y="120"/>
                  </a:lnTo>
                  <a:lnTo>
                    <a:pt x="14" y="248"/>
                  </a:lnTo>
                  <a:lnTo>
                    <a:pt x="0" y="142"/>
                  </a:lnTo>
                  <a:lnTo>
                    <a:pt x="561" y="0"/>
                  </a:lnTo>
                  <a:lnTo>
                    <a:pt x="569" y="20"/>
                  </a:lnTo>
                  <a:lnTo>
                    <a:pt x="655" y="268"/>
                  </a:lnTo>
                  <a:lnTo>
                    <a:pt x="732" y="234"/>
                  </a:lnTo>
                  <a:close/>
                </a:path>
              </a:pathLst>
            </a:custGeom>
            <a:solidFill>
              <a:srgbClr val="008000"/>
            </a:solidFill>
            <a:ln w="9525">
              <a:noFill/>
              <a:round/>
              <a:headEnd/>
              <a:tailEnd/>
            </a:ln>
          </p:spPr>
          <p:txBody>
            <a:bodyPr/>
            <a:lstStyle/>
            <a:p>
              <a:endParaRPr lang="en-US"/>
            </a:p>
          </p:txBody>
        </p:sp>
        <p:sp>
          <p:nvSpPr>
            <p:cNvPr id="36966" name="Freeform 53"/>
            <p:cNvSpPr>
              <a:spLocks/>
            </p:cNvSpPr>
            <p:nvPr/>
          </p:nvSpPr>
          <p:spPr bwMode="gray">
            <a:xfrm>
              <a:off x="2665" y="1711"/>
              <a:ext cx="277" cy="143"/>
            </a:xfrm>
            <a:custGeom>
              <a:avLst/>
              <a:gdLst>
                <a:gd name="T0" fmla="*/ 97 w 761"/>
                <a:gd name="T1" fmla="*/ 32 h 390"/>
                <a:gd name="T2" fmla="*/ 98 w 761"/>
                <a:gd name="T3" fmla="*/ 33 h 390"/>
                <a:gd name="T4" fmla="*/ 101 w 761"/>
                <a:gd name="T5" fmla="*/ 39 h 390"/>
                <a:gd name="T6" fmla="*/ 94 w 761"/>
                <a:gd name="T7" fmla="*/ 48 h 390"/>
                <a:gd name="T8" fmla="*/ 84 w 761"/>
                <a:gd name="T9" fmla="*/ 52 h 390"/>
                <a:gd name="T10" fmla="*/ 80 w 761"/>
                <a:gd name="T11" fmla="*/ 47 h 390"/>
                <a:gd name="T12" fmla="*/ 76 w 761"/>
                <a:gd name="T13" fmla="*/ 46 h 390"/>
                <a:gd name="T14" fmla="*/ 72 w 761"/>
                <a:gd name="T15" fmla="*/ 41 h 390"/>
                <a:gd name="T16" fmla="*/ 72 w 761"/>
                <a:gd name="T17" fmla="*/ 38 h 390"/>
                <a:gd name="T18" fmla="*/ 66 w 761"/>
                <a:gd name="T19" fmla="*/ 14 h 390"/>
                <a:gd name="T20" fmla="*/ 68 w 761"/>
                <a:gd name="T21" fmla="*/ 10 h 390"/>
                <a:gd name="T22" fmla="*/ 65 w 761"/>
                <a:gd name="T23" fmla="*/ 12 h 390"/>
                <a:gd name="T24" fmla="*/ 67 w 761"/>
                <a:gd name="T25" fmla="*/ 18 h 390"/>
                <a:gd name="T26" fmla="*/ 67 w 761"/>
                <a:gd name="T27" fmla="*/ 21 h 390"/>
                <a:gd name="T28" fmla="*/ 64 w 761"/>
                <a:gd name="T29" fmla="*/ 29 h 390"/>
                <a:gd name="T30" fmla="*/ 70 w 761"/>
                <a:gd name="T31" fmla="*/ 38 h 390"/>
                <a:gd name="T32" fmla="*/ 70 w 761"/>
                <a:gd name="T33" fmla="*/ 42 h 390"/>
                <a:gd name="T34" fmla="*/ 72 w 761"/>
                <a:gd name="T35" fmla="*/ 45 h 390"/>
                <a:gd name="T36" fmla="*/ 74 w 761"/>
                <a:gd name="T37" fmla="*/ 50 h 390"/>
                <a:gd name="T38" fmla="*/ 53 w 761"/>
                <a:gd name="T39" fmla="*/ 45 h 390"/>
                <a:gd name="T40" fmla="*/ 55 w 761"/>
                <a:gd name="T41" fmla="*/ 29 h 390"/>
                <a:gd name="T42" fmla="*/ 37 w 761"/>
                <a:gd name="T43" fmla="*/ 24 h 390"/>
                <a:gd name="T44" fmla="*/ 37 w 761"/>
                <a:gd name="T45" fmla="*/ 18 h 390"/>
                <a:gd name="T46" fmla="*/ 30 w 761"/>
                <a:gd name="T47" fmla="*/ 16 h 390"/>
                <a:gd name="T48" fmla="*/ 2 w 761"/>
                <a:gd name="T49" fmla="*/ 33 h 390"/>
                <a:gd name="T50" fmla="*/ 0 w 761"/>
                <a:gd name="T51" fmla="*/ 19 h 390"/>
                <a:gd name="T52" fmla="*/ 74 w 761"/>
                <a:gd name="T53" fmla="*/ 0 h 390"/>
                <a:gd name="T54" fmla="*/ 75 w 761"/>
                <a:gd name="T55" fmla="*/ 3 h 390"/>
                <a:gd name="T56" fmla="*/ 87 w 761"/>
                <a:gd name="T57" fmla="*/ 36 h 390"/>
                <a:gd name="T58" fmla="*/ 97 w 761"/>
                <a:gd name="T59" fmla="*/ 32 h 3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1"/>
                <a:gd name="T91" fmla="*/ 0 h 390"/>
                <a:gd name="T92" fmla="*/ 761 w 761"/>
                <a:gd name="T93" fmla="*/ 390 h 3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1" h="390">
                  <a:moveTo>
                    <a:pt x="732" y="234"/>
                  </a:moveTo>
                  <a:lnTo>
                    <a:pt x="739" y="248"/>
                  </a:lnTo>
                  <a:lnTo>
                    <a:pt x="761" y="291"/>
                  </a:lnTo>
                  <a:lnTo>
                    <a:pt x="712" y="355"/>
                  </a:lnTo>
                  <a:lnTo>
                    <a:pt x="633" y="390"/>
                  </a:lnTo>
                  <a:lnTo>
                    <a:pt x="604" y="348"/>
                  </a:lnTo>
                  <a:lnTo>
                    <a:pt x="576" y="340"/>
                  </a:lnTo>
                  <a:lnTo>
                    <a:pt x="547" y="305"/>
                  </a:lnTo>
                  <a:lnTo>
                    <a:pt x="541" y="284"/>
                  </a:lnTo>
                  <a:lnTo>
                    <a:pt x="498" y="106"/>
                  </a:lnTo>
                  <a:lnTo>
                    <a:pt x="512" y="71"/>
                  </a:lnTo>
                  <a:lnTo>
                    <a:pt x="490" y="91"/>
                  </a:lnTo>
                  <a:lnTo>
                    <a:pt x="505" y="134"/>
                  </a:lnTo>
                  <a:lnTo>
                    <a:pt x="505" y="155"/>
                  </a:lnTo>
                  <a:lnTo>
                    <a:pt x="482" y="213"/>
                  </a:lnTo>
                  <a:lnTo>
                    <a:pt x="525" y="284"/>
                  </a:lnTo>
                  <a:lnTo>
                    <a:pt x="525" y="311"/>
                  </a:lnTo>
                  <a:lnTo>
                    <a:pt x="541" y="333"/>
                  </a:lnTo>
                  <a:lnTo>
                    <a:pt x="561" y="368"/>
                  </a:lnTo>
                  <a:lnTo>
                    <a:pt x="399" y="333"/>
                  </a:lnTo>
                  <a:lnTo>
                    <a:pt x="413" y="213"/>
                  </a:lnTo>
                  <a:lnTo>
                    <a:pt x="277" y="177"/>
                  </a:lnTo>
                  <a:lnTo>
                    <a:pt x="277" y="134"/>
                  </a:lnTo>
                  <a:lnTo>
                    <a:pt x="228" y="120"/>
                  </a:lnTo>
                  <a:lnTo>
                    <a:pt x="14" y="248"/>
                  </a:lnTo>
                  <a:lnTo>
                    <a:pt x="0" y="142"/>
                  </a:lnTo>
                  <a:lnTo>
                    <a:pt x="561" y="0"/>
                  </a:lnTo>
                  <a:lnTo>
                    <a:pt x="569" y="20"/>
                  </a:lnTo>
                  <a:lnTo>
                    <a:pt x="655" y="268"/>
                  </a:lnTo>
                  <a:lnTo>
                    <a:pt x="732" y="234"/>
                  </a:lnTo>
                </a:path>
              </a:pathLst>
            </a:custGeom>
            <a:solidFill>
              <a:schemeClr val="tx1">
                <a:lumMod val="50000"/>
                <a:lumOff val="50000"/>
              </a:schemeClr>
            </a:solidFill>
            <a:ln w="6350">
              <a:solidFill>
                <a:srgbClr val="000000"/>
              </a:solidFill>
              <a:round/>
              <a:headEnd/>
              <a:tailEnd/>
            </a:ln>
          </p:spPr>
          <p:txBody>
            <a:bodyPr/>
            <a:lstStyle/>
            <a:p>
              <a:endParaRPr lang="en-US"/>
            </a:p>
          </p:txBody>
        </p:sp>
        <p:sp>
          <p:nvSpPr>
            <p:cNvPr id="36967" name="Freeform 54"/>
            <p:cNvSpPr>
              <a:spLocks/>
            </p:cNvSpPr>
            <p:nvPr/>
          </p:nvSpPr>
          <p:spPr bwMode="gray">
            <a:xfrm>
              <a:off x="2462" y="1775"/>
              <a:ext cx="438" cy="269"/>
            </a:xfrm>
            <a:custGeom>
              <a:avLst/>
              <a:gdLst>
                <a:gd name="T0" fmla="*/ 154 w 1194"/>
                <a:gd name="T1" fmla="*/ 43 h 740"/>
                <a:gd name="T2" fmla="*/ 154 w 1194"/>
                <a:gd name="T3" fmla="*/ 53 h 740"/>
                <a:gd name="T4" fmla="*/ 159 w 1194"/>
                <a:gd name="T5" fmla="*/ 53 h 740"/>
                <a:gd name="T6" fmla="*/ 161 w 1194"/>
                <a:gd name="T7" fmla="*/ 61 h 740"/>
                <a:gd name="T8" fmla="*/ 102 w 1194"/>
                <a:gd name="T9" fmla="*/ 81 h 740"/>
                <a:gd name="T10" fmla="*/ 39 w 1194"/>
                <a:gd name="T11" fmla="*/ 91 h 740"/>
                <a:gd name="T12" fmla="*/ 0 w 1194"/>
                <a:gd name="T13" fmla="*/ 98 h 740"/>
                <a:gd name="T14" fmla="*/ 24 w 1194"/>
                <a:gd name="T15" fmla="*/ 70 h 740"/>
                <a:gd name="T16" fmla="*/ 26 w 1194"/>
                <a:gd name="T17" fmla="*/ 64 h 740"/>
                <a:gd name="T18" fmla="*/ 41 w 1194"/>
                <a:gd name="T19" fmla="*/ 73 h 740"/>
                <a:gd name="T20" fmla="*/ 62 w 1194"/>
                <a:gd name="T21" fmla="*/ 59 h 740"/>
                <a:gd name="T22" fmla="*/ 69 w 1194"/>
                <a:gd name="T23" fmla="*/ 41 h 740"/>
                <a:gd name="T24" fmla="*/ 74 w 1194"/>
                <a:gd name="T25" fmla="*/ 27 h 740"/>
                <a:gd name="T26" fmla="*/ 85 w 1194"/>
                <a:gd name="T27" fmla="*/ 30 h 740"/>
                <a:gd name="T28" fmla="*/ 88 w 1194"/>
                <a:gd name="T29" fmla="*/ 17 h 740"/>
                <a:gd name="T30" fmla="*/ 92 w 1194"/>
                <a:gd name="T31" fmla="*/ 18 h 740"/>
                <a:gd name="T32" fmla="*/ 98 w 1194"/>
                <a:gd name="T33" fmla="*/ 0 h 740"/>
                <a:gd name="T34" fmla="*/ 108 w 1194"/>
                <a:gd name="T35" fmla="*/ 4 h 740"/>
                <a:gd name="T36" fmla="*/ 111 w 1194"/>
                <a:gd name="T37" fmla="*/ 2 h 740"/>
                <a:gd name="T38" fmla="*/ 111 w 1194"/>
                <a:gd name="T39" fmla="*/ 0 h 740"/>
                <a:gd name="T40" fmla="*/ 129 w 1194"/>
                <a:gd name="T41" fmla="*/ 5 h 740"/>
                <a:gd name="T42" fmla="*/ 127 w 1194"/>
                <a:gd name="T43" fmla="*/ 21 h 740"/>
                <a:gd name="T44" fmla="*/ 149 w 1194"/>
                <a:gd name="T45" fmla="*/ 25 h 740"/>
                <a:gd name="T46" fmla="*/ 149 w 1194"/>
                <a:gd name="T47" fmla="*/ 27 h 740"/>
                <a:gd name="T48" fmla="*/ 154 w 1194"/>
                <a:gd name="T49" fmla="*/ 43 h 7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4"/>
                <a:gd name="T76" fmla="*/ 0 h 740"/>
                <a:gd name="T77" fmla="*/ 1194 w 1194"/>
                <a:gd name="T78" fmla="*/ 740 h 7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4" h="740">
                  <a:moveTo>
                    <a:pt x="1145" y="321"/>
                  </a:moveTo>
                  <a:lnTo>
                    <a:pt x="1145" y="399"/>
                  </a:lnTo>
                  <a:lnTo>
                    <a:pt x="1180" y="405"/>
                  </a:lnTo>
                  <a:lnTo>
                    <a:pt x="1194" y="464"/>
                  </a:lnTo>
                  <a:lnTo>
                    <a:pt x="761" y="612"/>
                  </a:lnTo>
                  <a:lnTo>
                    <a:pt x="285" y="690"/>
                  </a:lnTo>
                  <a:lnTo>
                    <a:pt x="0" y="740"/>
                  </a:lnTo>
                  <a:lnTo>
                    <a:pt x="177" y="527"/>
                  </a:lnTo>
                  <a:lnTo>
                    <a:pt x="191" y="484"/>
                  </a:lnTo>
                  <a:lnTo>
                    <a:pt x="305" y="555"/>
                  </a:lnTo>
                  <a:lnTo>
                    <a:pt x="462" y="442"/>
                  </a:lnTo>
                  <a:lnTo>
                    <a:pt x="511" y="307"/>
                  </a:lnTo>
                  <a:lnTo>
                    <a:pt x="547" y="207"/>
                  </a:lnTo>
                  <a:lnTo>
                    <a:pt x="633" y="228"/>
                  </a:lnTo>
                  <a:lnTo>
                    <a:pt x="653" y="128"/>
                  </a:lnTo>
                  <a:lnTo>
                    <a:pt x="683" y="136"/>
                  </a:lnTo>
                  <a:lnTo>
                    <a:pt x="724" y="0"/>
                  </a:lnTo>
                  <a:lnTo>
                    <a:pt x="804" y="29"/>
                  </a:lnTo>
                  <a:lnTo>
                    <a:pt x="824" y="15"/>
                  </a:lnTo>
                  <a:lnTo>
                    <a:pt x="824" y="0"/>
                  </a:lnTo>
                  <a:lnTo>
                    <a:pt x="960" y="37"/>
                  </a:lnTo>
                  <a:lnTo>
                    <a:pt x="946" y="157"/>
                  </a:lnTo>
                  <a:lnTo>
                    <a:pt x="1109" y="192"/>
                  </a:lnTo>
                  <a:lnTo>
                    <a:pt x="1109" y="207"/>
                  </a:lnTo>
                  <a:lnTo>
                    <a:pt x="1145" y="321"/>
                  </a:lnTo>
                  <a:close/>
                </a:path>
              </a:pathLst>
            </a:custGeom>
            <a:solidFill>
              <a:srgbClr val="FF9900"/>
            </a:solidFill>
            <a:ln w="9525">
              <a:noFill/>
              <a:round/>
              <a:headEnd/>
              <a:tailEnd/>
            </a:ln>
          </p:spPr>
          <p:txBody>
            <a:bodyPr/>
            <a:lstStyle/>
            <a:p>
              <a:endParaRPr lang="en-US"/>
            </a:p>
          </p:txBody>
        </p:sp>
        <p:sp>
          <p:nvSpPr>
            <p:cNvPr id="36968" name="Freeform 55"/>
            <p:cNvSpPr>
              <a:spLocks/>
            </p:cNvSpPr>
            <p:nvPr/>
          </p:nvSpPr>
          <p:spPr bwMode="gray">
            <a:xfrm>
              <a:off x="2462" y="1775"/>
              <a:ext cx="438" cy="269"/>
            </a:xfrm>
            <a:custGeom>
              <a:avLst/>
              <a:gdLst>
                <a:gd name="T0" fmla="*/ 420 w 1194"/>
                <a:gd name="T1" fmla="*/ 117 h 740"/>
                <a:gd name="T2" fmla="*/ 420 w 1194"/>
                <a:gd name="T3" fmla="*/ 145 h 740"/>
                <a:gd name="T4" fmla="*/ 433 w 1194"/>
                <a:gd name="T5" fmla="*/ 147 h 740"/>
                <a:gd name="T6" fmla="*/ 438 w 1194"/>
                <a:gd name="T7" fmla="*/ 169 h 740"/>
                <a:gd name="T8" fmla="*/ 279 w 1194"/>
                <a:gd name="T9" fmla="*/ 222 h 740"/>
                <a:gd name="T10" fmla="*/ 105 w 1194"/>
                <a:gd name="T11" fmla="*/ 251 h 740"/>
                <a:gd name="T12" fmla="*/ 0 w 1194"/>
                <a:gd name="T13" fmla="*/ 269 h 740"/>
                <a:gd name="T14" fmla="*/ 65 w 1194"/>
                <a:gd name="T15" fmla="*/ 192 h 740"/>
                <a:gd name="T16" fmla="*/ 70 w 1194"/>
                <a:gd name="T17" fmla="*/ 176 h 740"/>
                <a:gd name="T18" fmla="*/ 112 w 1194"/>
                <a:gd name="T19" fmla="*/ 202 h 740"/>
                <a:gd name="T20" fmla="*/ 169 w 1194"/>
                <a:gd name="T21" fmla="*/ 161 h 740"/>
                <a:gd name="T22" fmla="*/ 187 w 1194"/>
                <a:gd name="T23" fmla="*/ 112 h 740"/>
                <a:gd name="T24" fmla="*/ 201 w 1194"/>
                <a:gd name="T25" fmla="*/ 75 h 740"/>
                <a:gd name="T26" fmla="*/ 232 w 1194"/>
                <a:gd name="T27" fmla="*/ 83 h 740"/>
                <a:gd name="T28" fmla="*/ 240 w 1194"/>
                <a:gd name="T29" fmla="*/ 47 h 740"/>
                <a:gd name="T30" fmla="*/ 251 w 1194"/>
                <a:gd name="T31" fmla="*/ 49 h 740"/>
                <a:gd name="T32" fmla="*/ 266 w 1194"/>
                <a:gd name="T33" fmla="*/ 0 h 740"/>
                <a:gd name="T34" fmla="*/ 295 w 1194"/>
                <a:gd name="T35" fmla="*/ 11 h 740"/>
                <a:gd name="T36" fmla="*/ 302 w 1194"/>
                <a:gd name="T37" fmla="*/ 5 h 740"/>
                <a:gd name="T38" fmla="*/ 302 w 1194"/>
                <a:gd name="T39" fmla="*/ 0 h 740"/>
                <a:gd name="T40" fmla="*/ 352 w 1194"/>
                <a:gd name="T41" fmla="*/ 13 h 740"/>
                <a:gd name="T42" fmla="*/ 347 w 1194"/>
                <a:gd name="T43" fmla="*/ 57 h 740"/>
                <a:gd name="T44" fmla="*/ 407 w 1194"/>
                <a:gd name="T45" fmla="*/ 70 h 740"/>
                <a:gd name="T46" fmla="*/ 407 w 1194"/>
                <a:gd name="T47" fmla="*/ 75 h 740"/>
                <a:gd name="T48" fmla="*/ 420 w 1194"/>
                <a:gd name="T49" fmla="*/ 117 h 7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4"/>
                <a:gd name="T76" fmla="*/ 0 h 740"/>
                <a:gd name="T77" fmla="*/ 1194 w 1194"/>
                <a:gd name="T78" fmla="*/ 740 h 7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4" h="740">
                  <a:moveTo>
                    <a:pt x="1145" y="321"/>
                  </a:moveTo>
                  <a:lnTo>
                    <a:pt x="1145" y="399"/>
                  </a:lnTo>
                  <a:lnTo>
                    <a:pt x="1180" y="405"/>
                  </a:lnTo>
                  <a:lnTo>
                    <a:pt x="1194" y="464"/>
                  </a:lnTo>
                  <a:lnTo>
                    <a:pt x="761" y="612"/>
                  </a:lnTo>
                  <a:lnTo>
                    <a:pt x="285" y="690"/>
                  </a:lnTo>
                  <a:lnTo>
                    <a:pt x="0" y="740"/>
                  </a:lnTo>
                  <a:lnTo>
                    <a:pt x="177" y="527"/>
                  </a:lnTo>
                  <a:lnTo>
                    <a:pt x="191" y="484"/>
                  </a:lnTo>
                  <a:lnTo>
                    <a:pt x="305" y="555"/>
                  </a:lnTo>
                  <a:lnTo>
                    <a:pt x="462" y="442"/>
                  </a:lnTo>
                  <a:lnTo>
                    <a:pt x="511" y="307"/>
                  </a:lnTo>
                  <a:lnTo>
                    <a:pt x="547" y="207"/>
                  </a:lnTo>
                  <a:lnTo>
                    <a:pt x="633" y="228"/>
                  </a:lnTo>
                  <a:lnTo>
                    <a:pt x="653" y="128"/>
                  </a:lnTo>
                  <a:lnTo>
                    <a:pt x="683" y="136"/>
                  </a:lnTo>
                  <a:lnTo>
                    <a:pt x="724" y="0"/>
                  </a:lnTo>
                  <a:lnTo>
                    <a:pt x="804" y="29"/>
                  </a:lnTo>
                  <a:lnTo>
                    <a:pt x="824" y="15"/>
                  </a:lnTo>
                  <a:lnTo>
                    <a:pt x="824" y="0"/>
                  </a:lnTo>
                  <a:lnTo>
                    <a:pt x="960" y="37"/>
                  </a:lnTo>
                  <a:lnTo>
                    <a:pt x="946" y="157"/>
                  </a:lnTo>
                  <a:lnTo>
                    <a:pt x="1109" y="192"/>
                  </a:lnTo>
                  <a:lnTo>
                    <a:pt x="1109" y="207"/>
                  </a:lnTo>
                  <a:lnTo>
                    <a:pt x="1145" y="321"/>
                  </a:lnTo>
                </a:path>
              </a:pathLst>
            </a:custGeom>
            <a:solidFill>
              <a:schemeClr val="bg1">
                <a:lumMod val="65000"/>
              </a:schemeClr>
            </a:solidFill>
            <a:ln w="6350">
              <a:solidFill>
                <a:srgbClr val="000000"/>
              </a:solidFill>
              <a:round/>
              <a:headEnd/>
              <a:tailEnd/>
            </a:ln>
          </p:spPr>
          <p:txBody>
            <a:bodyPr/>
            <a:lstStyle/>
            <a:p>
              <a:pPr>
                <a:defRPr/>
              </a:pPr>
              <a:endParaRPr lang="en-US"/>
            </a:p>
          </p:txBody>
        </p:sp>
        <p:sp>
          <p:nvSpPr>
            <p:cNvPr id="36969" name="Freeform 56"/>
            <p:cNvSpPr>
              <a:spLocks/>
            </p:cNvSpPr>
            <p:nvPr/>
          </p:nvSpPr>
          <p:spPr bwMode="auto">
            <a:xfrm>
              <a:off x="2105" y="1864"/>
              <a:ext cx="425" cy="242"/>
            </a:xfrm>
            <a:custGeom>
              <a:avLst/>
              <a:gdLst>
                <a:gd name="T0" fmla="*/ 91 w 1159"/>
                <a:gd name="T1" fmla="*/ 8 h 661"/>
                <a:gd name="T2" fmla="*/ 93 w 1159"/>
                <a:gd name="T3" fmla="*/ 4 h 661"/>
                <a:gd name="T4" fmla="*/ 99 w 1159"/>
                <a:gd name="T5" fmla="*/ 1 h 661"/>
                <a:gd name="T6" fmla="*/ 100 w 1159"/>
                <a:gd name="T7" fmla="*/ 0 h 661"/>
                <a:gd name="T8" fmla="*/ 105 w 1159"/>
                <a:gd name="T9" fmla="*/ 6 h 661"/>
                <a:gd name="T10" fmla="*/ 138 w 1159"/>
                <a:gd name="T11" fmla="*/ 14 h 661"/>
                <a:gd name="T12" fmla="*/ 143 w 1159"/>
                <a:gd name="T13" fmla="*/ 22 h 661"/>
                <a:gd name="T14" fmla="*/ 156 w 1159"/>
                <a:gd name="T15" fmla="*/ 38 h 661"/>
                <a:gd name="T16" fmla="*/ 132 w 1159"/>
                <a:gd name="T17" fmla="*/ 67 h 661"/>
                <a:gd name="T18" fmla="*/ 0 w 1159"/>
                <a:gd name="T19" fmla="*/ 89 h 661"/>
                <a:gd name="T20" fmla="*/ 4 w 1159"/>
                <a:gd name="T21" fmla="*/ 77 h 661"/>
                <a:gd name="T22" fmla="*/ 10 w 1159"/>
                <a:gd name="T23" fmla="*/ 68 h 661"/>
                <a:gd name="T24" fmla="*/ 20 w 1159"/>
                <a:gd name="T25" fmla="*/ 74 h 661"/>
                <a:gd name="T26" fmla="*/ 27 w 1159"/>
                <a:gd name="T27" fmla="*/ 52 h 661"/>
                <a:gd name="T28" fmla="*/ 58 w 1159"/>
                <a:gd name="T29" fmla="*/ 46 h 661"/>
                <a:gd name="T30" fmla="*/ 64 w 1159"/>
                <a:gd name="T31" fmla="*/ 35 h 661"/>
                <a:gd name="T32" fmla="*/ 68 w 1159"/>
                <a:gd name="T33" fmla="*/ 42 h 661"/>
                <a:gd name="T34" fmla="*/ 90 w 1159"/>
                <a:gd name="T35" fmla="*/ 8 h 661"/>
                <a:gd name="T36" fmla="*/ 91 w 1159"/>
                <a:gd name="T37" fmla="*/ 8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9"/>
                <a:gd name="T58" fmla="*/ 0 h 661"/>
                <a:gd name="T59" fmla="*/ 1159 w 1159"/>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9" h="661">
                  <a:moveTo>
                    <a:pt x="675" y="63"/>
                  </a:moveTo>
                  <a:lnTo>
                    <a:pt x="689" y="28"/>
                  </a:lnTo>
                  <a:lnTo>
                    <a:pt x="738" y="8"/>
                  </a:lnTo>
                  <a:lnTo>
                    <a:pt x="746" y="0"/>
                  </a:lnTo>
                  <a:lnTo>
                    <a:pt x="782" y="43"/>
                  </a:lnTo>
                  <a:lnTo>
                    <a:pt x="1023" y="100"/>
                  </a:lnTo>
                  <a:lnTo>
                    <a:pt x="1067" y="163"/>
                  </a:lnTo>
                  <a:lnTo>
                    <a:pt x="1159" y="285"/>
                  </a:lnTo>
                  <a:lnTo>
                    <a:pt x="980" y="498"/>
                  </a:lnTo>
                  <a:lnTo>
                    <a:pt x="0" y="661"/>
                  </a:lnTo>
                  <a:lnTo>
                    <a:pt x="28" y="576"/>
                  </a:lnTo>
                  <a:lnTo>
                    <a:pt x="71" y="506"/>
                  </a:lnTo>
                  <a:lnTo>
                    <a:pt x="148" y="555"/>
                  </a:lnTo>
                  <a:lnTo>
                    <a:pt x="199" y="384"/>
                  </a:lnTo>
                  <a:lnTo>
                    <a:pt x="427" y="348"/>
                  </a:lnTo>
                  <a:lnTo>
                    <a:pt x="476" y="263"/>
                  </a:lnTo>
                  <a:lnTo>
                    <a:pt x="504" y="313"/>
                  </a:lnTo>
                  <a:lnTo>
                    <a:pt x="667" y="63"/>
                  </a:lnTo>
                  <a:lnTo>
                    <a:pt x="675" y="63"/>
                  </a:lnTo>
                  <a:close/>
                </a:path>
              </a:pathLst>
            </a:custGeom>
            <a:solidFill>
              <a:srgbClr val="FFCC99"/>
            </a:solidFill>
            <a:ln w="9525">
              <a:noFill/>
              <a:round/>
              <a:headEnd/>
              <a:tailEnd/>
            </a:ln>
          </p:spPr>
          <p:txBody>
            <a:bodyPr/>
            <a:lstStyle/>
            <a:p>
              <a:endParaRPr lang="en-US"/>
            </a:p>
          </p:txBody>
        </p:sp>
        <p:sp>
          <p:nvSpPr>
            <p:cNvPr id="36970" name="Freeform 57"/>
            <p:cNvSpPr>
              <a:spLocks/>
            </p:cNvSpPr>
            <p:nvPr/>
          </p:nvSpPr>
          <p:spPr bwMode="auto">
            <a:xfrm>
              <a:off x="2105" y="1864"/>
              <a:ext cx="425" cy="242"/>
            </a:xfrm>
            <a:custGeom>
              <a:avLst/>
              <a:gdLst>
                <a:gd name="T0" fmla="*/ 91 w 1159"/>
                <a:gd name="T1" fmla="*/ 8 h 661"/>
                <a:gd name="T2" fmla="*/ 93 w 1159"/>
                <a:gd name="T3" fmla="*/ 4 h 661"/>
                <a:gd name="T4" fmla="*/ 99 w 1159"/>
                <a:gd name="T5" fmla="*/ 1 h 661"/>
                <a:gd name="T6" fmla="*/ 100 w 1159"/>
                <a:gd name="T7" fmla="*/ 0 h 661"/>
                <a:gd name="T8" fmla="*/ 105 w 1159"/>
                <a:gd name="T9" fmla="*/ 6 h 661"/>
                <a:gd name="T10" fmla="*/ 138 w 1159"/>
                <a:gd name="T11" fmla="*/ 14 h 661"/>
                <a:gd name="T12" fmla="*/ 143 w 1159"/>
                <a:gd name="T13" fmla="*/ 22 h 661"/>
                <a:gd name="T14" fmla="*/ 156 w 1159"/>
                <a:gd name="T15" fmla="*/ 38 h 661"/>
                <a:gd name="T16" fmla="*/ 132 w 1159"/>
                <a:gd name="T17" fmla="*/ 67 h 661"/>
                <a:gd name="T18" fmla="*/ 0 w 1159"/>
                <a:gd name="T19" fmla="*/ 89 h 661"/>
                <a:gd name="T20" fmla="*/ 4 w 1159"/>
                <a:gd name="T21" fmla="*/ 77 h 661"/>
                <a:gd name="T22" fmla="*/ 10 w 1159"/>
                <a:gd name="T23" fmla="*/ 68 h 661"/>
                <a:gd name="T24" fmla="*/ 20 w 1159"/>
                <a:gd name="T25" fmla="*/ 74 h 661"/>
                <a:gd name="T26" fmla="*/ 27 w 1159"/>
                <a:gd name="T27" fmla="*/ 52 h 661"/>
                <a:gd name="T28" fmla="*/ 58 w 1159"/>
                <a:gd name="T29" fmla="*/ 46 h 661"/>
                <a:gd name="T30" fmla="*/ 64 w 1159"/>
                <a:gd name="T31" fmla="*/ 35 h 661"/>
                <a:gd name="T32" fmla="*/ 68 w 1159"/>
                <a:gd name="T33" fmla="*/ 42 h 661"/>
                <a:gd name="T34" fmla="*/ 90 w 1159"/>
                <a:gd name="T35" fmla="*/ 8 h 661"/>
                <a:gd name="T36" fmla="*/ 91 w 1159"/>
                <a:gd name="T37" fmla="*/ 8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9"/>
                <a:gd name="T58" fmla="*/ 0 h 661"/>
                <a:gd name="T59" fmla="*/ 1159 w 1159"/>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9" h="661">
                  <a:moveTo>
                    <a:pt x="675" y="63"/>
                  </a:moveTo>
                  <a:lnTo>
                    <a:pt x="689" y="28"/>
                  </a:lnTo>
                  <a:lnTo>
                    <a:pt x="738" y="8"/>
                  </a:lnTo>
                  <a:lnTo>
                    <a:pt x="746" y="0"/>
                  </a:lnTo>
                  <a:lnTo>
                    <a:pt x="782" y="43"/>
                  </a:lnTo>
                  <a:lnTo>
                    <a:pt x="1023" y="100"/>
                  </a:lnTo>
                  <a:lnTo>
                    <a:pt x="1067" y="163"/>
                  </a:lnTo>
                  <a:lnTo>
                    <a:pt x="1159" y="285"/>
                  </a:lnTo>
                  <a:lnTo>
                    <a:pt x="980" y="498"/>
                  </a:lnTo>
                  <a:lnTo>
                    <a:pt x="0" y="661"/>
                  </a:lnTo>
                  <a:lnTo>
                    <a:pt x="28" y="576"/>
                  </a:lnTo>
                  <a:lnTo>
                    <a:pt x="71" y="506"/>
                  </a:lnTo>
                  <a:lnTo>
                    <a:pt x="148" y="555"/>
                  </a:lnTo>
                  <a:lnTo>
                    <a:pt x="199" y="384"/>
                  </a:lnTo>
                  <a:lnTo>
                    <a:pt x="427" y="348"/>
                  </a:lnTo>
                  <a:lnTo>
                    <a:pt x="476" y="263"/>
                  </a:lnTo>
                  <a:lnTo>
                    <a:pt x="504" y="313"/>
                  </a:lnTo>
                  <a:lnTo>
                    <a:pt x="667" y="63"/>
                  </a:lnTo>
                  <a:lnTo>
                    <a:pt x="675" y="63"/>
                  </a:lnTo>
                </a:path>
              </a:pathLst>
            </a:custGeom>
            <a:noFill/>
            <a:ln w="6350">
              <a:solidFill>
                <a:srgbClr val="000000"/>
              </a:solidFill>
              <a:round/>
              <a:headEnd/>
              <a:tailEnd/>
            </a:ln>
          </p:spPr>
          <p:txBody>
            <a:bodyPr/>
            <a:lstStyle/>
            <a:p>
              <a:endParaRPr lang="en-US"/>
            </a:p>
          </p:txBody>
        </p:sp>
        <p:sp>
          <p:nvSpPr>
            <p:cNvPr id="36971" name="Freeform 58"/>
            <p:cNvSpPr>
              <a:spLocks/>
            </p:cNvSpPr>
            <p:nvPr/>
          </p:nvSpPr>
          <p:spPr bwMode="auto">
            <a:xfrm>
              <a:off x="1975" y="1264"/>
              <a:ext cx="345" cy="199"/>
            </a:xfrm>
            <a:custGeom>
              <a:avLst/>
              <a:gdLst>
                <a:gd name="T0" fmla="*/ 53 w 939"/>
                <a:gd name="T1" fmla="*/ 72 h 549"/>
                <a:gd name="T2" fmla="*/ 45 w 939"/>
                <a:gd name="T3" fmla="*/ 46 h 549"/>
                <a:gd name="T4" fmla="*/ 36 w 939"/>
                <a:gd name="T5" fmla="*/ 46 h 549"/>
                <a:gd name="T6" fmla="*/ 2 w 939"/>
                <a:gd name="T7" fmla="*/ 38 h 549"/>
                <a:gd name="T8" fmla="*/ 0 w 939"/>
                <a:gd name="T9" fmla="*/ 36 h 549"/>
                <a:gd name="T10" fmla="*/ 0 w 939"/>
                <a:gd name="T11" fmla="*/ 34 h 549"/>
                <a:gd name="T12" fmla="*/ 3 w 939"/>
                <a:gd name="T13" fmla="*/ 31 h 549"/>
                <a:gd name="T14" fmla="*/ 41 w 939"/>
                <a:gd name="T15" fmla="*/ 0 h 549"/>
                <a:gd name="T16" fmla="*/ 48 w 939"/>
                <a:gd name="T17" fmla="*/ 3 h 549"/>
                <a:gd name="T18" fmla="*/ 41 w 939"/>
                <a:gd name="T19" fmla="*/ 15 h 549"/>
                <a:gd name="T20" fmla="*/ 40 w 939"/>
                <a:gd name="T21" fmla="*/ 18 h 549"/>
                <a:gd name="T22" fmla="*/ 41 w 939"/>
                <a:gd name="T23" fmla="*/ 18 h 549"/>
                <a:gd name="T24" fmla="*/ 45 w 939"/>
                <a:gd name="T25" fmla="*/ 18 h 549"/>
                <a:gd name="T26" fmla="*/ 55 w 939"/>
                <a:gd name="T27" fmla="*/ 27 h 549"/>
                <a:gd name="T28" fmla="*/ 58 w 939"/>
                <a:gd name="T29" fmla="*/ 24 h 549"/>
                <a:gd name="T30" fmla="*/ 69 w 939"/>
                <a:gd name="T31" fmla="*/ 24 h 549"/>
                <a:gd name="T32" fmla="*/ 71 w 939"/>
                <a:gd name="T33" fmla="*/ 21 h 549"/>
                <a:gd name="T34" fmla="*/ 74 w 939"/>
                <a:gd name="T35" fmla="*/ 21 h 549"/>
                <a:gd name="T36" fmla="*/ 94 w 939"/>
                <a:gd name="T37" fmla="*/ 13 h 549"/>
                <a:gd name="T38" fmla="*/ 101 w 939"/>
                <a:gd name="T39" fmla="*/ 18 h 549"/>
                <a:gd name="T40" fmla="*/ 118 w 939"/>
                <a:gd name="T41" fmla="*/ 18 h 549"/>
                <a:gd name="T42" fmla="*/ 122 w 939"/>
                <a:gd name="T43" fmla="*/ 21 h 549"/>
                <a:gd name="T44" fmla="*/ 127 w 939"/>
                <a:gd name="T45" fmla="*/ 30 h 549"/>
                <a:gd name="T46" fmla="*/ 64 w 939"/>
                <a:gd name="T47" fmla="*/ 43 h 549"/>
                <a:gd name="T48" fmla="*/ 53 w 939"/>
                <a:gd name="T49" fmla="*/ 72 h 5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9"/>
                <a:gd name="T76" fmla="*/ 0 h 549"/>
                <a:gd name="T77" fmla="*/ 939 w 939"/>
                <a:gd name="T78" fmla="*/ 549 h 5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9" h="549">
                  <a:moveTo>
                    <a:pt x="390" y="549"/>
                  </a:moveTo>
                  <a:lnTo>
                    <a:pt x="333" y="349"/>
                  </a:lnTo>
                  <a:lnTo>
                    <a:pt x="270" y="349"/>
                  </a:lnTo>
                  <a:lnTo>
                    <a:pt x="14" y="291"/>
                  </a:lnTo>
                  <a:lnTo>
                    <a:pt x="0" y="270"/>
                  </a:lnTo>
                  <a:lnTo>
                    <a:pt x="0" y="256"/>
                  </a:lnTo>
                  <a:lnTo>
                    <a:pt x="20" y="236"/>
                  </a:lnTo>
                  <a:lnTo>
                    <a:pt x="305" y="0"/>
                  </a:lnTo>
                  <a:lnTo>
                    <a:pt x="356" y="22"/>
                  </a:lnTo>
                  <a:lnTo>
                    <a:pt x="305" y="114"/>
                  </a:lnTo>
                  <a:lnTo>
                    <a:pt x="299" y="142"/>
                  </a:lnTo>
                  <a:lnTo>
                    <a:pt x="305" y="136"/>
                  </a:lnTo>
                  <a:lnTo>
                    <a:pt x="333" y="136"/>
                  </a:lnTo>
                  <a:lnTo>
                    <a:pt x="412" y="207"/>
                  </a:lnTo>
                  <a:lnTo>
                    <a:pt x="427" y="179"/>
                  </a:lnTo>
                  <a:lnTo>
                    <a:pt x="512" y="179"/>
                  </a:lnTo>
                  <a:lnTo>
                    <a:pt x="526" y="157"/>
                  </a:lnTo>
                  <a:lnTo>
                    <a:pt x="547" y="157"/>
                  </a:lnTo>
                  <a:lnTo>
                    <a:pt x="697" y="100"/>
                  </a:lnTo>
                  <a:lnTo>
                    <a:pt x="746" y="142"/>
                  </a:lnTo>
                  <a:lnTo>
                    <a:pt x="874" y="136"/>
                  </a:lnTo>
                  <a:lnTo>
                    <a:pt x="903" y="164"/>
                  </a:lnTo>
                  <a:lnTo>
                    <a:pt x="939" y="228"/>
                  </a:lnTo>
                  <a:lnTo>
                    <a:pt x="476" y="327"/>
                  </a:lnTo>
                  <a:lnTo>
                    <a:pt x="390" y="549"/>
                  </a:lnTo>
                  <a:close/>
                </a:path>
              </a:pathLst>
            </a:custGeom>
            <a:solidFill>
              <a:srgbClr val="FF9900"/>
            </a:solidFill>
            <a:ln w="9525">
              <a:noFill/>
              <a:round/>
              <a:headEnd/>
              <a:tailEnd/>
            </a:ln>
          </p:spPr>
          <p:txBody>
            <a:bodyPr/>
            <a:lstStyle/>
            <a:p>
              <a:endParaRPr lang="en-US"/>
            </a:p>
          </p:txBody>
        </p:sp>
        <p:sp>
          <p:nvSpPr>
            <p:cNvPr id="36972" name="Freeform 59"/>
            <p:cNvSpPr>
              <a:spLocks/>
            </p:cNvSpPr>
            <p:nvPr/>
          </p:nvSpPr>
          <p:spPr bwMode="auto">
            <a:xfrm>
              <a:off x="1975" y="1264"/>
              <a:ext cx="345" cy="199"/>
            </a:xfrm>
            <a:custGeom>
              <a:avLst/>
              <a:gdLst>
                <a:gd name="T0" fmla="*/ 53 w 939"/>
                <a:gd name="T1" fmla="*/ 72 h 549"/>
                <a:gd name="T2" fmla="*/ 45 w 939"/>
                <a:gd name="T3" fmla="*/ 46 h 549"/>
                <a:gd name="T4" fmla="*/ 36 w 939"/>
                <a:gd name="T5" fmla="*/ 46 h 549"/>
                <a:gd name="T6" fmla="*/ 2 w 939"/>
                <a:gd name="T7" fmla="*/ 38 h 549"/>
                <a:gd name="T8" fmla="*/ 0 w 939"/>
                <a:gd name="T9" fmla="*/ 36 h 549"/>
                <a:gd name="T10" fmla="*/ 0 w 939"/>
                <a:gd name="T11" fmla="*/ 34 h 549"/>
                <a:gd name="T12" fmla="*/ 3 w 939"/>
                <a:gd name="T13" fmla="*/ 31 h 549"/>
                <a:gd name="T14" fmla="*/ 41 w 939"/>
                <a:gd name="T15" fmla="*/ 0 h 549"/>
                <a:gd name="T16" fmla="*/ 48 w 939"/>
                <a:gd name="T17" fmla="*/ 3 h 549"/>
                <a:gd name="T18" fmla="*/ 41 w 939"/>
                <a:gd name="T19" fmla="*/ 15 h 549"/>
                <a:gd name="T20" fmla="*/ 40 w 939"/>
                <a:gd name="T21" fmla="*/ 18 h 549"/>
                <a:gd name="T22" fmla="*/ 41 w 939"/>
                <a:gd name="T23" fmla="*/ 18 h 549"/>
                <a:gd name="T24" fmla="*/ 45 w 939"/>
                <a:gd name="T25" fmla="*/ 18 h 549"/>
                <a:gd name="T26" fmla="*/ 55 w 939"/>
                <a:gd name="T27" fmla="*/ 27 h 549"/>
                <a:gd name="T28" fmla="*/ 58 w 939"/>
                <a:gd name="T29" fmla="*/ 24 h 549"/>
                <a:gd name="T30" fmla="*/ 69 w 939"/>
                <a:gd name="T31" fmla="*/ 24 h 549"/>
                <a:gd name="T32" fmla="*/ 71 w 939"/>
                <a:gd name="T33" fmla="*/ 21 h 549"/>
                <a:gd name="T34" fmla="*/ 74 w 939"/>
                <a:gd name="T35" fmla="*/ 21 h 549"/>
                <a:gd name="T36" fmla="*/ 94 w 939"/>
                <a:gd name="T37" fmla="*/ 13 h 549"/>
                <a:gd name="T38" fmla="*/ 101 w 939"/>
                <a:gd name="T39" fmla="*/ 18 h 549"/>
                <a:gd name="T40" fmla="*/ 118 w 939"/>
                <a:gd name="T41" fmla="*/ 18 h 549"/>
                <a:gd name="T42" fmla="*/ 122 w 939"/>
                <a:gd name="T43" fmla="*/ 21 h 549"/>
                <a:gd name="T44" fmla="*/ 127 w 939"/>
                <a:gd name="T45" fmla="*/ 30 h 549"/>
                <a:gd name="T46" fmla="*/ 64 w 939"/>
                <a:gd name="T47" fmla="*/ 43 h 549"/>
                <a:gd name="T48" fmla="*/ 53 w 939"/>
                <a:gd name="T49" fmla="*/ 72 h 5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9"/>
                <a:gd name="T76" fmla="*/ 0 h 549"/>
                <a:gd name="T77" fmla="*/ 939 w 939"/>
                <a:gd name="T78" fmla="*/ 549 h 5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9" h="549">
                  <a:moveTo>
                    <a:pt x="390" y="549"/>
                  </a:moveTo>
                  <a:lnTo>
                    <a:pt x="333" y="349"/>
                  </a:lnTo>
                  <a:lnTo>
                    <a:pt x="270" y="349"/>
                  </a:lnTo>
                  <a:lnTo>
                    <a:pt x="14" y="291"/>
                  </a:lnTo>
                  <a:lnTo>
                    <a:pt x="0" y="270"/>
                  </a:lnTo>
                  <a:lnTo>
                    <a:pt x="0" y="256"/>
                  </a:lnTo>
                  <a:lnTo>
                    <a:pt x="20" y="236"/>
                  </a:lnTo>
                  <a:lnTo>
                    <a:pt x="305" y="0"/>
                  </a:lnTo>
                  <a:lnTo>
                    <a:pt x="356" y="22"/>
                  </a:lnTo>
                  <a:lnTo>
                    <a:pt x="305" y="114"/>
                  </a:lnTo>
                  <a:lnTo>
                    <a:pt x="299" y="142"/>
                  </a:lnTo>
                  <a:lnTo>
                    <a:pt x="305" y="136"/>
                  </a:lnTo>
                  <a:lnTo>
                    <a:pt x="333" y="136"/>
                  </a:lnTo>
                  <a:lnTo>
                    <a:pt x="412" y="207"/>
                  </a:lnTo>
                  <a:lnTo>
                    <a:pt x="427" y="179"/>
                  </a:lnTo>
                  <a:lnTo>
                    <a:pt x="512" y="179"/>
                  </a:lnTo>
                  <a:lnTo>
                    <a:pt x="526" y="157"/>
                  </a:lnTo>
                  <a:lnTo>
                    <a:pt x="547" y="157"/>
                  </a:lnTo>
                  <a:lnTo>
                    <a:pt x="697" y="100"/>
                  </a:lnTo>
                  <a:lnTo>
                    <a:pt x="746" y="142"/>
                  </a:lnTo>
                  <a:lnTo>
                    <a:pt x="874" y="136"/>
                  </a:lnTo>
                  <a:lnTo>
                    <a:pt x="903" y="164"/>
                  </a:lnTo>
                  <a:lnTo>
                    <a:pt x="939" y="228"/>
                  </a:lnTo>
                  <a:lnTo>
                    <a:pt x="476" y="327"/>
                  </a:lnTo>
                  <a:lnTo>
                    <a:pt x="390" y="549"/>
                  </a:lnTo>
                </a:path>
              </a:pathLst>
            </a:custGeom>
            <a:solidFill>
              <a:srgbClr val="969696"/>
            </a:solidFill>
            <a:ln w="6350">
              <a:solidFill>
                <a:srgbClr val="000000"/>
              </a:solidFill>
              <a:round/>
              <a:headEnd/>
              <a:tailEnd/>
            </a:ln>
          </p:spPr>
          <p:txBody>
            <a:bodyPr/>
            <a:lstStyle/>
            <a:p>
              <a:endParaRPr lang="en-US"/>
            </a:p>
          </p:txBody>
        </p:sp>
        <p:sp>
          <p:nvSpPr>
            <p:cNvPr id="36973" name="Freeform 60"/>
            <p:cNvSpPr>
              <a:spLocks/>
            </p:cNvSpPr>
            <p:nvPr/>
          </p:nvSpPr>
          <p:spPr bwMode="auto">
            <a:xfrm>
              <a:off x="2189" y="1368"/>
              <a:ext cx="249" cy="328"/>
            </a:xfrm>
            <a:custGeom>
              <a:avLst/>
              <a:gdLst>
                <a:gd name="T0" fmla="*/ 77 w 682"/>
                <a:gd name="T1" fmla="*/ 110 h 898"/>
                <a:gd name="T2" fmla="*/ 48 w 682"/>
                <a:gd name="T3" fmla="*/ 114 h 898"/>
                <a:gd name="T4" fmla="*/ 2 w 682"/>
                <a:gd name="T5" fmla="*/ 120 h 898"/>
                <a:gd name="T6" fmla="*/ 2 w 682"/>
                <a:gd name="T7" fmla="*/ 119 h 898"/>
                <a:gd name="T8" fmla="*/ 14 w 682"/>
                <a:gd name="T9" fmla="*/ 96 h 898"/>
                <a:gd name="T10" fmla="*/ 0 w 682"/>
                <a:gd name="T11" fmla="*/ 51 h 898"/>
                <a:gd name="T12" fmla="*/ 14 w 682"/>
                <a:gd name="T13" fmla="*/ 14 h 898"/>
                <a:gd name="T14" fmla="*/ 14 w 682"/>
                <a:gd name="T15" fmla="*/ 19 h 898"/>
                <a:gd name="T16" fmla="*/ 18 w 682"/>
                <a:gd name="T17" fmla="*/ 25 h 898"/>
                <a:gd name="T18" fmla="*/ 27 w 682"/>
                <a:gd name="T19" fmla="*/ 0 h 898"/>
                <a:gd name="T20" fmla="*/ 58 w 682"/>
                <a:gd name="T21" fmla="*/ 8 h 898"/>
                <a:gd name="T22" fmla="*/ 65 w 682"/>
                <a:gd name="T23" fmla="*/ 30 h 898"/>
                <a:gd name="T24" fmla="*/ 55 w 682"/>
                <a:gd name="T25" fmla="*/ 55 h 898"/>
                <a:gd name="T26" fmla="*/ 62 w 682"/>
                <a:gd name="T27" fmla="*/ 56 h 898"/>
                <a:gd name="T28" fmla="*/ 76 w 682"/>
                <a:gd name="T29" fmla="*/ 39 h 898"/>
                <a:gd name="T30" fmla="*/ 91 w 682"/>
                <a:gd name="T31" fmla="*/ 61 h 898"/>
                <a:gd name="T32" fmla="*/ 90 w 682"/>
                <a:gd name="T33" fmla="*/ 77 h 898"/>
                <a:gd name="T34" fmla="*/ 85 w 682"/>
                <a:gd name="T35" fmla="*/ 85 h 898"/>
                <a:gd name="T36" fmla="*/ 77 w 682"/>
                <a:gd name="T37" fmla="*/ 110 h 8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898"/>
                <a:gd name="T59" fmla="*/ 682 w 682"/>
                <a:gd name="T60" fmla="*/ 898 h 8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898">
                  <a:moveTo>
                    <a:pt x="582" y="827"/>
                  </a:moveTo>
                  <a:lnTo>
                    <a:pt x="362" y="854"/>
                  </a:lnTo>
                  <a:lnTo>
                    <a:pt x="15" y="898"/>
                  </a:lnTo>
                  <a:lnTo>
                    <a:pt x="15" y="890"/>
                  </a:lnTo>
                  <a:lnTo>
                    <a:pt x="106" y="720"/>
                  </a:lnTo>
                  <a:lnTo>
                    <a:pt x="0" y="384"/>
                  </a:lnTo>
                  <a:lnTo>
                    <a:pt x="106" y="108"/>
                  </a:lnTo>
                  <a:lnTo>
                    <a:pt x="106" y="142"/>
                  </a:lnTo>
                  <a:lnTo>
                    <a:pt x="135" y="187"/>
                  </a:lnTo>
                  <a:lnTo>
                    <a:pt x="200" y="0"/>
                  </a:lnTo>
                  <a:lnTo>
                    <a:pt x="434" y="58"/>
                  </a:lnTo>
                  <a:lnTo>
                    <a:pt x="484" y="221"/>
                  </a:lnTo>
                  <a:lnTo>
                    <a:pt x="413" y="414"/>
                  </a:lnTo>
                  <a:lnTo>
                    <a:pt x="462" y="421"/>
                  </a:lnTo>
                  <a:lnTo>
                    <a:pt x="570" y="293"/>
                  </a:lnTo>
                  <a:lnTo>
                    <a:pt x="682" y="455"/>
                  </a:lnTo>
                  <a:lnTo>
                    <a:pt x="676" y="577"/>
                  </a:lnTo>
                  <a:lnTo>
                    <a:pt x="641" y="634"/>
                  </a:lnTo>
                  <a:lnTo>
                    <a:pt x="582" y="827"/>
                  </a:lnTo>
                  <a:close/>
                </a:path>
              </a:pathLst>
            </a:custGeom>
            <a:solidFill>
              <a:srgbClr val="FF9900"/>
            </a:solidFill>
            <a:ln w="9525">
              <a:noFill/>
              <a:round/>
              <a:headEnd/>
              <a:tailEnd/>
            </a:ln>
          </p:spPr>
          <p:txBody>
            <a:bodyPr/>
            <a:lstStyle/>
            <a:p>
              <a:endParaRPr lang="en-US"/>
            </a:p>
          </p:txBody>
        </p:sp>
        <p:sp>
          <p:nvSpPr>
            <p:cNvPr id="36974" name="Freeform 61"/>
            <p:cNvSpPr>
              <a:spLocks/>
            </p:cNvSpPr>
            <p:nvPr/>
          </p:nvSpPr>
          <p:spPr bwMode="auto">
            <a:xfrm>
              <a:off x="2189" y="1368"/>
              <a:ext cx="249" cy="328"/>
            </a:xfrm>
            <a:custGeom>
              <a:avLst/>
              <a:gdLst>
                <a:gd name="T0" fmla="*/ 77 w 682"/>
                <a:gd name="T1" fmla="*/ 110 h 898"/>
                <a:gd name="T2" fmla="*/ 48 w 682"/>
                <a:gd name="T3" fmla="*/ 114 h 898"/>
                <a:gd name="T4" fmla="*/ 2 w 682"/>
                <a:gd name="T5" fmla="*/ 120 h 898"/>
                <a:gd name="T6" fmla="*/ 2 w 682"/>
                <a:gd name="T7" fmla="*/ 119 h 898"/>
                <a:gd name="T8" fmla="*/ 14 w 682"/>
                <a:gd name="T9" fmla="*/ 96 h 898"/>
                <a:gd name="T10" fmla="*/ 0 w 682"/>
                <a:gd name="T11" fmla="*/ 51 h 898"/>
                <a:gd name="T12" fmla="*/ 14 w 682"/>
                <a:gd name="T13" fmla="*/ 14 h 898"/>
                <a:gd name="T14" fmla="*/ 14 w 682"/>
                <a:gd name="T15" fmla="*/ 19 h 898"/>
                <a:gd name="T16" fmla="*/ 18 w 682"/>
                <a:gd name="T17" fmla="*/ 25 h 898"/>
                <a:gd name="T18" fmla="*/ 27 w 682"/>
                <a:gd name="T19" fmla="*/ 0 h 898"/>
                <a:gd name="T20" fmla="*/ 58 w 682"/>
                <a:gd name="T21" fmla="*/ 8 h 898"/>
                <a:gd name="T22" fmla="*/ 65 w 682"/>
                <a:gd name="T23" fmla="*/ 30 h 898"/>
                <a:gd name="T24" fmla="*/ 55 w 682"/>
                <a:gd name="T25" fmla="*/ 55 h 898"/>
                <a:gd name="T26" fmla="*/ 62 w 682"/>
                <a:gd name="T27" fmla="*/ 56 h 898"/>
                <a:gd name="T28" fmla="*/ 76 w 682"/>
                <a:gd name="T29" fmla="*/ 39 h 898"/>
                <a:gd name="T30" fmla="*/ 91 w 682"/>
                <a:gd name="T31" fmla="*/ 61 h 898"/>
                <a:gd name="T32" fmla="*/ 90 w 682"/>
                <a:gd name="T33" fmla="*/ 77 h 898"/>
                <a:gd name="T34" fmla="*/ 85 w 682"/>
                <a:gd name="T35" fmla="*/ 85 h 898"/>
                <a:gd name="T36" fmla="*/ 77 w 682"/>
                <a:gd name="T37" fmla="*/ 110 h 8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898"/>
                <a:gd name="T59" fmla="*/ 682 w 682"/>
                <a:gd name="T60" fmla="*/ 898 h 8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898">
                  <a:moveTo>
                    <a:pt x="582" y="827"/>
                  </a:moveTo>
                  <a:lnTo>
                    <a:pt x="362" y="854"/>
                  </a:lnTo>
                  <a:lnTo>
                    <a:pt x="15" y="898"/>
                  </a:lnTo>
                  <a:lnTo>
                    <a:pt x="15" y="890"/>
                  </a:lnTo>
                  <a:lnTo>
                    <a:pt x="106" y="720"/>
                  </a:lnTo>
                  <a:lnTo>
                    <a:pt x="0" y="384"/>
                  </a:lnTo>
                  <a:lnTo>
                    <a:pt x="106" y="108"/>
                  </a:lnTo>
                  <a:lnTo>
                    <a:pt x="106" y="142"/>
                  </a:lnTo>
                  <a:lnTo>
                    <a:pt x="135" y="187"/>
                  </a:lnTo>
                  <a:lnTo>
                    <a:pt x="200" y="0"/>
                  </a:lnTo>
                  <a:lnTo>
                    <a:pt x="434" y="58"/>
                  </a:lnTo>
                  <a:lnTo>
                    <a:pt x="484" y="221"/>
                  </a:lnTo>
                  <a:lnTo>
                    <a:pt x="413" y="414"/>
                  </a:lnTo>
                  <a:lnTo>
                    <a:pt x="462" y="421"/>
                  </a:lnTo>
                  <a:lnTo>
                    <a:pt x="570" y="293"/>
                  </a:lnTo>
                  <a:lnTo>
                    <a:pt x="682" y="455"/>
                  </a:lnTo>
                  <a:lnTo>
                    <a:pt x="676" y="577"/>
                  </a:lnTo>
                  <a:lnTo>
                    <a:pt x="641" y="634"/>
                  </a:lnTo>
                  <a:lnTo>
                    <a:pt x="582" y="827"/>
                  </a:lnTo>
                </a:path>
              </a:pathLst>
            </a:custGeom>
            <a:solidFill>
              <a:srgbClr val="969696"/>
            </a:solidFill>
            <a:ln w="6350">
              <a:solidFill>
                <a:srgbClr val="000000"/>
              </a:solidFill>
              <a:round/>
              <a:headEnd/>
              <a:tailEnd/>
            </a:ln>
          </p:spPr>
          <p:txBody>
            <a:bodyPr/>
            <a:lstStyle/>
            <a:p>
              <a:endParaRPr lang="en-US"/>
            </a:p>
          </p:txBody>
        </p:sp>
        <p:sp>
          <p:nvSpPr>
            <p:cNvPr id="36975" name="Freeform 62"/>
            <p:cNvSpPr>
              <a:spLocks/>
            </p:cNvSpPr>
            <p:nvPr/>
          </p:nvSpPr>
          <p:spPr bwMode="gray">
            <a:xfrm>
              <a:off x="2497" y="1706"/>
              <a:ext cx="271" cy="272"/>
            </a:xfrm>
            <a:custGeom>
              <a:avLst/>
              <a:gdLst>
                <a:gd name="T0" fmla="*/ 0 w 739"/>
                <a:gd name="T1" fmla="*/ 79 h 748"/>
                <a:gd name="T2" fmla="*/ 11 w 739"/>
                <a:gd name="T3" fmla="*/ 54 h 748"/>
                <a:gd name="T4" fmla="*/ 30 w 739"/>
                <a:gd name="T5" fmla="*/ 27 h 748"/>
                <a:gd name="T6" fmla="*/ 30 w 739"/>
                <a:gd name="T7" fmla="*/ 27 h 748"/>
                <a:gd name="T8" fmla="*/ 30 w 739"/>
                <a:gd name="T9" fmla="*/ 12 h 748"/>
                <a:gd name="T10" fmla="*/ 30 w 739"/>
                <a:gd name="T11" fmla="*/ 0 h 748"/>
                <a:gd name="T12" fmla="*/ 32 w 739"/>
                <a:gd name="T13" fmla="*/ 2 h 748"/>
                <a:gd name="T14" fmla="*/ 36 w 739"/>
                <a:gd name="T15" fmla="*/ 19 h 748"/>
                <a:gd name="T16" fmla="*/ 36 w 739"/>
                <a:gd name="T17" fmla="*/ 22 h 748"/>
                <a:gd name="T18" fmla="*/ 39 w 739"/>
                <a:gd name="T19" fmla="*/ 27 h 748"/>
                <a:gd name="T20" fmla="*/ 62 w 739"/>
                <a:gd name="T21" fmla="*/ 21 h 748"/>
                <a:gd name="T22" fmla="*/ 64 w 739"/>
                <a:gd name="T23" fmla="*/ 35 h 748"/>
                <a:gd name="T24" fmla="*/ 93 w 739"/>
                <a:gd name="T25" fmla="*/ 18 h 748"/>
                <a:gd name="T26" fmla="*/ 99 w 739"/>
                <a:gd name="T27" fmla="*/ 20 h 748"/>
                <a:gd name="T28" fmla="*/ 99 w 739"/>
                <a:gd name="T29" fmla="*/ 25 h 748"/>
                <a:gd name="T30" fmla="*/ 99 w 739"/>
                <a:gd name="T31" fmla="*/ 27 h 748"/>
                <a:gd name="T32" fmla="*/ 96 w 739"/>
                <a:gd name="T33" fmla="*/ 29 h 748"/>
                <a:gd name="T34" fmla="*/ 86 w 739"/>
                <a:gd name="T35" fmla="*/ 25 h 748"/>
                <a:gd name="T36" fmla="*/ 80 w 739"/>
                <a:gd name="T37" fmla="*/ 44 h 748"/>
                <a:gd name="T38" fmla="*/ 76 w 739"/>
                <a:gd name="T39" fmla="*/ 43 h 748"/>
                <a:gd name="T40" fmla="*/ 74 w 739"/>
                <a:gd name="T41" fmla="*/ 56 h 748"/>
                <a:gd name="T42" fmla="*/ 62 w 739"/>
                <a:gd name="T43" fmla="*/ 53 h 748"/>
                <a:gd name="T44" fmla="*/ 57 w 739"/>
                <a:gd name="T45" fmla="*/ 66 h 748"/>
                <a:gd name="T46" fmla="*/ 51 w 739"/>
                <a:gd name="T47" fmla="*/ 84 h 748"/>
                <a:gd name="T48" fmla="*/ 29 w 739"/>
                <a:gd name="T49" fmla="*/ 99 h 748"/>
                <a:gd name="T50" fmla="*/ 14 w 739"/>
                <a:gd name="T51" fmla="*/ 89 h 748"/>
                <a:gd name="T52" fmla="*/ 12 w 739"/>
                <a:gd name="T53" fmla="*/ 95 h 748"/>
                <a:gd name="T54" fmla="*/ 0 w 739"/>
                <a:gd name="T55" fmla="*/ 79 h 7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9"/>
                <a:gd name="T85" fmla="*/ 0 h 748"/>
                <a:gd name="T86" fmla="*/ 739 w 739"/>
                <a:gd name="T87" fmla="*/ 748 h 7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9" h="748">
                  <a:moveTo>
                    <a:pt x="0" y="598"/>
                  </a:moveTo>
                  <a:lnTo>
                    <a:pt x="84" y="407"/>
                  </a:lnTo>
                  <a:lnTo>
                    <a:pt x="220" y="207"/>
                  </a:lnTo>
                  <a:lnTo>
                    <a:pt x="226" y="207"/>
                  </a:lnTo>
                  <a:lnTo>
                    <a:pt x="220" y="87"/>
                  </a:lnTo>
                  <a:lnTo>
                    <a:pt x="220" y="0"/>
                  </a:lnTo>
                  <a:lnTo>
                    <a:pt x="234" y="16"/>
                  </a:lnTo>
                  <a:lnTo>
                    <a:pt x="269" y="142"/>
                  </a:lnTo>
                  <a:lnTo>
                    <a:pt x="269" y="165"/>
                  </a:lnTo>
                  <a:lnTo>
                    <a:pt x="285" y="207"/>
                  </a:lnTo>
                  <a:lnTo>
                    <a:pt x="462" y="158"/>
                  </a:lnTo>
                  <a:lnTo>
                    <a:pt x="476" y="264"/>
                  </a:lnTo>
                  <a:lnTo>
                    <a:pt x="690" y="136"/>
                  </a:lnTo>
                  <a:lnTo>
                    <a:pt x="739" y="150"/>
                  </a:lnTo>
                  <a:lnTo>
                    <a:pt x="739" y="193"/>
                  </a:lnTo>
                  <a:lnTo>
                    <a:pt x="739" y="207"/>
                  </a:lnTo>
                  <a:lnTo>
                    <a:pt x="718" y="222"/>
                  </a:lnTo>
                  <a:lnTo>
                    <a:pt x="639" y="193"/>
                  </a:lnTo>
                  <a:lnTo>
                    <a:pt x="596" y="329"/>
                  </a:lnTo>
                  <a:lnTo>
                    <a:pt x="568" y="321"/>
                  </a:lnTo>
                  <a:lnTo>
                    <a:pt x="547" y="421"/>
                  </a:lnTo>
                  <a:lnTo>
                    <a:pt x="462" y="400"/>
                  </a:lnTo>
                  <a:lnTo>
                    <a:pt x="425" y="498"/>
                  </a:lnTo>
                  <a:lnTo>
                    <a:pt x="376" y="634"/>
                  </a:lnTo>
                  <a:lnTo>
                    <a:pt x="214" y="748"/>
                  </a:lnTo>
                  <a:lnTo>
                    <a:pt x="106" y="677"/>
                  </a:lnTo>
                  <a:lnTo>
                    <a:pt x="92" y="720"/>
                  </a:lnTo>
                  <a:lnTo>
                    <a:pt x="0" y="598"/>
                  </a:lnTo>
                  <a:close/>
                </a:path>
              </a:pathLst>
            </a:custGeom>
            <a:solidFill>
              <a:srgbClr val="FF9900"/>
            </a:solidFill>
            <a:ln w="9525">
              <a:noFill/>
              <a:round/>
              <a:headEnd/>
              <a:tailEnd/>
            </a:ln>
          </p:spPr>
          <p:txBody>
            <a:bodyPr/>
            <a:lstStyle/>
            <a:p>
              <a:endParaRPr lang="en-US"/>
            </a:p>
          </p:txBody>
        </p:sp>
        <p:sp>
          <p:nvSpPr>
            <p:cNvPr id="36976" name="Freeform 63"/>
            <p:cNvSpPr>
              <a:spLocks/>
            </p:cNvSpPr>
            <p:nvPr/>
          </p:nvSpPr>
          <p:spPr bwMode="gray">
            <a:xfrm>
              <a:off x="2497" y="1706"/>
              <a:ext cx="271" cy="272"/>
            </a:xfrm>
            <a:custGeom>
              <a:avLst/>
              <a:gdLst>
                <a:gd name="T0" fmla="*/ 0 w 739"/>
                <a:gd name="T1" fmla="*/ 217 h 748"/>
                <a:gd name="T2" fmla="*/ 31 w 739"/>
                <a:gd name="T3" fmla="*/ 148 h 748"/>
                <a:gd name="T4" fmla="*/ 81 w 739"/>
                <a:gd name="T5" fmla="*/ 75 h 748"/>
                <a:gd name="T6" fmla="*/ 83 w 739"/>
                <a:gd name="T7" fmla="*/ 75 h 748"/>
                <a:gd name="T8" fmla="*/ 81 w 739"/>
                <a:gd name="T9" fmla="*/ 32 h 748"/>
                <a:gd name="T10" fmla="*/ 81 w 739"/>
                <a:gd name="T11" fmla="*/ 0 h 748"/>
                <a:gd name="T12" fmla="*/ 86 w 739"/>
                <a:gd name="T13" fmla="*/ 6 h 748"/>
                <a:gd name="T14" fmla="*/ 99 w 739"/>
                <a:gd name="T15" fmla="*/ 52 h 748"/>
                <a:gd name="T16" fmla="*/ 99 w 739"/>
                <a:gd name="T17" fmla="*/ 60 h 748"/>
                <a:gd name="T18" fmla="*/ 105 w 739"/>
                <a:gd name="T19" fmla="*/ 75 h 748"/>
                <a:gd name="T20" fmla="*/ 169 w 739"/>
                <a:gd name="T21" fmla="*/ 57 h 748"/>
                <a:gd name="T22" fmla="*/ 175 w 739"/>
                <a:gd name="T23" fmla="*/ 96 h 748"/>
                <a:gd name="T24" fmla="*/ 253 w 739"/>
                <a:gd name="T25" fmla="*/ 49 h 748"/>
                <a:gd name="T26" fmla="*/ 271 w 739"/>
                <a:gd name="T27" fmla="*/ 55 h 748"/>
                <a:gd name="T28" fmla="*/ 271 w 739"/>
                <a:gd name="T29" fmla="*/ 70 h 748"/>
                <a:gd name="T30" fmla="*/ 271 w 739"/>
                <a:gd name="T31" fmla="*/ 75 h 748"/>
                <a:gd name="T32" fmla="*/ 263 w 739"/>
                <a:gd name="T33" fmla="*/ 81 h 748"/>
                <a:gd name="T34" fmla="*/ 234 w 739"/>
                <a:gd name="T35" fmla="*/ 70 h 748"/>
                <a:gd name="T36" fmla="*/ 219 w 739"/>
                <a:gd name="T37" fmla="*/ 120 h 748"/>
                <a:gd name="T38" fmla="*/ 208 w 739"/>
                <a:gd name="T39" fmla="*/ 117 h 748"/>
                <a:gd name="T40" fmla="*/ 201 w 739"/>
                <a:gd name="T41" fmla="*/ 153 h 748"/>
                <a:gd name="T42" fmla="*/ 169 w 739"/>
                <a:gd name="T43" fmla="*/ 145 h 748"/>
                <a:gd name="T44" fmla="*/ 156 w 739"/>
                <a:gd name="T45" fmla="*/ 181 h 748"/>
                <a:gd name="T46" fmla="*/ 138 w 739"/>
                <a:gd name="T47" fmla="*/ 231 h 748"/>
                <a:gd name="T48" fmla="*/ 78 w 739"/>
                <a:gd name="T49" fmla="*/ 272 h 748"/>
                <a:gd name="T50" fmla="*/ 39 w 739"/>
                <a:gd name="T51" fmla="*/ 246 h 748"/>
                <a:gd name="T52" fmla="*/ 34 w 739"/>
                <a:gd name="T53" fmla="*/ 262 h 748"/>
                <a:gd name="T54" fmla="*/ 0 w 739"/>
                <a:gd name="T55" fmla="*/ 217 h 7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9"/>
                <a:gd name="T85" fmla="*/ 0 h 748"/>
                <a:gd name="T86" fmla="*/ 739 w 739"/>
                <a:gd name="T87" fmla="*/ 748 h 7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9" h="748">
                  <a:moveTo>
                    <a:pt x="0" y="598"/>
                  </a:moveTo>
                  <a:lnTo>
                    <a:pt x="84" y="407"/>
                  </a:lnTo>
                  <a:lnTo>
                    <a:pt x="220" y="207"/>
                  </a:lnTo>
                  <a:lnTo>
                    <a:pt x="226" y="207"/>
                  </a:lnTo>
                  <a:lnTo>
                    <a:pt x="220" y="87"/>
                  </a:lnTo>
                  <a:lnTo>
                    <a:pt x="220" y="0"/>
                  </a:lnTo>
                  <a:lnTo>
                    <a:pt x="234" y="16"/>
                  </a:lnTo>
                  <a:lnTo>
                    <a:pt x="269" y="142"/>
                  </a:lnTo>
                  <a:lnTo>
                    <a:pt x="269" y="165"/>
                  </a:lnTo>
                  <a:lnTo>
                    <a:pt x="285" y="207"/>
                  </a:lnTo>
                  <a:lnTo>
                    <a:pt x="462" y="158"/>
                  </a:lnTo>
                  <a:lnTo>
                    <a:pt x="476" y="264"/>
                  </a:lnTo>
                  <a:lnTo>
                    <a:pt x="690" y="136"/>
                  </a:lnTo>
                  <a:lnTo>
                    <a:pt x="739" y="150"/>
                  </a:lnTo>
                  <a:lnTo>
                    <a:pt x="739" y="193"/>
                  </a:lnTo>
                  <a:lnTo>
                    <a:pt x="739" y="207"/>
                  </a:lnTo>
                  <a:lnTo>
                    <a:pt x="718" y="222"/>
                  </a:lnTo>
                  <a:lnTo>
                    <a:pt x="639" y="193"/>
                  </a:lnTo>
                  <a:lnTo>
                    <a:pt x="596" y="329"/>
                  </a:lnTo>
                  <a:lnTo>
                    <a:pt x="568" y="321"/>
                  </a:lnTo>
                  <a:lnTo>
                    <a:pt x="547" y="421"/>
                  </a:lnTo>
                  <a:lnTo>
                    <a:pt x="462" y="400"/>
                  </a:lnTo>
                  <a:lnTo>
                    <a:pt x="425" y="498"/>
                  </a:lnTo>
                  <a:lnTo>
                    <a:pt x="376" y="634"/>
                  </a:lnTo>
                  <a:lnTo>
                    <a:pt x="214" y="748"/>
                  </a:lnTo>
                  <a:lnTo>
                    <a:pt x="106" y="677"/>
                  </a:lnTo>
                  <a:lnTo>
                    <a:pt x="92" y="720"/>
                  </a:lnTo>
                  <a:lnTo>
                    <a:pt x="0" y="598"/>
                  </a:lnTo>
                </a:path>
              </a:pathLst>
            </a:custGeom>
            <a:solidFill>
              <a:schemeClr val="bg1">
                <a:lumMod val="65000"/>
              </a:schemeClr>
            </a:solidFill>
            <a:ln w="6350">
              <a:solidFill>
                <a:srgbClr val="000000"/>
              </a:solidFill>
              <a:round/>
              <a:headEnd/>
              <a:tailEnd/>
            </a:ln>
          </p:spPr>
          <p:txBody>
            <a:bodyPr/>
            <a:lstStyle/>
            <a:p>
              <a:pPr>
                <a:defRPr/>
              </a:pPr>
              <a:endParaRPr lang="en-US"/>
            </a:p>
          </p:txBody>
        </p:sp>
        <p:sp>
          <p:nvSpPr>
            <p:cNvPr id="36977" name="Freeform 64"/>
            <p:cNvSpPr>
              <a:spLocks/>
            </p:cNvSpPr>
            <p:nvPr/>
          </p:nvSpPr>
          <p:spPr bwMode="auto">
            <a:xfrm>
              <a:off x="2105" y="1864"/>
              <a:ext cx="425" cy="242"/>
            </a:xfrm>
            <a:custGeom>
              <a:avLst/>
              <a:gdLst>
                <a:gd name="T0" fmla="*/ 91 w 1159"/>
                <a:gd name="T1" fmla="*/ 8 h 661"/>
                <a:gd name="T2" fmla="*/ 93 w 1159"/>
                <a:gd name="T3" fmla="*/ 4 h 661"/>
                <a:gd name="T4" fmla="*/ 99 w 1159"/>
                <a:gd name="T5" fmla="*/ 1 h 661"/>
                <a:gd name="T6" fmla="*/ 100 w 1159"/>
                <a:gd name="T7" fmla="*/ 0 h 661"/>
                <a:gd name="T8" fmla="*/ 105 w 1159"/>
                <a:gd name="T9" fmla="*/ 6 h 661"/>
                <a:gd name="T10" fmla="*/ 138 w 1159"/>
                <a:gd name="T11" fmla="*/ 14 h 661"/>
                <a:gd name="T12" fmla="*/ 143 w 1159"/>
                <a:gd name="T13" fmla="*/ 22 h 661"/>
                <a:gd name="T14" fmla="*/ 156 w 1159"/>
                <a:gd name="T15" fmla="*/ 38 h 661"/>
                <a:gd name="T16" fmla="*/ 132 w 1159"/>
                <a:gd name="T17" fmla="*/ 67 h 661"/>
                <a:gd name="T18" fmla="*/ 0 w 1159"/>
                <a:gd name="T19" fmla="*/ 89 h 661"/>
                <a:gd name="T20" fmla="*/ 4 w 1159"/>
                <a:gd name="T21" fmla="*/ 77 h 661"/>
                <a:gd name="T22" fmla="*/ 10 w 1159"/>
                <a:gd name="T23" fmla="*/ 68 h 661"/>
                <a:gd name="T24" fmla="*/ 20 w 1159"/>
                <a:gd name="T25" fmla="*/ 74 h 661"/>
                <a:gd name="T26" fmla="*/ 27 w 1159"/>
                <a:gd name="T27" fmla="*/ 52 h 661"/>
                <a:gd name="T28" fmla="*/ 58 w 1159"/>
                <a:gd name="T29" fmla="*/ 46 h 661"/>
                <a:gd name="T30" fmla="*/ 64 w 1159"/>
                <a:gd name="T31" fmla="*/ 35 h 661"/>
                <a:gd name="T32" fmla="*/ 68 w 1159"/>
                <a:gd name="T33" fmla="*/ 42 h 661"/>
                <a:gd name="T34" fmla="*/ 90 w 1159"/>
                <a:gd name="T35" fmla="*/ 8 h 661"/>
                <a:gd name="T36" fmla="*/ 91 w 1159"/>
                <a:gd name="T37" fmla="*/ 8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9"/>
                <a:gd name="T58" fmla="*/ 0 h 661"/>
                <a:gd name="T59" fmla="*/ 1159 w 1159"/>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9" h="661">
                  <a:moveTo>
                    <a:pt x="675" y="63"/>
                  </a:moveTo>
                  <a:lnTo>
                    <a:pt x="689" y="28"/>
                  </a:lnTo>
                  <a:lnTo>
                    <a:pt x="738" y="8"/>
                  </a:lnTo>
                  <a:lnTo>
                    <a:pt x="746" y="0"/>
                  </a:lnTo>
                  <a:lnTo>
                    <a:pt x="782" y="43"/>
                  </a:lnTo>
                  <a:lnTo>
                    <a:pt x="1023" y="100"/>
                  </a:lnTo>
                  <a:lnTo>
                    <a:pt x="1067" y="163"/>
                  </a:lnTo>
                  <a:lnTo>
                    <a:pt x="1159" y="285"/>
                  </a:lnTo>
                  <a:lnTo>
                    <a:pt x="980" y="498"/>
                  </a:lnTo>
                  <a:lnTo>
                    <a:pt x="0" y="661"/>
                  </a:lnTo>
                  <a:lnTo>
                    <a:pt x="28" y="576"/>
                  </a:lnTo>
                  <a:lnTo>
                    <a:pt x="71" y="506"/>
                  </a:lnTo>
                  <a:lnTo>
                    <a:pt x="148" y="555"/>
                  </a:lnTo>
                  <a:lnTo>
                    <a:pt x="199" y="384"/>
                  </a:lnTo>
                  <a:lnTo>
                    <a:pt x="427" y="348"/>
                  </a:lnTo>
                  <a:lnTo>
                    <a:pt x="476" y="263"/>
                  </a:lnTo>
                  <a:lnTo>
                    <a:pt x="504" y="313"/>
                  </a:lnTo>
                  <a:lnTo>
                    <a:pt x="667" y="63"/>
                  </a:lnTo>
                  <a:lnTo>
                    <a:pt x="675" y="63"/>
                  </a:lnTo>
                  <a:close/>
                </a:path>
              </a:pathLst>
            </a:custGeom>
            <a:solidFill>
              <a:srgbClr val="FF9900"/>
            </a:solidFill>
            <a:ln w="9525">
              <a:noFill/>
              <a:round/>
              <a:headEnd/>
              <a:tailEnd/>
            </a:ln>
          </p:spPr>
          <p:txBody>
            <a:bodyPr/>
            <a:lstStyle/>
            <a:p>
              <a:endParaRPr lang="en-US"/>
            </a:p>
          </p:txBody>
        </p:sp>
        <p:sp>
          <p:nvSpPr>
            <p:cNvPr id="36978" name="Freeform 65"/>
            <p:cNvSpPr>
              <a:spLocks/>
            </p:cNvSpPr>
            <p:nvPr/>
          </p:nvSpPr>
          <p:spPr bwMode="auto">
            <a:xfrm>
              <a:off x="2105" y="1864"/>
              <a:ext cx="425" cy="242"/>
            </a:xfrm>
            <a:custGeom>
              <a:avLst/>
              <a:gdLst>
                <a:gd name="T0" fmla="*/ 91 w 1159"/>
                <a:gd name="T1" fmla="*/ 8 h 661"/>
                <a:gd name="T2" fmla="*/ 93 w 1159"/>
                <a:gd name="T3" fmla="*/ 4 h 661"/>
                <a:gd name="T4" fmla="*/ 99 w 1159"/>
                <a:gd name="T5" fmla="*/ 1 h 661"/>
                <a:gd name="T6" fmla="*/ 100 w 1159"/>
                <a:gd name="T7" fmla="*/ 0 h 661"/>
                <a:gd name="T8" fmla="*/ 105 w 1159"/>
                <a:gd name="T9" fmla="*/ 6 h 661"/>
                <a:gd name="T10" fmla="*/ 138 w 1159"/>
                <a:gd name="T11" fmla="*/ 14 h 661"/>
                <a:gd name="T12" fmla="*/ 143 w 1159"/>
                <a:gd name="T13" fmla="*/ 22 h 661"/>
                <a:gd name="T14" fmla="*/ 156 w 1159"/>
                <a:gd name="T15" fmla="*/ 38 h 661"/>
                <a:gd name="T16" fmla="*/ 132 w 1159"/>
                <a:gd name="T17" fmla="*/ 67 h 661"/>
                <a:gd name="T18" fmla="*/ 0 w 1159"/>
                <a:gd name="T19" fmla="*/ 89 h 661"/>
                <a:gd name="T20" fmla="*/ 4 w 1159"/>
                <a:gd name="T21" fmla="*/ 77 h 661"/>
                <a:gd name="T22" fmla="*/ 10 w 1159"/>
                <a:gd name="T23" fmla="*/ 68 h 661"/>
                <a:gd name="T24" fmla="*/ 20 w 1159"/>
                <a:gd name="T25" fmla="*/ 74 h 661"/>
                <a:gd name="T26" fmla="*/ 27 w 1159"/>
                <a:gd name="T27" fmla="*/ 52 h 661"/>
                <a:gd name="T28" fmla="*/ 58 w 1159"/>
                <a:gd name="T29" fmla="*/ 46 h 661"/>
                <a:gd name="T30" fmla="*/ 64 w 1159"/>
                <a:gd name="T31" fmla="*/ 35 h 661"/>
                <a:gd name="T32" fmla="*/ 68 w 1159"/>
                <a:gd name="T33" fmla="*/ 42 h 661"/>
                <a:gd name="T34" fmla="*/ 90 w 1159"/>
                <a:gd name="T35" fmla="*/ 8 h 661"/>
                <a:gd name="T36" fmla="*/ 91 w 1159"/>
                <a:gd name="T37" fmla="*/ 8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9"/>
                <a:gd name="T58" fmla="*/ 0 h 661"/>
                <a:gd name="T59" fmla="*/ 1159 w 1159"/>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9" h="661">
                  <a:moveTo>
                    <a:pt x="675" y="63"/>
                  </a:moveTo>
                  <a:lnTo>
                    <a:pt x="689" y="28"/>
                  </a:lnTo>
                  <a:lnTo>
                    <a:pt x="738" y="8"/>
                  </a:lnTo>
                  <a:lnTo>
                    <a:pt x="746" y="0"/>
                  </a:lnTo>
                  <a:lnTo>
                    <a:pt x="782" y="43"/>
                  </a:lnTo>
                  <a:lnTo>
                    <a:pt x="1023" y="100"/>
                  </a:lnTo>
                  <a:lnTo>
                    <a:pt x="1067" y="163"/>
                  </a:lnTo>
                  <a:lnTo>
                    <a:pt x="1159" y="285"/>
                  </a:lnTo>
                  <a:lnTo>
                    <a:pt x="980" y="498"/>
                  </a:lnTo>
                  <a:lnTo>
                    <a:pt x="0" y="661"/>
                  </a:lnTo>
                  <a:lnTo>
                    <a:pt x="28" y="576"/>
                  </a:lnTo>
                  <a:lnTo>
                    <a:pt x="71" y="506"/>
                  </a:lnTo>
                  <a:lnTo>
                    <a:pt x="148" y="555"/>
                  </a:lnTo>
                  <a:lnTo>
                    <a:pt x="199" y="384"/>
                  </a:lnTo>
                  <a:lnTo>
                    <a:pt x="427" y="348"/>
                  </a:lnTo>
                  <a:lnTo>
                    <a:pt x="476" y="263"/>
                  </a:lnTo>
                  <a:lnTo>
                    <a:pt x="504" y="313"/>
                  </a:lnTo>
                  <a:lnTo>
                    <a:pt x="667" y="63"/>
                  </a:lnTo>
                  <a:lnTo>
                    <a:pt x="675" y="63"/>
                  </a:lnTo>
                </a:path>
              </a:pathLst>
            </a:custGeom>
            <a:solidFill>
              <a:srgbClr val="FFFF99"/>
            </a:solidFill>
            <a:ln w="6350">
              <a:solidFill>
                <a:srgbClr val="000000"/>
              </a:solidFill>
              <a:round/>
              <a:headEnd/>
              <a:tailEnd/>
            </a:ln>
          </p:spPr>
          <p:txBody>
            <a:bodyPr/>
            <a:lstStyle/>
            <a:p>
              <a:endParaRPr lang="en-US"/>
            </a:p>
          </p:txBody>
        </p:sp>
        <p:sp>
          <p:nvSpPr>
            <p:cNvPr id="36979" name="Freeform 66"/>
            <p:cNvSpPr>
              <a:spLocks/>
            </p:cNvSpPr>
            <p:nvPr/>
          </p:nvSpPr>
          <p:spPr bwMode="auto">
            <a:xfrm>
              <a:off x="2063" y="2027"/>
              <a:ext cx="506" cy="200"/>
            </a:xfrm>
            <a:custGeom>
              <a:avLst/>
              <a:gdLst>
                <a:gd name="T0" fmla="*/ 107 w 1379"/>
                <a:gd name="T1" fmla="*/ 59 h 548"/>
                <a:gd name="T2" fmla="*/ 141 w 1379"/>
                <a:gd name="T3" fmla="*/ 55 h 548"/>
                <a:gd name="T4" fmla="*/ 143 w 1379"/>
                <a:gd name="T5" fmla="*/ 47 h 548"/>
                <a:gd name="T6" fmla="*/ 146 w 1379"/>
                <a:gd name="T7" fmla="*/ 43 h 548"/>
                <a:gd name="T8" fmla="*/ 183 w 1379"/>
                <a:gd name="T9" fmla="*/ 8 h 548"/>
                <a:gd name="T10" fmla="*/ 186 w 1379"/>
                <a:gd name="T11" fmla="*/ 0 h 548"/>
                <a:gd name="T12" fmla="*/ 148 w 1379"/>
                <a:gd name="T13" fmla="*/ 7 h 548"/>
                <a:gd name="T14" fmla="*/ 15 w 1379"/>
                <a:gd name="T15" fmla="*/ 28 h 548"/>
                <a:gd name="T16" fmla="*/ 8 w 1379"/>
                <a:gd name="T17" fmla="*/ 46 h 548"/>
                <a:gd name="T18" fmla="*/ 0 w 1379"/>
                <a:gd name="T19" fmla="*/ 73 h 548"/>
                <a:gd name="T20" fmla="*/ 46 w 1379"/>
                <a:gd name="T21" fmla="*/ 68 h 548"/>
                <a:gd name="T22" fmla="*/ 107 w 1379"/>
                <a:gd name="T23" fmla="*/ 59 h 5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9"/>
                <a:gd name="T37" fmla="*/ 0 h 548"/>
                <a:gd name="T38" fmla="*/ 1379 w 1379"/>
                <a:gd name="T39" fmla="*/ 548 h 5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9" h="548">
                  <a:moveTo>
                    <a:pt x="797" y="442"/>
                  </a:moveTo>
                  <a:lnTo>
                    <a:pt x="1045" y="412"/>
                  </a:lnTo>
                  <a:lnTo>
                    <a:pt x="1066" y="355"/>
                  </a:lnTo>
                  <a:lnTo>
                    <a:pt x="1081" y="321"/>
                  </a:lnTo>
                  <a:lnTo>
                    <a:pt x="1358" y="64"/>
                  </a:lnTo>
                  <a:lnTo>
                    <a:pt x="1379" y="0"/>
                  </a:lnTo>
                  <a:lnTo>
                    <a:pt x="1102" y="50"/>
                  </a:lnTo>
                  <a:lnTo>
                    <a:pt x="114" y="213"/>
                  </a:lnTo>
                  <a:lnTo>
                    <a:pt x="63" y="349"/>
                  </a:lnTo>
                  <a:lnTo>
                    <a:pt x="0" y="548"/>
                  </a:lnTo>
                  <a:lnTo>
                    <a:pt x="341" y="506"/>
                  </a:lnTo>
                  <a:lnTo>
                    <a:pt x="797" y="442"/>
                  </a:lnTo>
                </a:path>
              </a:pathLst>
            </a:custGeom>
            <a:noFill/>
            <a:ln w="6350">
              <a:solidFill>
                <a:srgbClr val="000000"/>
              </a:solidFill>
              <a:round/>
              <a:headEnd/>
              <a:tailEnd/>
            </a:ln>
          </p:spPr>
          <p:txBody>
            <a:bodyPr/>
            <a:lstStyle/>
            <a:p>
              <a:endParaRPr lang="en-US"/>
            </a:p>
          </p:txBody>
        </p:sp>
        <p:sp>
          <p:nvSpPr>
            <p:cNvPr id="36980" name="Freeform 67"/>
            <p:cNvSpPr>
              <a:spLocks/>
            </p:cNvSpPr>
            <p:nvPr/>
          </p:nvSpPr>
          <p:spPr bwMode="auto">
            <a:xfrm>
              <a:off x="2189" y="2189"/>
              <a:ext cx="255" cy="375"/>
            </a:xfrm>
            <a:custGeom>
              <a:avLst/>
              <a:gdLst>
                <a:gd name="T0" fmla="*/ 60 w 698"/>
                <a:gd name="T1" fmla="*/ 0 h 1031"/>
                <a:gd name="T2" fmla="*/ 90 w 698"/>
                <a:gd name="T3" fmla="*/ 71 h 1031"/>
                <a:gd name="T4" fmla="*/ 86 w 698"/>
                <a:gd name="T5" fmla="*/ 84 h 1031"/>
                <a:gd name="T6" fmla="*/ 93 w 698"/>
                <a:gd name="T7" fmla="*/ 109 h 1031"/>
                <a:gd name="T8" fmla="*/ 30 w 698"/>
                <a:gd name="T9" fmla="*/ 117 h 1031"/>
                <a:gd name="T10" fmla="*/ 35 w 698"/>
                <a:gd name="T11" fmla="*/ 127 h 1031"/>
                <a:gd name="T12" fmla="*/ 38 w 698"/>
                <a:gd name="T13" fmla="*/ 132 h 1031"/>
                <a:gd name="T14" fmla="*/ 27 w 698"/>
                <a:gd name="T15" fmla="*/ 136 h 1031"/>
                <a:gd name="T16" fmla="*/ 17 w 698"/>
                <a:gd name="T17" fmla="*/ 135 h 1031"/>
                <a:gd name="T18" fmla="*/ 0 w 698"/>
                <a:gd name="T19" fmla="*/ 8 h 1031"/>
                <a:gd name="T20" fmla="*/ 60 w 698"/>
                <a:gd name="T21" fmla="*/ 0 h 10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1031"/>
                <a:gd name="T35" fmla="*/ 698 w 698"/>
                <a:gd name="T36" fmla="*/ 1031 h 10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1031">
                  <a:moveTo>
                    <a:pt x="448" y="0"/>
                  </a:moveTo>
                  <a:lnTo>
                    <a:pt x="676" y="540"/>
                  </a:lnTo>
                  <a:lnTo>
                    <a:pt x="647" y="639"/>
                  </a:lnTo>
                  <a:lnTo>
                    <a:pt x="698" y="824"/>
                  </a:lnTo>
                  <a:lnTo>
                    <a:pt x="228" y="889"/>
                  </a:lnTo>
                  <a:lnTo>
                    <a:pt x="263" y="960"/>
                  </a:lnTo>
                  <a:lnTo>
                    <a:pt x="285" y="995"/>
                  </a:lnTo>
                  <a:lnTo>
                    <a:pt x="200" y="1031"/>
                  </a:lnTo>
                  <a:lnTo>
                    <a:pt x="128" y="1024"/>
                  </a:lnTo>
                  <a:lnTo>
                    <a:pt x="0" y="64"/>
                  </a:lnTo>
                  <a:lnTo>
                    <a:pt x="448" y="0"/>
                  </a:lnTo>
                </a:path>
              </a:pathLst>
            </a:custGeom>
            <a:noFill/>
            <a:ln w="6350">
              <a:solidFill>
                <a:srgbClr val="000000"/>
              </a:solidFill>
              <a:round/>
              <a:headEnd/>
              <a:tailEnd/>
            </a:ln>
          </p:spPr>
          <p:txBody>
            <a:bodyPr/>
            <a:lstStyle/>
            <a:p>
              <a:endParaRPr lang="en-US"/>
            </a:p>
          </p:txBody>
        </p:sp>
        <p:sp>
          <p:nvSpPr>
            <p:cNvPr id="36981" name="Freeform 68"/>
            <p:cNvSpPr>
              <a:spLocks/>
            </p:cNvSpPr>
            <p:nvPr/>
          </p:nvSpPr>
          <p:spPr bwMode="auto">
            <a:xfrm>
              <a:off x="2009" y="2211"/>
              <a:ext cx="228" cy="379"/>
            </a:xfrm>
            <a:custGeom>
              <a:avLst/>
              <a:gdLst>
                <a:gd name="T0" fmla="*/ 67 w 620"/>
                <a:gd name="T1" fmla="*/ 0 h 1039"/>
                <a:gd name="T2" fmla="*/ 84 w 620"/>
                <a:gd name="T3" fmla="*/ 127 h 1039"/>
                <a:gd name="T4" fmla="*/ 58 w 620"/>
                <a:gd name="T5" fmla="*/ 129 h 1039"/>
                <a:gd name="T6" fmla="*/ 54 w 620"/>
                <a:gd name="T7" fmla="*/ 138 h 1039"/>
                <a:gd name="T8" fmla="*/ 43 w 620"/>
                <a:gd name="T9" fmla="*/ 122 h 1039"/>
                <a:gd name="T10" fmla="*/ 43 w 620"/>
                <a:gd name="T11" fmla="*/ 114 h 1039"/>
                <a:gd name="T12" fmla="*/ 0 w 620"/>
                <a:gd name="T13" fmla="*/ 118 h 1039"/>
                <a:gd name="T14" fmla="*/ 11 w 620"/>
                <a:gd name="T15" fmla="*/ 85 h 1039"/>
                <a:gd name="T16" fmla="*/ 6 w 620"/>
                <a:gd name="T17" fmla="*/ 63 h 1039"/>
                <a:gd name="T18" fmla="*/ 4 w 620"/>
                <a:gd name="T19" fmla="*/ 52 h 1039"/>
                <a:gd name="T20" fmla="*/ 21 w 620"/>
                <a:gd name="T21" fmla="*/ 5 h 1039"/>
                <a:gd name="T22" fmla="*/ 67 w 620"/>
                <a:gd name="T23" fmla="*/ 0 h 10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0"/>
                <a:gd name="T37" fmla="*/ 0 h 1039"/>
                <a:gd name="T38" fmla="*/ 620 w 620"/>
                <a:gd name="T39" fmla="*/ 1039 h 10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0" h="1039">
                  <a:moveTo>
                    <a:pt x="492" y="0"/>
                  </a:moveTo>
                  <a:lnTo>
                    <a:pt x="620" y="953"/>
                  </a:lnTo>
                  <a:lnTo>
                    <a:pt x="427" y="967"/>
                  </a:lnTo>
                  <a:lnTo>
                    <a:pt x="399" y="1039"/>
                  </a:lnTo>
                  <a:lnTo>
                    <a:pt x="321" y="917"/>
                  </a:lnTo>
                  <a:lnTo>
                    <a:pt x="321" y="854"/>
                  </a:lnTo>
                  <a:lnTo>
                    <a:pt x="0" y="888"/>
                  </a:lnTo>
                  <a:lnTo>
                    <a:pt x="80" y="640"/>
                  </a:lnTo>
                  <a:lnTo>
                    <a:pt x="43" y="476"/>
                  </a:lnTo>
                  <a:lnTo>
                    <a:pt x="30" y="390"/>
                  </a:lnTo>
                  <a:lnTo>
                    <a:pt x="151" y="42"/>
                  </a:lnTo>
                  <a:lnTo>
                    <a:pt x="492" y="0"/>
                  </a:lnTo>
                </a:path>
              </a:pathLst>
            </a:custGeom>
            <a:noFill/>
            <a:ln w="6350">
              <a:solidFill>
                <a:srgbClr val="000000"/>
              </a:solidFill>
              <a:round/>
              <a:headEnd/>
              <a:tailEnd/>
            </a:ln>
          </p:spPr>
          <p:txBody>
            <a:bodyPr/>
            <a:lstStyle/>
            <a:p>
              <a:endParaRPr lang="en-US"/>
            </a:p>
          </p:txBody>
        </p:sp>
        <p:sp>
          <p:nvSpPr>
            <p:cNvPr id="36982" name="Freeform 69"/>
            <p:cNvSpPr>
              <a:spLocks/>
            </p:cNvSpPr>
            <p:nvPr/>
          </p:nvSpPr>
          <p:spPr bwMode="auto">
            <a:xfrm>
              <a:off x="1840" y="1328"/>
              <a:ext cx="318" cy="343"/>
            </a:xfrm>
            <a:custGeom>
              <a:avLst/>
              <a:gdLst>
                <a:gd name="T0" fmla="*/ 10 w 868"/>
                <a:gd name="T1" fmla="*/ 8 h 939"/>
                <a:gd name="T2" fmla="*/ 10 w 868"/>
                <a:gd name="T3" fmla="*/ 15 h 939"/>
                <a:gd name="T4" fmla="*/ 11 w 868"/>
                <a:gd name="T5" fmla="*/ 26 h 939"/>
                <a:gd name="T6" fmla="*/ 0 w 868"/>
                <a:gd name="T7" fmla="*/ 40 h 939"/>
                <a:gd name="T8" fmla="*/ 3 w 868"/>
                <a:gd name="T9" fmla="*/ 66 h 939"/>
                <a:gd name="T10" fmla="*/ 35 w 868"/>
                <a:gd name="T11" fmla="*/ 86 h 939"/>
                <a:gd name="T12" fmla="*/ 36 w 868"/>
                <a:gd name="T13" fmla="*/ 94 h 939"/>
                <a:gd name="T14" fmla="*/ 42 w 868"/>
                <a:gd name="T15" fmla="*/ 118 h 939"/>
                <a:gd name="T16" fmla="*/ 52 w 868"/>
                <a:gd name="T17" fmla="*/ 125 h 939"/>
                <a:gd name="T18" fmla="*/ 111 w 868"/>
                <a:gd name="T19" fmla="*/ 118 h 939"/>
                <a:gd name="T20" fmla="*/ 105 w 868"/>
                <a:gd name="T21" fmla="*/ 97 h 939"/>
                <a:gd name="T22" fmla="*/ 117 w 868"/>
                <a:gd name="T23" fmla="*/ 37 h 939"/>
                <a:gd name="T24" fmla="*/ 104 w 868"/>
                <a:gd name="T25" fmla="*/ 61 h 939"/>
                <a:gd name="T26" fmla="*/ 101 w 868"/>
                <a:gd name="T27" fmla="*/ 55 h 939"/>
                <a:gd name="T28" fmla="*/ 102 w 868"/>
                <a:gd name="T29" fmla="*/ 49 h 939"/>
                <a:gd name="T30" fmla="*/ 95 w 868"/>
                <a:gd name="T31" fmla="*/ 23 h 939"/>
                <a:gd name="T32" fmla="*/ 86 w 868"/>
                <a:gd name="T33" fmla="*/ 23 h 939"/>
                <a:gd name="T34" fmla="*/ 52 w 868"/>
                <a:gd name="T35" fmla="*/ 15 h 939"/>
                <a:gd name="T36" fmla="*/ 50 w 868"/>
                <a:gd name="T37" fmla="*/ 12 h 939"/>
                <a:gd name="T38" fmla="*/ 50 w 868"/>
                <a:gd name="T39" fmla="*/ 10 h 939"/>
                <a:gd name="T40" fmla="*/ 36 w 868"/>
                <a:gd name="T41" fmla="*/ 8 h 939"/>
                <a:gd name="T42" fmla="*/ 34 w 868"/>
                <a:gd name="T43" fmla="*/ 0 h 939"/>
                <a:gd name="T44" fmla="*/ 15 w 868"/>
                <a:gd name="T45" fmla="*/ 7 h 939"/>
                <a:gd name="T46" fmla="*/ 10 w 868"/>
                <a:gd name="T47" fmla="*/ 8 h 9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8"/>
                <a:gd name="T73" fmla="*/ 0 h 939"/>
                <a:gd name="T74" fmla="*/ 868 w 868"/>
                <a:gd name="T75" fmla="*/ 939 h 9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8" h="939">
                  <a:moveTo>
                    <a:pt x="77" y="57"/>
                  </a:moveTo>
                  <a:lnTo>
                    <a:pt x="77" y="112"/>
                  </a:lnTo>
                  <a:lnTo>
                    <a:pt x="85" y="191"/>
                  </a:lnTo>
                  <a:lnTo>
                    <a:pt x="0" y="299"/>
                  </a:lnTo>
                  <a:lnTo>
                    <a:pt x="22" y="496"/>
                  </a:lnTo>
                  <a:lnTo>
                    <a:pt x="262" y="647"/>
                  </a:lnTo>
                  <a:lnTo>
                    <a:pt x="270" y="703"/>
                  </a:lnTo>
                  <a:lnTo>
                    <a:pt x="313" y="882"/>
                  </a:lnTo>
                  <a:lnTo>
                    <a:pt x="384" y="939"/>
                  </a:lnTo>
                  <a:lnTo>
                    <a:pt x="825" y="882"/>
                  </a:lnTo>
                  <a:lnTo>
                    <a:pt x="782" y="726"/>
                  </a:lnTo>
                  <a:lnTo>
                    <a:pt x="868" y="276"/>
                  </a:lnTo>
                  <a:lnTo>
                    <a:pt x="775" y="455"/>
                  </a:lnTo>
                  <a:lnTo>
                    <a:pt x="754" y="412"/>
                  </a:lnTo>
                  <a:lnTo>
                    <a:pt x="760" y="370"/>
                  </a:lnTo>
                  <a:lnTo>
                    <a:pt x="703" y="170"/>
                  </a:lnTo>
                  <a:lnTo>
                    <a:pt x="640" y="170"/>
                  </a:lnTo>
                  <a:lnTo>
                    <a:pt x="384" y="112"/>
                  </a:lnTo>
                  <a:lnTo>
                    <a:pt x="370" y="91"/>
                  </a:lnTo>
                  <a:lnTo>
                    <a:pt x="370" y="77"/>
                  </a:lnTo>
                  <a:lnTo>
                    <a:pt x="270" y="57"/>
                  </a:lnTo>
                  <a:lnTo>
                    <a:pt x="256" y="0"/>
                  </a:lnTo>
                  <a:lnTo>
                    <a:pt x="114" y="49"/>
                  </a:lnTo>
                  <a:lnTo>
                    <a:pt x="77" y="57"/>
                  </a:lnTo>
                </a:path>
              </a:pathLst>
            </a:custGeom>
            <a:noFill/>
            <a:ln w="6350">
              <a:solidFill>
                <a:srgbClr val="000000"/>
              </a:solidFill>
              <a:round/>
              <a:headEnd/>
              <a:tailEnd/>
            </a:ln>
          </p:spPr>
          <p:txBody>
            <a:bodyPr/>
            <a:lstStyle/>
            <a:p>
              <a:endParaRPr lang="en-US"/>
            </a:p>
          </p:txBody>
        </p:sp>
        <p:sp>
          <p:nvSpPr>
            <p:cNvPr id="36983" name="Freeform 70"/>
            <p:cNvSpPr>
              <a:spLocks/>
            </p:cNvSpPr>
            <p:nvPr/>
          </p:nvSpPr>
          <p:spPr bwMode="auto">
            <a:xfrm>
              <a:off x="1944" y="1650"/>
              <a:ext cx="261" cy="424"/>
            </a:xfrm>
            <a:custGeom>
              <a:avLst/>
              <a:gdLst>
                <a:gd name="T0" fmla="*/ 63 w 712"/>
                <a:gd name="T1" fmla="*/ 149 h 1166"/>
                <a:gd name="T2" fmla="*/ 56 w 712"/>
                <a:gd name="T3" fmla="*/ 149 h 1166"/>
                <a:gd name="T4" fmla="*/ 55 w 712"/>
                <a:gd name="T5" fmla="*/ 143 h 1166"/>
                <a:gd name="T6" fmla="*/ 52 w 712"/>
                <a:gd name="T7" fmla="*/ 137 h 1166"/>
                <a:gd name="T8" fmla="*/ 35 w 712"/>
                <a:gd name="T9" fmla="*/ 121 h 1166"/>
                <a:gd name="T10" fmla="*/ 37 w 712"/>
                <a:gd name="T11" fmla="*/ 111 h 1166"/>
                <a:gd name="T12" fmla="*/ 34 w 712"/>
                <a:gd name="T13" fmla="*/ 99 h 1166"/>
                <a:gd name="T14" fmla="*/ 25 w 712"/>
                <a:gd name="T15" fmla="*/ 102 h 1166"/>
                <a:gd name="T16" fmla="*/ 6 w 712"/>
                <a:gd name="T17" fmla="*/ 82 h 1166"/>
                <a:gd name="T18" fmla="*/ 0 w 712"/>
                <a:gd name="T19" fmla="*/ 71 h 1166"/>
                <a:gd name="T20" fmla="*/ 2 w 712"/>
                <a:gd name="T21" fmla="*/ 65 h 1166"/>
                <a:gd name="T22" fmla="*/ 11 w 712"/>
                <a:gd name="T23" fmla="*/ 45 h 1166"/>
                <a:gd name="T24" fmla="*/ 9 w 712"/>
                <a:gd name="T25" fmla="*/ 39 h 1166"/>
                <a:gd name="T26" fmla="*/ 21 w 712"/>
                <a:gd name="T27" fmla="*/ 29 h 1166"/>
                <a:gd name="T28" fmla="*/ 23 w 712"/>
                <a:gd name="T29" fmla="*/ 15 h 1166"/>
                <a:gd name="T30" fmla="*/ 19 w 712"/>
                <a:gd name="T31" fmla="*/ 13 h 1166"/>
                <a:gd name="T32" fmla="*/ 14 w 712"/>
                <a:gd name="T33" fmla="*/ 8 h 1166"/>
                <a:gd name="T34" fmla="*/ 73 w 712"/>
                <a:gd name="T35" fmla="*/ 0 h 1166"/>
                <a:gd name="T36" fmla="*/ 73 w 712"/>
                <a:gd name="T37" fmla="*/ 1 h 1166"/>
                <a:gd name="T38" fmla="*/ 77 w 712"/>
                <a:gd name="T39" fmla="*/ 16 h 1166"/>
                <a:gd name="T40" fmla="*/ 79 w 712"/>
                <a:gd name="T41" fmla="*/ 17 h 1166"/>
                <a:gd name="T42" fmla="*/ 91 w 712"/>
                <a:gd name="T43" fmla="*/ 86 h 1166"/>
                <a:gd name="T44" fmla="*/ 91 w 712"/>
                <a:gd name="T45" fmla="*/ 91 h 1166"/>
                <a:gd name="T46" fmla="*/ 96 w 712"/>
                <a:gd name="T47" fmla="*/ 97 h 1166"/>
                <a:gd name="T48" fmla="*/ 86 w 712"/>
                <a:gd name="T49" fmla="*/ 129 h 1166"/>
                <a:gd name="T50" fmla="*/ 79 w 712"/>
                <a:gd name="T51" fmla="*/ 151 h 1166"/>
                <a:gd name="T52" fmla="*/ 69 w 712"/>
                <a:gd name="T53" fmla="*/ 145 h 1166"/>
                <a:gd name="T54" fmla="*/ 63 w 712"/>
                <a:gd name="T55" fmla="*/ 154 h 1166"/>
                <a:gd name="T56" fmla="*/ 63 w 712"/>
                <a:gd name="T57" fmla="*/ 149 h 1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2"/>
                <a:gd name="T88" fmla="*/ 0 h 1166"/>
                <a:gd name="T89" fmla="*/ 712 w 712"/>
                <a:gd name="T90" fmla="*/ 1166 h 11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2" h="1166">
                  <a:moveTo>
                    <a:pt x="470" y="1125"/>
                  </a:moveTo>
                  <a:lnTo>
                    <a:pt x="419" y="1125"/>
                  </a:lnTo>
                  <a:lnTo>
                    <a:pt x="413" y="1080"/>
                  </a:lnTo>
                  <a:lnTo>
                    <a:pt x="385" y="1038"/>
                  </a:lnTo>
                  <a:lnTo>
                    <a:pt x="263" y="917"/>
                  </a:lnTo>
                  <a:lnTo>
                    <a:pt x="277" y="840"/>
                  </a:lnTo>
                  <a:lnTo>
                    <a:pt x="257" y="747"/>
                  </a:lnTo>
                  <a:lnTo>
                    <a:pt x="185" y="769"/>
                  </a:lnTo>
                  <a:lnTo>
                    <a:pt x="43" y="618"/>
                  </a:lnTo>
                  <a:lnTo>
                    <a:pt x="0" y="539"/>
                  </a:lnTo>
                  <a:lnTo>
                    <a:pt x="15" y="490"/>
                  </a:lnTo>
                  <a:lnTo>
                    <a:pt x="78" y="342"/>
                  </a:lnTo>
                  <a:lnTo>
                    <a:pt x="65" y="291"/>
                  </a:lnTo>
                  <a:lnTo>
                    <a:pt x="157" y="220"/>
                  </a:lnTo>
                  <a:lnTo>
                    <a:pt x="171" y="112"/>
                  </a:lnTo>
                  <a:lnTo>
                    <a:pt x="143" y="100"/>
                  </a:lnTo>
                  <a:lnTo>
                    <a:pt x="100" y="57"/>
                  </a:lnTo>
                  <a:lnTo>
                    <a:pt x="541" y="0"/>
                  </a:lnTo>
                  <a:lnTo>
                    <a:pt x="541" y="6"/>
                  </a:lnTo>
                  <a:lnTo>
                    <a:pt x="570" y="120"/>
                  </a:lnTo>
                  <a:lnTo>
                    <a:pt x="590" y="128"/>
                  </a:lnTo>
                  <a:lnTo>
                    <a:pt x="676" y="653"/>
                  </a:lnTo>
                  <a:lnTo>
                    <a:pt x="676" y="690"/>
                  </a:lnTo>
                  <a:lnTo>
                    <a:pt x="712" y="732"/>
                  </a:lnTo>
                  <a:lnTo>
                    <a:pt x="641" y="974"/>
                  </a:lnTo>
                  <a:lnTo>
                    <a:pt x="590" y="1145"/>
                  </a:lnTo>
                  <a:lnTo>
                    <a:pt x="513" y="1096"/>
                  </a:lnTo>
                  <a:lnTo>
                    <a:pt x="470" y="1166"/>
                  </a:lnTo>
                  <a:lnTo>
                    <a:pt x="470" y="1125"/>
                  </a:lnTo>
                </a:path>
              </a:pathLst>
            </a:custGeom>
            <a:noFill/>
            <a:ln w="6350">
              <a:solidFill>
                <a:srgbClr val="000000"/>
              </a:solidFill>
              <a:round/>
              <a:headEnd/>
              <a:tailEnd/>
            </a:ln>
          </p:spPr>
          <p:txBody>
            <a:bodyPr/>
            <a:lstStyle/>
            <a:p>
              <a:endParaRPr lang="en-US"/>
            </a:p>
          </p:txBody>
        </p:sp>
        <p:sp>
          <p:nvSpPr>
            <p:cNvPr id="36984" name="Freeform 71"/>
            <p:cNvSpPr>
              <a:spLocks/>
            </p:cNvSpPr>
            <p:nvPr/>
          </p:nvSpPr>
          <p:spPr bwMode="auto">
            <a:xfrm>
              <a:off x="1847" y="2385"/>
              <a:ext cx="346" cy="296"/>
            </a:xfrm>
            <a:custGeom>
              <a:avLst/>
              <a:gdLst>
                <a:gd name="T0" fmla="*/ 0 w 946"/>
                <a:gd name="T1" fmla="*/ 5 h 811"/>
                <a:gd name="T2" fmla="*/ 64 w 946"/>
                <a:gd name="T3" fmla="*/ 0 h 811"/>
                <a:gd name="T4" fmla="*/ 69 w 946"/>
                <a:gd name="T5" fmla="*/ 22 h 811"/>
                <a:gd name="T6" fmla="*/ 59 w 946"/>
                <a:gd name="T7" fmla="*/ 55 h 811"/>
                <a:gd name="T8" fmla="*/ 102 w 946"/>
                <a:gd name="T9" fmla="*/ 50 h 811"/>
                <a:gd name="T10" fmla="*/ 102 w 946"/>
                <a:gd name="T11" fmla="*/ 59 h 811"/>
                <a:gd name="T12" fmla="*/ 112 w 946"/>
                <a:gd name="T13" fmla="*/ 75 h 811"/>
                <a:gd name="T14" fmla="*/ 113 w 946"/>
                <a:gd name="T15" fmla="*/ 76 h 811"/>
                <a:gd name="T16" fmla="*/ 123 w 946"/>
                <a:gd name="T17" fmla="*/ 72 h 811"/>
                <a:gd name="T18" fmla="*/ 113 w 946"/>
                <a:gd name="T19" fmla="*/ 89 h 811"/>
                <a:gd name="T20" fmla="*/ 127 w 946"/>
                <a:gd name="T21" fmla="*/ 101 h 811"/>
                <a:gd name="T22" fmla="*/ 121 w 946"/>
                <a:gd name="T23" fmla="*/ 108 h 811"/>
                <a:gd name="T24" fmla="*/ 103 w 946"/>
                <a:gd name="T25" fmla="*/ 94 h 811"/>
                <a:gd name="T26" fmla="*/ 102 w 946"/>
                <a:gd name="T27" fmla="*/ 103 h 811"/>
                <a:gd name="T28" fmla="*/ 90 w 946"/>
                <a:gd name="T29" fmla="*/ 102 h 811"/>
                <a:gd name="T30" fmla="*/ 89 w 946"/>
                <a:gd name="T31" fmla="*/ 108 h 811"/>
                <a:gd name="T32" fmla="*/ 53 w 946"/>
                <a:gd name="T33" fmla="*/ 91 h 811"/>
                <a:gd name="T34" fmla="*/ 54 w 946"/>
                <a:gd name="T35" fmla="*/ 94 h 811"/>
                <a:gd name="T36" fmla="*/ 40 w 946"/>
                <a:gd name="T37" fmla="*/ 99 h 811"/>
                <a:gd name="T38" fmla="*/ 40 w 946"/>
                <a:gd name="T39" fmla="*/ 95 h 811"/>
                <a:gd name="T40" fmla="*/ 8 w 946"/>
                <a:gd name="T41" fmla="*/ 93 h 811"/>
                <a:gd name="T42" fmla="*/ 7 w 946"/>
                <a:gd name="T43" fmla="*/ 75 h 811"/>
                <a:gd name="T44" fmla="*/ 13 w 946"/>
                <a:gd name="T45" fmla="*/ 69 h 811"/>
                <a:gd name="T46" fmla="*/ 10 w 946"/>
                <a:gd name="T47" fmla="*/ 38 h 811"/>
                <a:gd name="T48" fmla="*/ 3 w 946"/>
                <a:gd name="T49" fmla="*/ 33 h 811"/>
                <a:gd name="T50" fmla="*/ 0 w 946"/>
                <a:gd name="T51" fmla="*/ 5 h 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6"/>
                <a:gd name="T79" fmla="*/ 0 h 811"/>
                <a:gd name="T80" fmla="*/ 946 w 946"/>
                <a:gd name="T81" fmla="*/ 811 h 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6" h="811">
                  <a:moveTo>
                    <a:pt x="0" y="36"/>
                  </a:moveTo>
                  <a:lnTo>
                    <a:pt x="482" y="0"/>
                  </a:lnTo>
                  <a:lnTo>
                    <a:pt x="519" y="164"/>
                  </a:lnTo>
                  <a:lnTo>
                    <a:pt x="439" y="412"/>
                  </a:lnTo>
                  <a:lnTo>
                    <a:pt x="760" y="378"/>
                  </a:lnTo>
                  <a:lnTo>
                    <a:pt x="760" y="441"/>
                  </a:lnTo>
                  <a:lnTo>
                    <a:pt x="838" y="563"/>
                  </a:lnTo>
                  <a:lnTo>
                    <a:pt x="846" y="569"/>
                  </a:lnTo>
                  <a:lnTo>
                    <a:pt x="917" y="540"/>
                  </a:lnTo>
                  <a:lnTo>
                    <a:pt x="846" y="669"/>
                  </a:lnTo>
                  <a:lnTo>
                    <a:pt x="946" y="762"/>
                  </a:lnTo>
                  <a:lnTo>
                    <a:pt x="909" y="811"/>
                  </a:lnTo>
                  <a:lnTo>
                    <a:pt x="767" y="705"/>
                  </a:lnTo>
                  <a:lnTo>
                    <a:pt x="760" y="776"/>
                  </a:lnTo>
                  <a:lnTo>
                    <a:pt x="675" y="768"/>
                  </a:lnTo>
                  <a:lnTo>
                    <a:pt x="667" y="811"/>
                  </a:lnTo>
                  <a:lnTo>
                    <a:pt x="398" y="683"/>
                  </a:lnTo>
                  <a:lnTo>
                    <a:pt x="405" y="705"/>
                  </a:lnTo>
                  <a:lnTo>
                    <a:pt x="297" y="740"/>
                  </a:lnTo>
                  <a:lnTo>
                    <a:pt x="297" y="711"/>
                  </a:lnTo>
                  <a:lnTo>
                    <a:pt x="63" y="697"/>
                  </a:lnTo>
                  <a:lnTo>
                    <a:pt x="55" y="563"/>
                  </a:lnTo>
                  <a:lnTo>
                    <a:pt x="98" y="520"/>
                  </a:lnTo>
                  <a:lnTo>
                    <a:pt x="77" y="284"/>
                  </a:lnTo>
                  <a:lnTo>
                    <a:pt x="20" y="250"/>
                  </a:lnTo>
                  <a:lnTo>
                    <a:pt x="0" y="36"/>
                  </a:lnTo>
                </a:path>
              </a:pathLst>
            </a:custGeom>
            <a:noFill/>
            <a:ln w="6350">
              <a:solidFill>
                <a:srgbClr val="000000"/>
              </a:solidFill>
              <a:round/>
              <a:headEnd/>
              <a:tailEnd/>
            </a:ln>
          </p:spPr>
          <p:txBody>
            <a:bodyPr/>
            <a:lstStyle/>
            <a:p>
              <a:endParaRPr lang="en-US"/>
            </a:p>
          </p:txBody>
        </p:sp>
        <p:sp>
          <p:nvSpPr>
            <p:cNvPr id="36985" name="Freeform 72"/>
            <p:cNvSpPr>
              <a:spLocks/>
            </p:cNvSpPr>
            <p:nvPr/>
          </p:nvSpPr>
          <p:spPr bwMode="auto">
            <a:xfrm>
              <a:off x="1589" y="1180"/>
              <a:ext cx="390" cy="435"/>
            </a:xfrm>
            <a:custGeom>
              <a:avLst/>
              <a:gdLst>
                <a:gd name="T0" fmla="*/ 106 w 1066"/>
                <a:gd name="T1" fmla="*/ 60 h 1196"/>
                <a:gd name="T2" fmla="*/ 143 w 1066"/>
                <a:gd name="T3" fmla="*/ 19 h 1196"/>
                <a:gd name="T4" fmla="*/ 143 w 1066"/>
                <a:gd name="T5" fmla="*/ 17 h 1196"/>
                <a:gd name="T6" fmla="*/ 122 w 1066"/>
                <a:gd name="T7" fmla="*/ 16 h 1196"/>
                <a:gd name="T8" fmla="*/ 112 w 1066"/>
                <a:gd name="T9" fmla="*/ 19 h 1196"/>
                <a:gd name="T10" fmla="*/ 80 w 1066"/>
                <a:gd name="T11" fmla="*/ 6 h 1196"/>
                <a:gd name="T12" fmla="*/ 65 w 1066"/>
                <a:gd name="T13" fmla="*/ 9 h 1196"/>
                <a:gd name="T14" fmla="*/ 49 w 1066"/>
                <a:gd name="T15" fmla="*/ 6 h 1196"/>
                <a:gd name="T16" fmla="*/ 46 w 1066"/>
                <a:gd name="T17" fmla="*/ 0 h 1196"/>
                <a:gd name="T18" fmla="*/ 11 w 1066"/>
                <a:gd name="T19" fmla="*/ 2 h 1196"/>
                <a:gd name="T20" fmla="*/ 0 w 1066"/>
                <a:gd name="T21" fmla="*/ 2 h 1196"/>
                <a:gd name="T22" fmla="*/ 0 w 1066"/>
                <a:gd name="T23" fmla="*/ 5 h 1196"/>
                <a:gd name="T24" fmla="*/ 4 w 1066"/>
                <a:gd name="T25" fmla="*/ 33 h 1196"/>
                <a:gd name="T26" fmla="*/ 8 w 1066"/>
                <a:gd name="T27" fmla="*/ 43 h 1196"/>
                <a:gd name="T28" fmla="*/ 19 w 1066"/>
                <a:gd name="T29" fmla="*/ 89 h 1196"/>
                <a:gd name="T30" fmla="*/ 13 w 1066"/>
                <a:gd name="T31" fmla="*/ 98 h 1196"/>
                <a:gd name="T32" fmla="*/ 22 w 1066"/>
                <a:gd name="T33" fmla="*/ 107 h 1196"/>
                <a:gd name="T34" fmla="*/ 24 w 1066"/>
                <a:gd name="T35" fmla="*/ 157 h 1196"/>
                <a:gd name="T36" fmla="*/ 26 w 1066"/>
                <a:gd name="T37" fmla="*/ 158 h 1196"/>
                <a:gd name="T38" fmla="*/ 127 w 1066"/>
                <a:gd name="T39" fmla="*/ 146 h 1196"/>
                <a:gd name="T40" fmla="*/ 126 w 1066"/>
                <a:gd name="T41" fmla="*/ 139 h 1196"/>
                <a:gd name="T42" fmla="*/ 94 w 1066"/>
                <a:gd name="T43" fmla="*/ 119 h 1196"/>
                <a:gd name="T44" fmla="*/ 91 w 1066"/>
                <a:gd name="T45" fmla="*/ 93 h 1196"/>
                <a:gd name="T46" fmla="*/ 103 w 1066"/>
                <a:gd name="T47" fmla="*/ 79 h 1196"/>
                <a:gd name="T48" fmla="*/ 102 w 1066"/>
                <a:gd name="T49" fmla="*/ 69 h 1196"/>
                <a:gd name="T50" fmla="*/ 102 w 1066"/>
                <a:gd name="T51" fmla="*/ 61 h 1196"/>
                <a:gd name="T52" fmla="*/ 106 w 1066"/>
                <a:gd name="T53" fmla="*/ 60 h 1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6"/>
                <a:gd name="T82" fmla="*/ 0 h 1196"/>
                <a:gd name="T83" fmla="*/ 1066 w 1066"/>
                <a:gd name="T84" fmla="*/ 1196 h 1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6" h="1196">
                  <a:moveTo>
                    <a:pt x="796" y="456"/>
                  </a:moveTo>
                  <a:lnTo>
                    <a:pt x="1066" y="143"/>
                  </a:lnTo>
                  <a:lnTo>
                    <a:pt x="1066" y="128"/>
                  </a:lnTo>
                  <a:lnTo>
                    <a:pt x="909" y="122"/>
                  </a:lnTo>
                  <a:lnTo>
                    <a:pt x="838" y="143"/>
                  </a:lnTo>
                  <a:lnTo>
                    <a:pt x="596" y="43"/>
                  </a:lnTo>
                  <a:lnTo>
                    <a:pt x="490" y="71"/>
                  </a:lnTo>
                  <a:lnTo>
                    <a:pt x="369" y="43"/>
                  </a:lnTo>
                  <a:lnTo>
                    <a:pt x="348" y="0"/>
                  </a:lnTo>
                  <a:lnTo>
                    <a:pt x="84" y="15"/>
                  </a:lnTo>
                  <a:lnTo>
                    <a:pt x="0" y="15"/>
                  </a:lnTo>
                  <a:lnTo>
                    <a:pt x="0" y="37"/>
                  </a:lnTo>
                  <a:lnTo>
                    <a:pt x="27" y="250"/>
                  </a:lnTo>
                  <a:lnTo>
                    <a:pt x="63" y="328"/>
                  </a:lnTo>
                  <a:lnTo>
                    <a:pt x="141" y="677"/>
                  </a:lnTo>
                  <a:lnTo>
                    <a:pt x="98" y="740"/>
                  </a:lnTo>
                  <a:lnTo>
                    <a:pt x="163" y="812"/>
                  </a:lnTo>
                  <a:lnTo>
                    <a:pt x="177" y="1188"/>
                  </a:lnTo>
                  <a:lnTo>
                    <a:pt x="191" y="1196"/>
                  </a:lnTo>
                  <a:lnTo>
                    <a:pt x="952" y="1104"/>
                  </a:lnTo>
                  <a:lnTo>
                    <a:pt x="944" y="1054"/>
                  </a:lnTo>
                  <a:lnTo>
                    <a:pt x="704" y="903"/>
                  </a:lnTo>
                  <a:lnTo>
                    <a:pt x="682" y="706"/>
                  </a:lnTo>
                  <a:lnTo>
                    <a:pt x="767" y="598"/>
                  </a:lnTo>
                  <a:lnTo>
                    <a:pt x="759" y="519"/>
                  </a:lnTo>
                  <a:lnTo>
                    <a:pt x="759" y="464"/>
                  </a:lnTo>
                  <a:lnTo>
                    <a:pt x="796" y="456"/>
                  </a:lnTo>
                </a:path>
              </a:pathLst>
            </a:custGeom>
            <a:noFill/>
            <a:ln w="6350">
              <a:solidFill>
                <a:srgbClr val="000000"/>
              </a:solidFill>
              <a:round/>
              <a:headEnd/>
              <a:tailEnd/>
            </a:ln>
          </p:spPr>
          <p:txBody>
            <a:bodyPr/>
            <a:lstStyle/>
            <a:p>
              <a:endParaRPr lang="en-US"/>
            </a:p>
          </p:txBody>
        </p:sp>
        <p:sp>
          <p:nvSpPr>
            <p:cNvPr id="36986" name="Freeform 73"/>
            <p:cNvSpPr>
              <a:spLocks/>
            </p:cNvSpPr>
            <p:nvPr/>
          </p:nvSpPr>
          <p:spPr bwMode="ltGray">
            <a:xfrm>
              <a:off x="1589" y="1180"/>
              <a:ext cx="390" cy="435"/>
            </a:xfrm>
            <a:custGeom>
              <a:avLst/>
              <a:gdLst>
                <a:gd name="T0" fmla="*/ 106 w 1066"/>
                <a:gd name="T1" fmla="*/ 60 h 1196"/>
                <a:gd name="T2" fmla="*/ 143 w 1066"/>
                <a:gd name="T3" fmla="*/ 19 h 1196"/>
                <a:gd name="T4" fmla="*/ 143 w 1066"/>
                <a:gd name="T5" fmla="*/ 17 h 1196"/>
                <a:gd name="T6" fmla="*/ 122 w 1066"/>
                <a:gd name="T7" fmla="*/ 16 h 1196"/>
                <a:gd name="T8" fmla="*/ 112 w 1066"/>
                <a:gd name="T9" fmla="*/ 19 h 1196"/>
                <a:gd name="T10" fmla="*/ 80 w 1066"/>
                <a:gd name="T11" fmla="*/ 6 h 1196"/>
                <a:gd name="T12" fmla="*/ 65 w 1066"/>
                <a:gd name="T13" fmla="*/ 9 h 1196"/>
                <a:gd name="T14" fmla="*/ 49 w 1066"/>
                <a:gd name="T15" fmla="*/ 6 h 1196"/>
                <a:gd name="T16" fmla="*/ 46 w 1066"/>
                <a:gd name="T17" fmla="*/ 0 h 1196"/>
                <a:gd name="T18" fmla="*/ 11 w 1066"/>
                <a:gd name="T19" fmla="*/ 2 h 1196"/>
                <a:gd name="T20" fmla="*/ 0 w 1066"/>
                <a:gd name="T21" fmla="*/ 2 h 1196"/>
                <a:gd name="T22" fmla="*/ 0 w 1066"/>
                <a:gd name="T23" fmla="*/ 5 h 1196"/>
                <a:gd name="T24" fmla="*/ 4 w 1066"/>
                <a:gd name="T25" fmla="*/ 33 h 1196"/>
                <a:gd name="T26" fmla="*/ 8 w 1066"/>
                <a:gd name="T27" fmla="*/ 43 h 1196"/>
                <a:gd name="T28" fmla="*/ 19 w 1066"/>
                <a:gd name="T29" fmla="*/ 89 h 1196"/>
                <a:gd name="T30" fmla="*/ 13 w 1066"/>
                <a:gd name="T31" fmla="*/ 98 h 1196"/>
                <a:gd name="T32" fmla="*/ 22 w 1066"/>
                <a:gd name="T33" fmla="*/ 107 h 1196"/>
                <a:gd name="T34" fmla="*/ 24 w 1066"/>
                <a:gd name="T35" fmla="*/ 157 h 1196"/>
                <a:gd name="T36" fmla="*/ 26 w 1066"/>
                <a:gd name="T37" fmla="*/ 158 h 1196"/>
                <a:gd name="T38" fmla="*/ 127 w 1066"/>
                <a:gd name="T39" fmla="*/ 146 h 1196"/>
                <a:gd name="T40" fmla="*/ 126 w 1066"/>
                <a:gd name="T41" fmla="*/ 139 h 1196"/>
                <a:gd name="T42" fmla="*/ 94 w 1066"/>
                <a:gd name="T43" fmla="*/ 119 h 1196"/>
                <a:gd name="T44" fmla="*/ 91 w 1066"/>
                <a:gd name="T45" fmla="*/ 93 h 1196"/>
                <a:gd name="T46" fmla="*/ 103 w 1066"/>
                <a:gd name="T47" fmla="*/ 79 h 1196"/>
                <a:gd name="T48" fmla="*/ 102 w 1066"/>
                <a:gd name="T49" fmla="*/ 69 h 1196"/>
                <a:gd name="T50" fmla="*/ 102 w 1066"/>
                <a:gd name="T51" fmla="*/ 61 h 1196"/>
                <a:gd name="T52" fmla="*/ 106 w 1066"/>
                <a:gd name="T53" fmla="*/ 60 h 1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6"/>
                <a:gd name="T82" fmla="*/ 0 h 1196"/>
                <a:gd name="T83" fmla="*/ 1066 w 1066"/>
                <a:gd name="T84" fmla="*/ 1196 h 1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6" h="1196">
                  <a:moveTo>
                    <a:pt x="796" y="456"/>
                  </a:moveTo>
                  <a:lnTo>
                    <a:pt x="1066" y="143"/>
                  </a:lnTo>
                  <a:lnTo>
                    <a:pt x="1066" y="128"/>
                  </a:lnTo>
                  <a:lnTo>
                    <a:pt x="909" y="122"/>
                  </a:lnTo>
                  <a:lnTo>
                    <a:pt x="838" y="143"/>
                  </a:lnTo>
                  <a:lnTo>
                    <a:pt x="596" y="43"/>
                  </a:lnTo>
                  <a:lnTo>
                    <a:pt x="490" y="71"/>
                  </a:lnTo>
                  <a:lnTo>
                    <a:pt x="369" y="43"/>
                  </a:lnTo>
                  <a:lnTo>
                    <a:pt x="348" y="0"/>
                  </a:lnTo>
                  <a:lnTo>
                    <a:pt x="84" y="15"/>
                  </a:lnTo>
                  <a:lnTo>
                    <a:pt x="0" y="15"/>
                  </a:lnTo>
                  <a:lnTo>
                    <a:pt x="0" y="37"/>
                  </a:lnTo>
                  <a:lnTo>
                    <a:pt x="27" y="250"/>
                  </a:lnTo>
                  <a:lnTo>
                    <a:pt x="63" y="328"/>
                  </a:lnTo>
                  <a:lnTo>
                    <a:pt x="141" y="677"/>
                  </a:lnTo>
                  <a:lnTo>
                    <a:pt x="98" y="740"/>
                  </a:lnTo>
                  <a:lnTo>
                    <a:pt x="163" y="812"/>
                  </a:lnTo>
                  <a:lnTo>
                    <a:pt x="177" y="1188"/>
                  </a:lnTo>
                  <a:lnTo>
                    <a:pt x="191" y="1196"/>
                  </a:lnTo>
                  <a:lnTo>
                    <a:pt x="952" y="1104"/>
                  </a:lnTo>
                  <a:lnTo>
                    <a:pt x="944" y="1054"/>
                  </a:lnTo>
                  <a:lnTo>
                    <a:pt x="704" y="903"/>
                  </a:lnTo>
                  <a:lnTo>
                    <a:pt x="682" y="706"/>
                  </a:lnTo>
                  <a:lnTo>
                    <a:pt x="767" y="598"/>
                  </a:lnTo>
                  <a:lnTo>
                    <a:pt x="759" y="519"/>
                  </a:lnTo>
                  <a:lnTo>
                    <a:pt x="759" y="464"/>
                  </a:lnTo>
                  <a:lnTo>
                    <a:pt x="796" y="456"/>
                  </a:lnTo>
                  <a:close/>
                </a:path>
              </a:pathLst>
            </a:custGeom>
            <a:solidFill>
              <a:schemeClr val="bg1"/>
            </a:solidFill>
            <a:ln w="9525">
              <a:noFill/>
              <a:round/>
              <a:headEnd/>
              <a:tailEnd/>
            </a:ln>
          </p:spPr>
          <p:txBody>
            <a:bodyPr/>
            <a:lstStyle/>
            <a:p>
              <a:endParaRPr lang="en-US"/>
            </a:p>
          </p:txBody>
        </p:sp>
        <p:sp>
          <p:nvSpPr>
            <p:cNvPr id="36987" name="Freeform 74"/>
            <p:cNvSpPr>
              <a:spLocks/>
            </p:cNvSpPr>
            <p:nvPr/>
          </p:nvSpPr>
          <p:spPr bwMode="ltGray">
            <a:xfrm>
              <a:off x="1589" y="1180"/>
              <a:ext cx="390" cy="435"/>
            </a:xfrm>
            <a:custGeom>
              <a:avLst/>
              <a:gdLst>
                <a:gd name="T0" fmla="*/ 106 w 1066"/>
                <a:gd name="T1" fmla="*/ 60 h 1196"/>
                <a:gd name="T2" fmla="*/ 143 w 1066"/>
                <a:gd name="T3" fmla="*/ 19 h 1196"/>
                <a:gd name="T4" fmla="*/ 143 w 1066"/>
                <a:gd name="T5" fmla="*/ 17 h 1196"/>
                <a:gd name="T6" fmla="*/ 122 w 1066"/>
                <a:gd name="T7" fmla="*/ 16 h 1196"/>
                <a:gd name="T8" fmla="*/ 112 w 1066"/>
                <a:gd name="T9" fmla="*/ 19 h 1196"/>
                <a:gd name="T10" fmla="*/ 80 w 1066"/>
                <a:gd name="T11" fmla="*/ 6 h 1196"/>
                <a:gd name="T12" fmla="*/ 65 w 1066"/>
                <a:gd name="T13" fmla="*/ 9 h 1196"/>
                <a:gd name="T14" fmla="*/ 49 w 1066"/>
                <a:gd name="T15" fmla="*/ 6 h 1196"/>
                <a:gd name="T16" fmla="*/ 46 w 1066"/>
                <a:gd name="T17" fmla="*/ 0 h 1196"/>
                <a:gd name="T18" fmla="*/ 11 w 1066"/>
                <a:gd name="T19" fmla="*/ 2 h 1196"/>
                <a:gd name="T20" fmla="*/ 0 w 1066"/>
                <a:gd name="T21" fmla="*/ 2 h 1196"/>
                <a:gd name="T22" fmla="*/ 0 w 1066"/>
                <a:gd name="T23" fmla="*/ 5 h 1196"/>
                <a:gd name="T24" fmla="*/ 4 w 1066"/>
                <a:gd name="T25" fmla="*/ 33 h 1196"/>
                <a:gd name="T26" fmla="*/ 8 w 1066"/>
                <a:gd name="T27" fmla="*/ 43 h 1196"/>
                <a:gd name="T28" fmla="*/ 19 w 1066"/>
                <a:gd name="T29" fmla="*/ 89 h 1196"/>
                <a:gd name="T30" fmla="*/ 13 w 1066"/>
                <a:gd name="T31" fmla="*/ 98 h 1196"/>
                <a:gd name="T32" fmla="*/ 22 w 1066"/>
                <a:gd name="T33" fmla="*/ 107 h 1196"/>
                <a:gd name="T34" fmla="*/ 24 w 1066"/>
                <a:gd name="T35" fmla="*/ 157 h 1196"/>
                <a:gd name="T36" fmla="*/ 26 w 1066"/>
                <a:gd name="T37" fmla="*/ 158 h 1196"/>
                <a:gd name="T38" fmla="*/ 127 w 1066"/>
                <a:gd name="T39" fmla="*/ 146 h 1196"/>
                <a:gd name="T40" fmla="*/ 126 w 1066"/>
                <a:gd name="T41" fmla="*/ 139 h 1196"/>
                <a:gd name="T42" fmla="*/ 94 w 1066"/>
                <a:gd name="T43" fmla="*/ 119 h 1196"/>
                <a:gd name="T44" fmla="*/ 91 w 1066"/>
                <a:gd name="T45" fmla="*/ 93 h 1196"/>
                <a:gd name="T46" fmla="*/ 103 w 1066"/>
                <a:gd name="T47" fmla="*/ 79 h 1196"/>
                <a:gd name="T48" fmla="*/ 102 w 1066"/>
                <a:gd name="T49" fmla="*/ 69 h 1196"/>
                <a:gd name="T50" fmla="*/ 102 w 1066"/>
                <a:gd name="T51" fmla="*/ 61 h 1196"/>
                <a:gd name="T52" fmla="*/ 106 w 1066"/>
                <a:gd name="T53" fmla="*/ 60 h 1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6"/>
                <a:gd name="T82" fmla="*/ 0 h 1196"/>
                <a:gd name="T83" fmla="*/ 1066 w 1066"/>
                <a:gd name="T84" fmla="*/ 1196 h 1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6" h="1196">
                  <a:moveTo>
                    <a:pt x="796" y="456"/>
                  </a:moveTo>
                  <a:lnTo>
                    <a:pt x="1066" y="143"/>
                  </a:lnTo>
                  <a:lnTo>
                    <a:pt x="1066" y="128"/>
                  </a:lnTo>
                  <a:lnTo>
                    <a:pt x="909" y="122"/>
                  </a:lnTo>
                  <a:lnTo>
                    <a:pt x="838" y="143"/>
                  </a:lnTo>
                  <a:lnTo>
                    <a:pt x="596" y="43"/>
                  </a:lnTo>
                  <a:lnTo>
                    <a:pt x="490" y="71"/>
                  </a:lnTo>
                  <a:lnTo>
                    <a:pt x="369" y="43"/>
                  </a:lnTo>
                  <a:lnTo>
                    <a:pt x="348" y="0"/>
                  </a:lnTo>
                  <a:lnTo>
                    <a:pt x="84" y="15"/>
                  </a:lnTo>
                  <a:lnTo>
                    <a:pt x="0" y="15"/>
                  </a:lnTo>
                  <a:lnTo>
                    <a:pt x="0" y="37"/>
                  </a:lnTo>
                  <a:lnTo>
                    <a:pt x="27" y="250"/>
                  </a:lnTo>
                  <a:lnTo>
                    <a:pt x="63" y="328"/>
                  </a:lnTo>
                  <a:lnTo>
                    <a:pt x="141" y="677"/>
                  </a:lnTo>
                  <a:lnTo>
                    <a:pt x="98" y="740"/>
                  </a:lnTo>
                  <a:lnTo>
                    <a:pt x="163" y="812"/>
                  </a:lnTo>
                  <a:lnTo>
                    <a:pt x="177" y="1188"/>
                  </a:lnTo>
                  <a:lnTo>
                    <a:pt x="191" y="1196"/>
                  </a:lnTo>
                  <a:lnTo>
                    <a:pt x="952" y="1104"/>
                  </a:lnTo>
                  <a:lnTo>
                    <a:pt x="944" y="1054"/>
                  </a:lnTo>
                  <a:lnTo>
                    <a:pt x="704" y="903"/>
                  </a:lnTo>
                  <a:lnTo>
                    <a:pt x="682" y="706"/>
                  </a:lnTo>
                  <a:lnTo>
                    <a:pt x="767" y="598"/>
                  </a:lnTo>
                  <a:lnTo>
                    <a:pt x="759" y="519"/>
                  </a:lnTo>
                  <a:lnTo>
                    <a:pt x="759" y="464"/>
                  </a:lnTo>
                  <a:lnTo>
                    <a:pt x="796" y="456"/>
                  </a:lnTo>
                </a:path>
              </a:pathLst>
            </a:custGeom>
            <a:solidFill>
              <a:schemeClr val="bg1"/>
            </a:solidFill>
            <a:ln w="6350">
              <a:solidFill>
                <a:srgbClr val="000000"/>
              </a:solidFill>
              <a:round/>
              <a:headEnd/>
              <a:tailEnd/>
            </a:ln>
          </p:spPr>
          <p:txBody>
            <a:bodyPr/>
            <a:lstStyle/>
            <a:p>
              <a:endParaRPr lang="en-US"/>
            </a:p>
          </p:txBody>
        </p:sp>
        <p:sp>
          <p:nvSpPr>
            <p:cNvPr id="36988" name="Freeform 75"/>
            <p:cNvSpPr>
              <a:spLocks/>
            </p:cNvSpPr>
            <p:nvPr/>
          </p:nvSpPr>
          <p:spPr bwMode="auto">
            <a:xfrm>
              <a:off x="1642" y="1582"/>
              <a:ext cx="365" cy="252"/>
            </a:xfrm>
            <a:custGeom>
              <a:avLst/>
              <a:gdLst>
                <a:gd name="T0" fmla="*/ 5 w 996"/>
                <a:gd name="T1" fmla="*/ 11 h 690"/>
                <a:gd name="T2" fmla="*/ 0 w 996"/>
                <a:gd name="T3" fmla="*/ 14 h 690"/>
                <a:gd name="T4" fmla="*/ 2 w 996"/>
                <a:gd name="T5" fmla="*/ 35 h 690"/>
                <a:gd name="T6" fmla="*/ 4 w 996"/>
                <a:gd name="T7" fmla="*/ 45 h 690"/>
                <a:gd name="T8" fmla="*/ 19 w 996"/>
                <a:gd name="T9" fmla="*/ 81 h 690"/>
                <a:gd name="T10" fmla="*/ 21 w 996"/>
                <a:gd name="T11" fmla="*/ 88 h 690"/>
                <a:gd name="T12" fmla="*/ 22 w 996"/>
                <a:gd name="T13" fmla="*/ 92 h 690"/>
                <a:gd name="T14" fmla="*/ 108 w 996"/>
                <a:gd name="T15" fmla="*/ 86 h 690"/>
                <a:gd name="T16" fmla="*/ 113 w 996"/>
                <a:gd name="T17" fmla="*/ 90 h 690"/>
                <a:gd name="T18" fmla="*/ 121 w 996"/>
                <a:gd name="T19" fmla="*/ 70 h 690"/>
                <a:gd name="T20" fmla="*/ 119 w 996"/>
                <a:gd name="T21" fmla="*/ 64 h 690"/>
                <a:gd name="T22" fmla="*/ 132 w 996"/>
                <a:gd name="T23" fmla="*/ 54 h 690"/>
                <a:gd name="T24" fmla="*/ 134 w 996"/>
                <a:gd name="T25" fmla="*/ 39 h 690"/>
                <a:gd name="T26" fmla="*/ 130 w 996"/>
                <a:gd name="T27" fmla="*/ 38 h 690"/>
                <a:gd name="T28" fmla="*/ 124 w 996"/>
                <a:gd name="T29" fmla="*/ 32 h 690"/>
                <a:gd name="T30" fmla="*/ 115 w 996"/>
                <a:gd name="T31" fmla="*/ 24 h 690"/>
                <a:gd name="T32" fmla="*/ 109 w 996"/>
                <a:gd name="T33" fmla="*/ 0 h 690"/>
                <a:gd name="T34" fmla="*/ 7 w 996"/>
                <a:gd name="T35" fmla="*/ 12 h 690"/>
                <a:gd name="T36" fmla="*/ 5 w 996"/>
                <a:gd name="T37" fmla="*/ 11 h 6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6"/>
                <a:gd name="T58" fmla="*/ 0 h 690"/>
                <a:gd name="T59" fmla="*/ 996 w 996"/>
                <a:gd name="T60" fmla="*/ 690 h 6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6" h="690">
                  <a:moveTo>
                    <a:pt x="36" y="84"/>
                  </a:moveTo>
                  <a:lnTo>
                    <a:pt x="0" y="106"/>
                  </a:lnTo>
                  <a:lnTo>
                    <a:pt x="14" y="263"/>
                  </a:lnTo>
                  <a:lnTo>
                    <a:pt x="28" y="334"/>
                  </a:lnTo>
                  <a:lnTo>
                    <a:pt x="142" y="604"/>
                  </a:lnTo>
                  <a:lnTo>
                    <a:pt x="156" y="661"/>
                  </a:lnTo>
                  <a:lnTo>
                    <a:pt x="164" y="690"/>
                  </a:lnTo>
                  <a:lnTo>
                    <a:pt x="803" y="647"/>
                  </a:lnTo>
                  <a:lnTo>
                    <a:pt x="840" y="675"/>
                  </a:lnTo>
                  <a:lnTo>
                    <a:pt x="903" y="527"/>
                  </a:lnTo>
                  <a:lnTo>
                    <a:pt x="890" y="476"/>
                  </a:lnTo>
                  <a:lnTo>
                    <a:pt x="982" y="405"/>
                  </a:lnTo>
                  <a:lnTo>
                    <a:pt x="996" y="297"/>
                  </a:lnTo>
                  <a:lnTo>
                    <a:pt x="968" y="285"/>
                  </a:lnTo>
                  <a:lnTo>
                    <a:pt x="925" y="242"/>
                  </a:lnTo>
                  <a:lnTo>
                    <a:pt x="854" y="177"/>
                  </a:lnTo>
                  <a:lnTo>
                    <a:pt x="811" y="0"/>
                  </a:lnTo>
                  <a:lnTo>
                    <a:pt x="50" y="92"/>
                  </a:lnTo>
                  <a:lnTo>
                    <a:pt x="36" y="84"/>
                  </a:lnTo>
                </a:path>
              </a:pathLst>
            </a:custGeom>
            <a:solidFill>
              <a:srgbClr val="969696"/>
            </a:solidFill>
            <a:ln w="6350">
              <a:solidFill>
                <a:srgbClr val="000000"/>
              </a:solidFill>
              <a:round/>
              <a:headEnd/>
              <a:tailEnd/>
            </a:ln>
          </p:spPr>
          <p:txBody>
            <a:bodyPr/>
            <a:lstStyle/>
            <a:p>
              <a:endParaRPr lang="en-US"/>
            </a:p>
          </p:txBody>
        </p:sp>
        <p:sp>
          <p:nvSpPr>
            <p:cNvPr id="36989" name="Freeform 76"/>
            <p:cNvSpPr>
              <a:spLocks/>
            </p:cNvSpPr>
            <p:nvPr/>
          </p:nvSpPr>
          <p:spPr bwMode="auto">
            <a:xfrm>
              <a:off x="1702" y="1818"/>
              <a:ext cx="414" cy="337"/>
            </a:xfrm>
            <a:custGeom>
              <a:avLst/>
              <a:gdLst>
                <a:gd name="T0" fmla="*/ 89 w 1131"/>
                <a:gd name="T1" fmla="*/ 10 h 925"/>
                <a:gd name="T2" fmla="*/ 90 w 1131"/>
                <a:gd name="T3" fmla="*/ 4 h 925"/>
                <a:gd name="T4" fmla="*/ 86 w 1131"/>
                <a:gd name="T5" fmla="*/ 0 h 925"/>
                <a:gd name="T6" fmla="*/ 0 w 1131"/>
                <a:gd name="T7" fmla="*/ 6 h 925"/>
                <a:gd name="T8" fmla="*/ 8 w 1131"/>
                <a:gd name="T9" fmla="*/ 22 h 925"/>
                <a:gd name="T10" fmla="*/ 29 w 1131"/>
                <a:gd name="T11" fmla="*/ 50 h 925"/>
                <a:gd name="T12" fmla="*/ 33 w 1131"/>
                <a:gd name="T13" fmla="*/ 102 h 925"/>
                <a:gd name="T14" fmla="*/ 33 w 1131"/>
                <a:gd name="T15" fmla="*/ 115 h 925"/>
                <a:gd name="T16" fmla="*/ 134 w 1131"/>
                <a:gd name="T17" fmla="*/ 106 h 925"/>
                <a:gd name="T18" fmla="*/ 131 w 1131"/>
                <a:gd name="T19" fmla="*/ 122 h 925"/>
                <a:gd name="T20" fmla="*/ 141 w 1131"/>
                <a:gd name="T21" fmla="*/ 123 h 925"/>
                <a:gd name="T22" fmla="*/ 148 w 1131"/>
                <a:gd name="T23" fmla="*/ 105 h 925"/>
                <a:gd name="T24" fmla="*/ 152 w 1131"/>
                <a:gd name="T25" fmla="*/ 93 h 925"/>
                <a:gd name="T26" fmla="*/ 152 w 1131"/>
                <a:gd name="T27" fmla="*/ 88 h 925"/>
                <a:gd name="T28" fmla="*/ 145 w 1131"/>
                <a:gd name="T29" fmla="*/ 88 h 925"/>
                <a:gd name="T30" fmla="*/ 144 w 1131"/>
                <a:gd name="T31" fmla="*/ 82 h 925"/>
                <a:gd name="T32" fmla="*/ 140 w 1131"/>
                <a:gd name="T33" fmla="*/ 77 h 925"/>
                <a:gd name="T34" fmla="*/ 124 w 1131"/>
                <a:gd name="T35" fmla="*/ 60 h 925"/>
                <a:gd name="T36" fmla="*/ 126 w 1131"/>
                <a:gd name="T37" fmla="*/ 50 h 925"/>
                <a:gd name="T38" fmla="*/ 123 w 1131"/>
                <a:gd name="T39" fmla="*/ 38 h 925"/>
                <a:gd name="T40" fmla="*/ 113 w 1131"/>
                <a:gd name="T41" fmla="*/ 41 h 925"/>
                <a:gd name="T42" fmla="*/ 94 w 1131"/>
                <a:gd name="T43" fmla="*/ 20 h 925"/>
                <a:gd name="T44" fmla="*/ 89 w 1131"/>
                <a:gd name="T45" fmla="*/ 10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1"/>
                <a:gd name="T70" fmla="*/ 0 h 925"/>
                <a:gd name="T71" fmla="*/ 1131 w 1131"/>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1" h="925">
                  <a:moveTo>
                    <a:pt x="661" y="77"/>
                  </a:moveTo>
                  <a:lnTo>
                    <a:pt x="676" y="28"/>
                  </a:lnTo>
                  <a:lnTo>
                    <a:pt x="639" y="0"/>
                  </a:lnTo>
                  <a:lnTo>
                    <a:pt x="0" y="43"/>
                  </a:lnTo>
                  <a:lnTo>
                    <a:pt x="64" y="164"/>
                  </a:lnTo>
                  <a:lnTo>
                    <a:pt x="212" y="378"/>
                  </a:lnTo>
                  <a:lnTo>
                    <a:pt x="242" y="768"/>
                  </a:lnTo>
                  <a:lnTo>
                    <a:pt x="249" y="868"/>
                  </a:lnTo>
                  <a:lnTo>
                    <a:pt x="1003" y="797"/>
                  </a:lnTo>
                  <a:lnTo>
                    <a:pt x="974" y="917"/>
                  </a:lnTo>
                  <a:lnTo>
                    <a:pt x="1052" y="925"/>
                  </a:lnTo>
                  <a:lnTo>
                    <a:pt x="1103" y="789"/>
                  </a:lnTo>
                  <a:lnTo>
                    <a:pt x="1131" y="704"/>
                  </a:lnTo>
                  <a:lnTo>
                    <a:pt x="1131" y="663"/>
                  </a:lnTo>
                  <a:lnTo>
                    <a:pt x="1080" y="663"/>
                  </a:lnTo>
                  <a:lnTo>
                    <a:pt x="1074" y="618"/>
                  </a:lnTo>
                  <a:lnTo>
                    <a:pt x="1046" y="576"/>
                  </a:lnTo>
                  <a:lnTo>
                    <a:pt x="924" y="455"/>
                  </a:lnTo>
                  <a:lnTo>
                    <a:pt x="938" y="378"/>
                  </a:lnTo>
                  <a:lnTo>
                    <a:pt x="918" y="285"/>
                  </a:lnTo>
                  <a:lnTo>
                    <a:pt x="846" y="307"/>
                  </a:lnTo>
                  <a:lnTo>
                    <a:pt x="704" y="149"/>
                  </a:lnTo>
                  <a:lnTo>
                    <a:pt x="661" y="77"/>
                  </a:lnTo>
                </a:path>
              </a:pathLst>
            </a:custGeom>
            <a:noFill/>
            <a:ln w="6350">
              <a:solidFill>
                <a:srgbClr val="000000"/>
              </a:solidFill>
              <a:round/>
              <a:headEnd/>
              <a:tailEnd/>
            </a:ln>
          </p:spPr>
          <p:txBody>
            <a:bodyPr/>
            <a:lstStyle/>
            <a:p>
              <a:endParaRPr lang="en-US"/>
            </a:p>
          </p:txBody>
        </p:sp>
        <p:sp>
          <p:nvSpPr>
            <p:cNvPr id="36990" name="Freeform 77"/>
            <p:cNvSpPr>
              <a:spLocks/>
            </p:cNvSpPr>
            <p:nvPr/>
          </p:nvSpPr>
          <p:spPr bwMode="auto">
            <a:xfrm>
              <a:off x="1792" y="2108"/>
              <a:ext cx="295" cy="292"/>
            </a:xfrm>
            <a:custGeom>
              <a:avLst/>
              <a:gdLst>
                <a:gd name="T0" fmla="*/ 85 w 803"/>
                <a:gd name="T1" fmla="*/ 102 h 797"/>
                <a:gd name="T2" fmla="*/ 83 w 803"/>
                <a:gd name="T3" fmla="*/ 90 h 797"/>
                <a:gd name="T4" fmla="*/ 100 w 803"/>
                <a:gd name="T5" fmla="*/ 44 h 797"/>
                <a:gd name="T6" fmla="*/ 108 w 803"/>
                <a:gd name="T7" fmla="*/ 17 h 797"/>
                <a:gd name="T8" fmla="*/ 98 w 803"/>
                <a:gd name="T9" fmla="*/ 16 h 797"/>
                <a:gd name="T10" fmla="*/ 102 w 803"/>
                <a:gd name="T11" fmla="*/ 0 h 797"/>
                <a:gd name="T12" fmla="*/ 0 w 803"/>
                <a:gd name="T13" fmla="*/ 10 h 797"/>
                <a:gd name="T14" fmla="*/ 7 w 803"/>
                <a:gd name="T15" fmla="*/ 90 h 797"/>
                <a:gd name="T16" fmla="*/ 18 w 803"/>
                <a:gd name="T17" fmla="*/ 93 h 797"/>
                <a:gd name="T18" fmla="*/ 20 w 803"/>
                <a:gd name="T19" fmla="*/ 107 h 797"/>
                <a:gd name="T20" fmla="*/ 85 w 803"/>
                <a:gd name="T21" fmla="*/ 102 h 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3"/>
                <a:gd name="T34" fmla="*/ 0 h 797"/>
                <a:gd name="T35" fmla="*/ 803 w 803"/>
                <a:gd name="T36" fmla="*/ 797 h 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3" h="797">
                  <a:moveTo>
                    <a:pt x="632" y="761"/>
                  </a:moveTo>
                  <a:lnTo>
                    <a:pt x="619" y="675"/>
                  </a:lnTo>
                  <a:lnTo>
                    <a:pt x="740" y="327"/>
                  </a:lnTo>
                  <a:lnTo>
                    <a:pt x="803" y="128"/>
                  </a:lnTo>
                  <a:lnTo>
                    <a:pt x="725" y="120"/>
                  </a:lnTo>
                  <a:lnTo>
                    <a:pt x="754" y="0"/>
                  </a:lnTo>
                  <a:lnTo>
                    <a:pt x="0" y="71"/>
                  </a:lnTo>
                  <a:lnTo>
                    <a:pt x="50" y="669"/>
                  </a:lnTo>
                  <a:lnTo>
                    <a:pt x="136" y="697"/>
                  </a:lnTo>
                  <a:lnTo>
                    <a:pt x="150" y="797"/>
                  </a:lnTo>
                  <a:lnTo>
                    <a:pt x="632" y="761"/>
                  </a:lnTo>
                </a:path>
              </a:pathLst>
            </a:custGeom>
            <a:noFill/>
            <a:ln w="6350">
              <a:solidFill>
                <a:srgbClr val="000000"/>
              </a:solidFill>
              <a:round/>
              <a:headEnd/>
              <a:tailEnd/>
            </a:ln>
          </p:spPr>
          <p:txBody>
            <a:bodyPr/>
            <a:lstStyle/>
            <a:p>
              <a:endParaRPr lang="en-US"/>
            </a:p>
          </p:txBody>
        </p:sp>
        <p:sp>
          <p:nvSpPr>
            <p:cNvPr id="36991" name="Freeform 78"/>
            <p:cNvSpPr>
              <a:spLocks/>
            </p:cNvSpPr>
            <p:nvPr/>
          </p:nvSpPr>
          <p:spPr bwMode="auto">
            <a:xfrm>
              <a:off x="2444" y="1944"/>
              <a:ext cx="501" cy="248"/>
            </a:xfrm>
            <a:custGeom>
              <a:avLst/>
              <a:gdLst>
                <a:gd name="T0" fmla="*/ 98 w 1365"/>
                <a:gd name="T1" fmla="*/ 71 h 681"/>
                <a:gd name="T2" fmla="*/ 76 w 1365"/>
                <a:gd name="T3" fmla="*/ 74 h 681"/>
                <a:gd name="T4" fmla="*/ 70 w 1365"/>
                <a:gd name="T5" fmla="*/ 64 h 681"/>
                <a:gd name="T6" fmla="*/ 33 w 1365"/>
                <a:gd name="T7" fmla="*/ 71 h 681"/>
                <a:gd name="T8" fmla="*/ 25 w 1365"/>
                <a:gd name="T9" fmla="*/ 81 h 681"/>
                <a:gd name="T10" fmla="*/ 0 w 1365"/>
                <a:gd name="T11" fmla="*/ 85 h 681"/>
                <a:gd name="T12" fmla="*/ 3 w 1365"/>
                <a:gd name="T13" fmla="*/ 77 h 681"/>
                <a:gd name="T14" fmla="*/ 4 w 1365"/>
                <a:gd name="T15" fmla="*/ 72 h 681"/>
                <a:gd name="T16" fmla="*/ 42 w 1365"/>
                <a:gd name="T17" fmla="*/ 39 h 681"/>
                <a:gd name="T18" fmla="*/ 45 w 1365"/>
                <a:gd name="T19" fmla="*/ 30 h 681"/>
                <a:gd name="T20" fmla="*/ 109 w 1365"/>
                <a:gd name="T21" fmla="*/ 20 h 681"/>
                <a:gd name="T22" fmla="*/ 168 w 1365"/>
                <a:gd name="T23" fmla="*/ 0 h 681"/>
                <a:gd name="T24" fmla="*/ 173 w 1365"/>
                <a:gd name="T25" fmla="*/ 18 h 681"/>
                <a:gd name="T26" fmla="*/ 184 w 1365"/>
                <a:gd name="T27" fmla="*/ 23 h 681"/>
                <a:gd name="T28" fmla="*/ 183 w 1365"/>
                <a:gd name="T29" fmla="*/ 23 h 681"/>
                <a:gd name="T30" fmla="*/ 173 w 1365"/>
                <a:gd name="T31" fmla="*/ 37 h 681"/>
                <a:gd name="T32" fmla="*/ 160 w 1365"/>
                <a:gd name="T33" fmla="*/ 39 h 681"/>
                <a:gd name="T34" fmla="*/ 170 w 1365"/>
                <a:gd name="T35" fmla="*/ 43 h 681"/>
                <a:gd name="T36" fmla="*/ 173 w 1365"/>
                <a:gd name="T37" fmla="*/ 44 h 681"/>
                <a:gd name="T38" fmla="*/ 145 w 1365"/>
                <a:gd name="T39" fmla="*/ 71 h 681"/>
                <a:gd name="T40" fmla="*/ 138 w 1365"/>
                <a:gd name="T41" fmla="*/ 87 h 681"/>
                <a:gd name="T42" fmla="*/ 127 w 1365"/>
                <a:gd name="T43" fmla="*/ 90 h 681"/>
                <a:gd name="T44" fmla="*/ 98 w 1365"/>
                <a:gd name="T45" fmla="*/ 71 h 6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5"/>
                <a:gd name="T70" fmla="*/ 0 h 681"/>
                <a:gd name="T71" fmla="*/ 1365 w 1365"/>
                <a:gd name="T72" fmla="*/ 681 h 6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5" h="681">
                  <a:moveTo>
                    <a:pt x="726" y="533"/>
                  </a:moveTo>
                  <a:lnTo>
                    <a:pt x="561" y="561"/>
                  </a:lnTo>
                  <a:lnTo>
                    <a:pt x="518" y="484"/>
                  </a:lnTo>
                  <a:lnTo>
                    <a:pt x="242" y="533"/>
                  </a:lnTo>
                  <a:lnTo>
                    <a:pt x="185" y="610"/>
                  </a:lnTo>
                  <a:lnTo>
                    <a:pt x="0" y="639"/>
                  </a:lnTo>
                  <a:lnTo>
                    <a:pt x="20" y="582"/>
                  </a:lnTo>
                  <a:lnTo>
                    <a:pt x="34" y="547"/>
                  </a:lnTo>
                  <a:lnTo>
                    <a:pt x="313" y="291"/>
                  </a:lnTo>
                  <a:lnTo>
                    <a:pt x="333" y="226"/>
                  </a:lnTo>
                  <a:lnTo>
                    <a:pt x="809" y="148"/>
                  </a:lnTo>
                  <a:lnTo>
                    <a:pt x="1244" y="0"/>
                  </a:lnTo>
                  <a:lnTo>
                    <a:pt x="1281" y="134"/>
                  </a:lnTo>
                  <a:lnTo>
                    <a:pt x="1365" y="170"/>
                  </a:lnTo>
                  <a:lnTo>
                    <a:pt x="1358" y="170"/>
                  </a:lnTo>
                  <a:lnTo>
                    <a:pt x="1287" y="276"/>
                  </a:lnTo>
                  <a:lnTo>
                    <a:pt x="1187" y="291"/>
                  </a:lnTo>
                  <a:lnTo>
                    <a:pt x="1259" y="325"/>
                  </a:lnTo>
                  <a:lnTo>
                    <a:pt x="1281" y="333"/>
                  </a:lnTo>
                  <a:lnTo>
                    <a:pt x="1074" y="539"/>
                  </a:lnTo>
                  <a:lnTo>
                    <a:pt x="1023" y="653"/>
                  </a:lnTo>
                  <a:lnTo>
                    <a:pt x="945" y="681"/>
                  </a:lnTo>
                  <a:lnTo>
                    <a:pt x="726" y="533"/>
                  </a:lnTo>
                  <a:close/>
                </a:path>
              </a:pathLst>
            </a:custGeom>
            <a:solidFill>
              <a:srgbClr val="FF9900"/>
            </a:solidFill>
            <a:ln w="9525">
              <a:noFill/>
              <a:round/>
              <a:headEnd/>
              <a:tailEnd/>
            </a:ln>
          </p:spPr>
          <p:txBody>
            <a:bodyPr/>
            <a:lstStyle/>
            <a:p>
              <a:endParaRPr lang="en-US"/>
            </a:p>
          </p:txBody>
        </p:sp>
        <p:sp>
          <p:nvSpPr>
            <p:cNvPr id="36992" name="Freeform 79"/>
            <p:cNvSpPr>
              <a:spLocks/>
            </p:cNvSpPr>
            <p:nvPr/>
          </p:nvSpPr>
          <p:spPr bwMode="auto">
            <a:xfrm>
              <a:off x="2444" y="1944"/>
              <a:ext cx="501" cy="248"/>
            </a:xfrm>
            <a:custGeom>
              <a:avLst/>
              <a:gdLst>
                <a:gd name="T0" fmla="*/ 266 w 1365"/>
                <a:gd name="T1" fmla="*/ 194 h 681"/>
                <a:gd name="T2" fmla="*/ 206 w 1365"/>
                <a:gd name="T3" fmla="*/ 204 h 681"/>
                <a:gd name="T4" fmla="*/ 190 w 1365"/>
                <a:gd name="T5" fmla="*/ 176 h 681"/>
                <a:gd name="T6" fmla="*/ 89 w 1365"/>
                <a:gd name="T7" fmla="*/ 194 h 681"/>
                <a:gd name="T8" fmla="*/ 68 w 1365"/>
                <a:gd name="T9" fmla="*/ 222 h 681"/>
                <a:gd name="T10" fmla="*/ 0 w 1365"/>
                <a:gd name="T11" fmla="*/ 233 h 681"/>
                <a:gd name="T12" fmla="*/ 7 w 1365"/>
                <a:gd name="T13" fmla="*/ 212 h 681"/>
                <a:gd name="T14" fmla="*/ 12 w 1365"/>
                <a:gd name="T15" fmla="*/ 199 h 681"/>
                <a:gd name="T16" fmla="*/ 115 w 1365"/>
                <a:gd name="T17" fmla="*/ 106 h 681"/>
                <a:gd name="T18" fmla="*/ 122 w 1365"/>
                <a:gd name="T19" fmla="*/ 82 h 681"/>
                <a:gd name="T20" fmla="*/ 297 w 1365"/>
                <a:gd name="T21" fmla="*/ 54 h 681"/>
                <a:gd name="T22" fmla="*/ 457 w 1365"/>
                <a:gd name="T23" fmla="*/ 0 h 681"/>
                <a:gd name="T24" fmla="*/ 470 w 1365"/>
                <a:gd name="T25" fmla="*/ 49 h 681"/>
                <a:gd name="T26" fmla="*/ 501 w 1365"/>
                <a:gd name="T27" fmla="*/ 62 h 681"/>
                <a:gd name="T28" fmla="*/ 498 w 1365"/>
                <a:gd name="T29" fmla="*/ 62 h 681"/>
                <a:gd name="T30" fmla="*/ 472 w 1365"/>
                <a:gd name="T31" fmla="*/ 101 h 681"/>
                <a:gd name="T32" fmla="*/ 436 w 1365"/>
                <a:gd name="T33" fmla="*/ 106 h 681"/>
                <a:gd name="T34" fmla="*/ 462 w 1365"/>
                <a:gd name="T35" fmla="*/ 118 h 681"/>
                <a:gd name="T36" fmla="*/ 470 w 1365"/>
                <a:gd name="T37" fmla="*/ 121 h 681"/>
                <a:gd name="T38" fmla="*/ 394 w 1365"/>
                <a:gd name="T39" fmla="*/ 196 h 681"/>
                <a:gd name="T40" fmla="*/ 375 w 1365"/>
                <a:gd name="T41" fmla="*/ 238 h 681"/>
                <a:gd name="T42" fmla="*/ 347 w 1365"/>
                <a:gd name="T43" fmla="*/ 248 h 681"/>
                <a:gd name="T44" fmla="*/ 266 w 1365"/>
                <a:gd name="T45" fmla="*/ 194 h 6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5"/>
                <a:gd name="T70" fmla="*/ 0 h 681"/>
                <a:gd name="T71" fmla="*/ 1365 w 1365"/>
                <a:gd name="T72" fmla="*/ 681 h 6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5" h="681">
                  <a:moveTo>
                    <a:pt x="726" y="533"/>
                  </a:moveTo>
                  <a:lnTo>
                    <a:pt x="561" y="561"/>
                  </a:lnTo>
                  <a:lnTo>
                    <a:pt x="518" y="484"/>
                  </a:lnTo>
                  <a:lnTo>
                    <a:pt x="242" y="533"/>
                  </a:lnTo>
                  <a:lnTo>
                    <a:pt x="185" y="610"/>
                  </a:lnTo>
                  <a:lnTo>
                    <a:pt x="0" y="639"/>
                  </a:lnTo>
                  <a:lnTo>
                    <a:pt x="20" y="582"/>
                  </a:lnTo>
                  <a:lnTo>
                    <a:pt x="34" y="547"/>
                  </a:lnTo>
                  <a:lnTo>
                    <a:pt x="313" y="291"/>
                  </a:lnTo>
                  <a:lnTo>
                    <a:pt x="333" y="226"/>
                  </a:lnTo>
                  <a:lnTo>
                    <a:pt x="809" y="148"/>
                  </a:lnTo>
                  <a:lnTo>
                    <a:pt x="1244" y="0"/>
                  </a:lnTo>
                  <a:lnTo>
                    <a:pt x="1281" y="134"/>
                  </a:lnTo>
                  <a:lnTo>
                    <a:pt x="1365" y="170"/>
                  </a:lnTo>
                  <a:lnTo>
                    <a:pt x="1358" y="170"/>
                  </a:lnTo>
                  <a:lnTo>
                    <a:pt x="1287" y="276"/>
                  </a:lnTo>
                  <a:lnTo>
                    <a:pt x="1187" y="291"/>
                  </a:lnTo>
                  <a:lnTo>
                    <a:pt x="1259" y="325"/>
                  </a:lnTo>
                  <a:lnTo>
                    <a:pt x="1281" y="333"/>
                  </a:lnTo>
                  <a:lnTo>
                    <a:pt x="1074" y="539"/>
                  </a:lnTo>
                  <a:lnTo>
                    <a:pt x="1023" y="653"/>
                  </a:lnTo>
                  <a:lnTo>
                    <a:pt x="945" y="681"/>
                  </a:lnTo>
                  <a:lnTo>
                    <a:pt x="726" y="533"/>
                  </a:lnTo>
                </a:path>
              </a:pathLst>
            </a:custGeom>
            <a:solidFill>
              <a:schemeClr val="bg1">
                <a:lumMod val="65000"/>
              </a:schemeClr>
            </a:solidFill>
            <a:ln w="6350">
              <a:solidFill>
                <a:srgbClr val="000000"/>
              </a:solidFill>
              <a:round/>
              <a:headEnd/>
              <a:tailEnd/>
            </a:ln>
          </p:spPr>
          <p:txBody>
            <a:bodyPr/>
            <a:lstStyle/>
            <a:p>
              <a:pPr>
                <a:defRPr/>
              </a:pPr>
              <a:endParaRPr lang="en-US"/>
            </a:p>
          </p:txBody>
        </p:sp>
        <p:sp>
          <p:nvSpPr>
            <p:cNvPr id="36993" name="Freeform 80"/>
            <p:cNvSpPr>
              <a:spLocks/>
            </p:cNvSpPr>
            <p:nvPr/>
          </p:nvSpPr>
          <p:spPr bwMode="auto">
            <a:xfrm>
              <a:off x="1226" y="1178"/>
              <a:ext cx="416" cy="249"/>
            </a:xfrm>
            <a:custGeom>
              <a:avLst/>
              <a:gdLst>
                <a:gd name="T0" fmla="*/ 153 w 1131"/>
                <a:gd name="T1" fmla="*/ 91 h 683"/>
                <a:gd name="T2" fmla="*/ 0 w 1131"/>
                <a:gd name="T3" fmla="*/ 88 h 683"/>
                <a:gd name="T4" fmla="*/ 3 w 1131"/>
                <a:gd name="T5" fmla="*/ 0 h 683"/>
                <a:gd name="T6" fmla="*/ 134 w 1131"/>
                <a:gd name="T7" fmla="*/ 3 h 683"/>
                <a:gd name="T8" fmla="*/ 134 w 1131"/>
                <a:gd name="T9" fmla="*/ 6 h 683"/>
                <a:gd name="T10" fmla="*/ 138 w 1131"/>
                <a:gd name="T11" fmla="*/ 34 h 683"/>
                <a:gd name="T12" fmla="*/ 142 w 1131"/>
                <a:gd name="T13" fmla="*/ 46 h 683"/>
                <a:gd name="T14" fmla="*/ 153 w 1131"/>
                <a:gd name="T15" fmla="*/ 91 h 683"/>
                <a:gd name="T16" fmla="*/ 0 60000 65536"/>
                <a:gd name="T17" fmla="*/ 0 60000 65536"/>
                <a:gd name="T18" fmla="*/ 0 60000 65536"/>
                <a:gd name="T19" fmla="*/ 0 60000 65536"/>
                <a:gd name="T20" fmla="*/ 0 60000 65536"/>
                <a:gd name="T21" fmla="*/ 0 60000 65536"/>
                <a:gd name="T22" fmla="*/ 0 60000 65536"/>
                <a:gd name="T23" fmla="*/ 0 60000 65536"/>
                <a:gd name="T24" fmla="*/ 0 w 1131"/>
                <a:gd name="T25" fmla="*/ 0 h 683"/>
                <a:gd name="T26" fmla="*/ 1131 w 1131"/>
                <a:gd name="T27" fmla="*/ 683 h 6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1" h="683">
                  <a:moveTo>
                    <a:pt x="1131" y="683"/>
                  </a:moveTo>
                  <a:lnTo>
                    <a:pt x="0" y="661"/>
                  </a:lnTo>
                  <a:lnTo>
                    <a:pt x="22" y="0"/>
                  </a:lnTo>
                  <a:lnTo>
                    <a:pt x="990" y="21"/>
                  </a:lnTo>
                  <a:lnTo>
                    <a:pt x="990" y="43"/>
                  </a:lnTo>
                  <a:lnTo>
                    <a:pt x="1017" y="256"/>
                  </a:lnTo>
                  <a:lnTo>
                    <a:pt x="1053" y="342"/>
                  </a:lnTo>
                  <a:lnTo>
                    <a:pt x="1131" y="683"/>
                  </a:lnTo>
                </a:path>
              </a:pathLst>
            </a:custGeom>
            <a:noFill/>
            <a:ln w="6350">
              <a:solidFill>
                <a:srgbClr val="000000"/>
              </a:solidFill>
              <a:round/>
              <a:headEnd/>
              <a:tailEnd/>
            </a:ln>
          </p:spPr>
          <p:txBody>
            <a:bodyPr/>
            <a:lstStyle/>
            <a:p>
              <a:endParaRPr lang="en-US"/>
            </a:p>
          </p:txBody>
        </p:sp>
        <p:sp>
          <p:nvSpPr>
            <p:cNvPr id="36994" name="Freeform 81"/>
            <p:cNvSpPr>
              <a:spLocks/>
            </p:cNvSpPr>
            <p:nvPr/>
          </p:nvSpPr>
          <p:spPr bwMode="ltGray">
            <a:xfrm>
              <a:off x="1226" y="1178"/>
              <a:ext cx="416" cy="249"/>
            </a:xfrm>
            <a:custGeom>
              <a:avLst/>
              <a:gdLst>
                <a:gd name="T0" fmla="*/ 153 w 1131"/>
                <a:gd name="T1" fmla="*/ 91 h 683"/>
                <a:gd name="T2" fmla="*/ 0 w 1131"/>
                <a:gd name="T3" fmla="*/ 88 h 683"/>
                <a:gd name="T4" fmla="*/ 3 w 1131"/>
                <a:gd name="T5" fmla="*/ 0 h 683"/>
                <a:gd name="T6" fmla="*/ 134 w 1131"/>
                <a:gd name="T7" fmla="*/ 3 h 683"/>
                <a:gd name="T8" fmla="*/ 134 w 1131"/>
                <a:gd name="T9" fmla="*/ 6 h 683"/>
                <a:gd name="T10" fmla="*/ 138 w 1131"/>
                <a:gd name="T11" fmla="*/ 34 h 683"/>
                <a:gd name="T12" fmla="*/ 142 w 1131"/>
                <a:gd name="T13" fmla="*/ 46 h 683"/>
                <a:gd name="T14" fmla="*/ 153 w 1131"/>
                <a:gd name="T15" fmla="*/ 91 h 683"/>
                <a:gd name="T16" fmla="*/ 0 60000 65536"/>
                <a:gd name="T17" fmla="*/ 0 60000 65536"/>
                <a:gd name="T18" fmla="*/ 0 60000 65536"/>
                <a:gd name="T19" fmla="*/ 0 60000 65536"/>
                <a:gd name="T20" fmla="*/ 0 60000 65536"/>
                <a:gd name="T21" fmla="*/ 0 60000 65536"/>
                <a:gd name="T22" fmla="*/ 0 60000 65536"/>
                <a:gd name="T23" fmla="*/ 0 60000 65536"/>
                <a:gd name="T24" fmla="*/ 0 w 1131"/>
                <a:gd name="T25" fmla="*/ 0 h 683"/>
                <a:gd name="T26" fmla="*/ 1131 w 1131"/>
                <a:gd name="T27" fmla="*/ 683 h 6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1" h="683">
                  <a:moveTo>
                    <a:pt x="1131" y="683"/>
                  </a:moveTo>
                  <a:lnTo>
                    <a:pt x="0" y="661"/>
                  </a:lnTo>
                  <a:lnTo>
                    <a:pt x="22" y="0"/>
                  </a:lnTo>
                  <a:lnTo>
                    <a:pt x="990" y="21"/>
                  </a:lnTo>
                  <a:lnTo>
                    <a:pt x="990" y="43"/>
                  </a:lnTo>
                  <a:lnTo>
                    <a:pt x="1017" y="256"/>
                  </a:lnTo>
                  <a:lnTo>
                    <a:pt x="1053" y="342"/>
                  </a:lnTo>
                  <a:lnTo>
                    <a:pt x="1131" y="683"/>
                  </a:lnTo>
                  <a:close/>
                </a:path>
              </a:pathLst>
            </a:custGeom>
            <a:solidFill>
              <a:schemeClr val="bg1"/>
            </a:solidFill>
            <a:ln w="9525">
              <a:noFill/>
              <a:round/>
              <a:headEnd/>
              <a:tailEnd/>
            </a:ln>
          </p:spPr>
          <p:txBody>
            <a:bodyPr/>
            <a:lstStyle/>
            <a:p>
              <a:endParaRPr lang="en-US"/>
            </a:p>
          </p:txBody>
        </p:sp>
        <p:sp>
          <p:nvSpPr>
            <p:cNvPr id="36995" name="Freeform 82"/>
            <p:cNvSpPr>
              <a:spLocks/>
            </p:cNvSpPr>
            <p:nvPr/>
          </p:nvSpPr>
          <p:spPr bwMode="ltGray">
            <a:xfrm>
              <a:off x="1226" y="1178"/>
              <a:ext cx="416" cy="249"/>
            </a:xfrm>
            <a:custGeom>
              <a:avLst/>
              <a:gdLst>
                <a:gd name="T0" fmla="*/ 153 w 1131"/>
                <a:gd name="T1" fmla="*/ 91 h 683"/>
                <a:gd name="T2" fmla="*/ 0 w 1131"/>
                <a:gd name="T3" fmla="*/ 88 h 683"/>
                <a:gd name="T4" fmla="*/ 3 w 1131"/>
                <a:gd name="T5" fmla="*/ 0 h 683"/>
                <a:gd name="T6" fmla="*/ 134 w 1131"/>
                <a:gd name="T7" fmla="*/ 3 h 683"/>
                <a:gd name="T8" fmla="*/ 134 w 1131"/>
                <a:gd name="T9" fmla="*/ 6 h 683"/>
                <a:gd name="T10" fmla="*/ 138 w 1131"/>
                <a:gd name="T11" fmla="*/ 34 h 683"/>
                <a:gd name="T12" fmla="*/ 142 w 1131"/>
                <a:gd name="T13" fmla="*/ 46 h 683"/>
                <a:gd name="T14" fmla="*/ 153 w 1131"/>
                <a:gd name="T15" fmla="*/ 91 h 683"/>
                <a:gd name="T16" fmla="*/ 0 60000 65536"/>
                <a:gd name="T17" fmla="*/ 0 60000 65536"/>
                <a:gd name="T18" fmla="*/ 0 60000 65536"/>
                <a:gd name="T19" fmla="*/ 0 60000 65536"/>
                <a:gd name="T20" fmla="*/ 0 60000 65536"/>
                <a:gd name="T21" fmla="*/ 0 60000 65536"/>
                <a:gd name="T22" fmla="*/ 0 60000 65536"/>
                <a:gd name="T23" fmla="*/ 0 60000 65536"/>
                <a:gd name="T24" fmla="*/ 0 w 1131"/>
                <a:gd name="T25" fmla="*/ 0 h 683"/>
                <a:gd name="T26" fmla="*/ 1131 w 1131"/>
                <a:gd name="T27" fmla="*/ 683 h 6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1" h="683">
                  <a:moveTo>
                    <a:pt x="1131" y="683"/>
                  </a:moveTo>
                  <a:lnTo>
                    <a:pt x="0" y="661"/>
                  </a:lnTo>
                  <a:lnTo>
                    <a:pt x="22" y="0"/>
                  </a:lnTo>
                  <a:lnTo>
                    <a:pt x="990" y="21"/>
                  </a:lnTo>
                  <a:lnTo>
                    <a:pt x="990" y="43"/>
                  </a:lnTo>
                  <a:lnTo>
                    <a:pt x="1017" y="256"/>
                  </a:lnTo>
                  <a:lnTo>
                    <a:pt x="1053" y="342"/>
                  </a:lnTo>
                  <a:lnTo>
                    <a:pt x="1131" y="683"/>
                  </a:lnTo>
                </a:path>
              </a:pathLst>
            </a:custGeom>
            <a:solidFill>
              <a:srgbClr val="87B5ED"/>
            </a:solidFill>
            <a:ln w="6350">
              <a:solidFill>
                <a:srgbClr val="000000"/>
              </a:solidFill>
              <a:round/>
              <a:headEnd/>
              <a:tailEnd/>
            </a:ln>
          </p:spPr>
          <p:txBody>
            <a:bodyPr/>
            <a:lstStyle/>
            <a:p>
              <a:endParaRPr lang="en-US"/>
            </a:p>
          </p:txBody>
        </p:sp>
        <p:sp>
          <p:nvSpPr>
            <p:cNvPr id="36996" name="Freeform 83"/>
            <p:cNvSpPr>
              <a:spLocks/>
            </p:cNvSpPr>
            <p:nvPr/>
          </p:nvSpPr>
          <p:spPr bwMode="auto">
            <a:xfrm>
              <a:off x="1216" y="1418"/>
              <a:ext cx="438" cy="259"/>
            </a:xfrm>
            <a:custGeom>
              <a:avLst/>
              <a:gdLst>
                <a:gd name="T0" fmla="*/ 156 w 1195"/>
                <a:gd name="T1" fmla="*/ 3 h 712"/>
                <a:gd name="T2" fmla="*/ 4 w 1195"/>
                <a:gd name="T3" fmla="*/ 0 h 712"/>
                <a:gd name="T4" fmla="*/ 2 w 1195"/>
                <a:gd name="T5" fmla="*/ 24 h 712"/>
                <a:gd name="T6" fmla="*/ 0 w 1195"/>
                <a:gd name="T7" fmla="*/ 80 h 712"/>
                <a:gd name="T8" fmla="*/ 115 w 1195"/>
                <a:gd name="T9" fmla="*/ 82 h 712"/>
                <a:gd name="T10" fmla="*/ 131 w 1195"/>
                <a:gd name="T11" fmla="*/ 88 h 712"/>
                <a:gd name="T12" fmla="*/ 140 w 1195"/>
                <a:gd name="T13" fmla="*/ 85 h 712"/>
                <a:gd name="T14" fmla="*/ 146 w 1195"/>
                <a:gd name="T15" fmla="*/ 88 h 712"/>
                <a:gd name="T16" fmla="*/ 146 w 1195"/>
                <a:gd name="T17" fmla="*/ 88 h 712"/>
                <a:gd name="T18" fmla="*/ 158 w 1195"/>
                <a:gd name="T19" fmla="*/ 94 h 712"/>
                <a:gd name="T20" fmla="*/ 156 w 1195"/>
                <a:gd name="T21" fmla="*/ 73 h 712"/>
                <a:gd name="T22" fmla="*/ 161 w 1195"/>
                <a:gd name="T23" fmla="*/ 71 h 712"/>
                <a:gd name="T24" fmla="*/ 159 w 1195"/>
                <a:gd name="T25" fmla="*/ 21 h 712"/>
                <a:gd name="T26" fmla="*/ 150 w 1195"/>
                <a:gd name="T27" fmla="*/ 11 h 712"/>
                <a:gd name="T28" fmla="*/ 156 w 1195"/>
                <a:gd name="T29" fmla="*/ 3 h 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5"/>
                <a:gd name="T46" fmla="*/ 0 h 712"/>
                <a:gd name="T47" fmla="*/ 1195 w 1195"/>
                <a:gd name="T48" fmla="*/ 712 h 7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5" h="712">
                  <a:moveTo>
                    <a:pt x="1159" y="22"/>
                  </a:moveTo>
                  <a:lnTo>
                    <a:pt x="28" y="0"/>
                  </a:lnTo>
                  <a:lnTo>
                    <a:pt x="14" y="185"/>
                  </a:lnTo>
                  <a:lnTo>
                    <a:pt x="0" y="604"/>
                  </a:lnTo>
                  <a:lnTo>
                    <a:pt x="860" y="620"/>
                  </a:lnTo>
                  <a:lnTo>
                    <a:pt x="974" y="663"/>
                  </a:lnTo>
                  <a:lnTo>
                    <a:pt x="1039" y="640"/>
                  </a:lnTo>
                  <a:lnTo>
                    <a:pt x="1088" y="663"/>
                  </a:lnTo>
                  <a:lnTo>
                    <a:pt x="1088" y="669"/>
                  </a:lnTo>
                  <a:lnTo>
                    <a:pt x="1173" y="712"/>
                  </a:lnTo>
                  <a:lnTo>
                    <a:pt x="1159" y="555"/>
                  </a:lnTo>
                  <a:lnTo>
                    <a:pt x="1195" y="533"/>
                  </a:lnTo>
                  <a:lnTo>
                    <a:pt x="1181" y="157"/>
                  </a:lnTo>
                  <a:lnTo>
                    <a:pt x="1116" y="85"/>
                  </a:lnTo>
                  <a:lnTo>
                    <a:pt x="1159" y="22"/>
                  </a:lnTo>
                </a:path>
              </a:pathLst>
            </a:custGeom>
            <a:noFill/>
            <a:ln w="6350">
              <a:solidFill>
                <a:srgbClr val="000000"/>
              </a:solidFill>
              <a:round/>
              <a:headEnd/>
              <a:tailEnd/>
            </a:ln>
          </p:spPr>
          <p:txBody>
            <a:bodyPr/>
            <a:lstStyle/>
            <a:p>
              <a:endParaRPr lang="en-US"/>
            </a:p>
          </p:txBody>
        </p:sp>
        <p:sp>
          <p:nvSpPr>
            <p:cNvPr id="36997" name="Freeform 84"/>
            <p:cNvSpPr>
              <a:spLocks/>
            </p:cNvSpPr>
            <p:nvPr/>
          </p:nvSpPr>
          <p:spPr bwMode="ltGray">
            <a:xfrm>
              <a:off x="1218" y="1417"/>
              <a:ext cx="436" cy="260"/>
            </a:xfrm>
            <a:custGeom>
              <a:avLst/>
              <a:gdLst>
                <a:gd name="T0" fmla="*/ 156 w 1189"/>
                <a:gd name="T1" fmla="*/ 3 h 715"/>
                <a:gd name="T2" fmla="*/ 32 w 1189"/>
                <a:gd name="T3" fmla="*/ 1 h 715"/>
                <a:gd name="T4" fmla="*/ 5 w 1189"/>
                <a:gd name="T5" fmla="*/ 0 h 715"/>
                <a:gd name="T6" fmla="*/ 2 w 1189"/>
                <a:gd name="T7" fmla="*/ 27 h 715"/>
                <a:gd name="T8" fmla="*/ 0 w 1189"/>
                <a:gd name="T9" fmla="*/ 81 h 715"/>
                <a:gd name="T10" fmla="*/ 115 w 1189"/>
                <a:gd name="T11" fmla="*/ 83 h 715"/>
                <a:gd name="T12" fmla="*/ 130 w 1189"/>
                <a:gd name="T13" fmla="*/ 88 h 715"/>
                <a:gd name="T14" fmla="*/ 139 w 1189"/>
                <a:gd name="T15" fmla="*/ 85 h 715"/>
                <a:gd name="T16" fmla="*/ 146 w 1189"/>
                <a:gd name="T17" fmla="*/ 88 h 715"/>
                <a:gd name="T18" fmla="*/ 146 w 1189"/>
                <a:gd name="T19" fmla="*/ 89 h 715"/>
                <a:gd name="T20" fmla="*/ 157 w 1189"/>
                <a:gd name="T21" fmla="*/ 95 h 715"/>
                <a:gd name="T22" fmla="*/ 155 w 1189"/>
                <a:gd name="T23" fmla="*/ 75 h 715"/>
                <a:gd name="T24" fmla="*/ 160 w 1189"/>
                <a:gd name="T25" fmla="*/ 72 h 715"/>
                <a:gd name="T26" fmla="*/ 158 w 1189"/>
                <a:gd name="T27" fmla="*/ 23 h 715"/>
                <a:gd name="T28" fmla="*/ 150 w 1189"/>
                <a:gd name="T29" fmla="*/ 14 h 715"/>
                <a:gd name="T30" fmla="*/ 155 w 1189"/>
                <a:gd name="T31" fmla="*/ 6 h 715"/>
                <a:gd name="T32" fmla="*/ 156 w 1189"/>
                <a:gd name="T33" fmla="*/ 3 h 7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9"/>
                <a:gd name="T52" fmla="*/ 0 h 715"/>
                <a:gd name="T53" fmla="*/ 1189 w 1189"/>
                <a:gd name="T54" fmla="*/ 715 h 7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9" h="715">
                  <a:moveTo>
                    <a:pt x="1158" y="20"/>
                  </a:moveTo>
                  <a:lnTo>
                    <a:pt x="237" y="9"/>
                  </a:lnTo>
                  <a:lnTo>
                    <a:pt x="35" y="0"/>
                  </a:lnTo>
                  <a:lnTo>
                    <a:pt x="14" y="202"/>
                  </a:lnTo>
                  <a:lnTo>
                    <a:pt x="0" y="610"/>
                  </a:lnTo>
                  <a:lnTo>
                    <a:pt x="855" y="624"/>
                  </a:lnTo>
                  <a:lnTo>
                    <a:pt x="969" y="666"/>
                  </a:lnTo>
                  <a:lnTo>
                    <a:pt x="1033" y="645"/>
                  </a:lnTo>
                  <a:lnTo>
                    <a:pt x="1083" y="666"/>
                  </a:lnTo>
                  <a:lnTo>
                    <a:pt x="1083" y="674"/>
                  </a:lnTo>
                  <a:lnTo>
                    <a:pt x="1167" y="715"/>
                  </a:lnTo>
                  <a:lnTo>
                    <a:pt x="1153" y="563"/>
                  </a:lnTo>
                  <a:lnTo>
                    <a:pt x="1189" y="541"/>
                  </a:lnTo>
                  <a:lnTo>
                    <a:pt x="1175" y="175"/>
                  </a:lnTo>
                  <a:lnTo>
                    <a:pt x="1112" y="106"/>
                  </a:lnTo>
                  <a:lnTo>
                    <a:pt x="1153" y="43"/>
                  </a:lnTo>
                  <a:lnTo>
                    <a:pt x="1158" y="20"/>
                  </a:lnTo>
                  <a:close/>
                </a:path>
              </a:pathLst>
            </a:custGeom>
            <a:solidFill>
              <a:schemeClr val="bg1"/>
            </a:solidFill>
            <a:ln w="9525">
              <a:noFill/>
              <a:round/>
              <a:headEnd/>
              <a:tailEnd/>
            </a:ln>
          </p:spPr>
          <p:txBody>
            <a:bodyPr/>
            <a:lstStyle/>
            <a:p>
              <a:endParaRPr lang="en-US"/>
            </a:p>
          </p:txBody>
        </p:sp>
        <p:sp>
          <p:nvSpPr>
            <p:cNvPr id="36998" name="Freeform 85"/>
            <p:cNvSpPr>
              <a:spLocks/>
            </p:cNvSpPr>
            <p:nvPr/>
          </p:nvSpPr>
          <p:spPr bwMode="ltGray">
            <a:xfrm>
              <a:off x="1218" y="1417"/>
              <a:ext cx="436" cy="260"/>
            </a:xfrm>
            <a:custGeom>
              <a:avLst/>
              <a:gdLst>
                <a:gd name="T0" fmla="*/ 156 w 1189"/>
                <a:gd name="T1" fmla="*/ 3 h 715"/>
                <a:gd name="T2" fmla="*/ 32 w 1189"/>
                <a:gd name="T3" fmla="*/ 1 h 715"/>
                <a:gd name="T4" fmla="*/ 5 w 1189"/>
                <a:gd name="T5" fmla="*/ 0 h 715"/>
                <a:gd name="T6" fmla="*/ 2 w 1189"/>
                <a:gd name="T7" fmla="*/ 27 h 715"/>
                <a:gd name="T8" fmla="*/ 0 w 1189"/>
                <a:gd name="T9" fmla="*/ 81 h 715"/>
                <a:gd name="T10" fmla="*/ 115 w 1189"/>
                <a:gd name="T11" fmla="*/ 83 h 715"/>
                <a:gd name="T12" fmla="*/ 130 w 1189"/>
                <a:gd name="T13" fmla="*/ 88 h 715"/>
                <a:gd name="T14" fmla="*/ 139 w 1189"/>
                <a:gd name="T15" fmla="*/ 85 h 715"/>
                <a:gd name="T16" fmla="*/ 146 w 1189"/>
                <a:gd name="T17" fmla="*/ 88 h 715"/>
                <a:gd name="T18" fmla="*/ 146 w 1189"/>
                <a:gd name="T19" fmla="*/ 89 h 715"/>
                <a:gd name="T20" fmla="*/ 157 w 1189"/>
                <a:gd name="T21" fmla="*/ 95 h 715"/>
                <a:gd name="T22" fmla="*/ 155 w 1189"/>
                <a:gd name="T23" fmla="*/ 75 h 715"/>
                <a:gd name="T24" fmla="*/ 160 w 1189"/>
                <a:gd name="T25" fmla="*/ 72 h 715"/>
                <a:gd name="T26" fmla="*/ 158 w 1189"/>
                <a:gd name="T27" fmla="*/ 23 h 715"/>
                <a:gd name="T28" fmla="*/ 150 w 1189"/>
                <a:gd name="T29" fmla="*/ 14 h 715"/>
                <a:gd name="T30" fmla="*/ 155 w 1189"/>
                <a:gd name="T31" fmla="*/ 6 h 7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9"/>
                <a:gd name="T49" fmla="*/ 0 h 715"/>
                <a:gd name="T50" fmla="*/ 1189 w 1189"/>
                <a:gd name="T51" fmla="*/ 715 h 7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9" h="715">
                  <a:moveTo>
                    <a:pt x="1158" y="20"/>
                  </a:moveTo>
                  <a:lnTo>
                    <a:pt x="237" y="9"/>
                  </a:lnTo>
                  <a:lnTo>
                    <a:pt x="35" y="0"/>
                  </a:lnTo>
                  <a:lnTo>
                    <a:pt x="14" y="202"/>
                  </a:lnTo>
                  <a:lnTo>
                    <a:pt x="0" y="610"/>
                  </a:lnTo>
                  <a:lnTo>
                    <a:pt x="855" y="624"/>
                  </a:lnTo>
                  <a:lnTo>
                    <a:pt x="969" y="666"/>
                  </a:lnTo>
                  <a:lnTo>
                    <a:pt x="1033" y="645"/>
                  </a:lnTo>
                  <a:lnTo>
                    <a:pt x="1083" y="666"/>
                  </a:lnTo>
                  <a:lnTo>
                    <a:pt x="1083" y="674"/>
                  </a:lnTo>
                  <a:lnTo>
                    <a:pt x="1167" y="715"/>
                  </a:lnTo>
                  <a:lnTo>
                    <a:pt x="1153" y="563"/>
                  </a:lnTo>
                  <a:lnTo>
                    <a:pt x="1189" y="541"/>
                  </a:lnTo>
                  <a:lnTo>
                    <a:pt x="1175" y="175"/>
                  </a:lnTo>
                  <a:lnTo>
                    <a:pt x="1112" y="106"/>
                  </a:lnTo>
                  <a:lnTo>
                    <a:pt x="1153" y="43"/>
                  </a:lnTo>
                </a:path>
              </a:pathLst>
            </a:custGeom>
            <a:solidFill>
              <a:srgbClr val="87B5ED"/>
            </a:solidFill>
            <a:ln w="6350">
              <a:solidFill>
                <a:srgbClr val="000000"/>
              </a:solidFill>
              <a:round/>
              <a:headEnd/>
              <a:tailEnd/>
            </a:ln>
          </p:spPr>
          <p:txBody>
            <a:bodyPr/>
            <a:lstStyle/>
            <a:p>
              <a:endParaRPr lang="en-US"/>
            </a:p>
          </p:txBody>
        </p:sp>
        <p:sp>
          <p:nvSpPr>
            <p:cNvPr id="36999" name="Freeform 86"/>
            <p:cNvSpPr>
              <a:spLocks/>
            </p:cNvSpPr>
            <p:nvPr/>
          </p:nvSpPr>
          <p:spPr bwMode="auto">
            <a:xfrm>
              <a:off x="1214" y="1639"/>
              <a:ext cx="512" cy="239"/>
            </a:xfrm>
            <a:custGeom>
              <a:avLst/>
              <a:gdLst>
                <a:gd name="T0" fmla="*/ 148 w 1394"/>
                <a:gd name="T1" fmla="*/ 9 h 656"/>
                <a:gd name="T2" fmla="*/ 148 w 1394"/>
                <a:gd name="T3" fmla="*/ 8 h 656"/>
                <a:gd name="T4" fmla="*/ 141 w 1394"/>
                <a:gd name="T5" fmla="*/ 5 h 656"/>
                <a:gd name="T6" fmla="*/ 132 w 1394"/>
                <a:gd name="T7" fmla="*/ 8 h 656"/>
                <a:gd name="T8" fmla="*/ 117 w 1394"/>
                <a:gd name="T9" fmla="*/ 2 h 656"/>
                <a:gd name="T10" fmla="*/ 1 w 1394"/>
                <a:gd name="T11" fmla="*/ 0 h 656"/>
                <a:gd name="T12" fmla="*/ 0 w 1394"/>
                <a:gd name="T13" fmla="*/ 53 h 656"/>
                <a:gd name="T14" fmla="*/ 37 w 1394"/>
                <a:gd name="T15" fmla="*/ 55 h 656"/>
                <a:gd name="T16" fmla="*/ 37 w 1394"/>
                <a:gd name="T17" fmla="*/ 81 h 656"/>
                <a:gd name="T18" fmla="*/ 149 w 1394"/>
                <a:gd name="T19" fmla="*/ 85 h 656"/>
                <a:gd name="T20" fmla="*/ 188 w 1394"/>
                <a:gd name="T21" fmla="*/ 87 h 656"/>
                <a:gd name="T22" fmla="*/ 179 w 1394"/>
                <a:gd name="T23" fmla="*/ 71 h 656"/>
                <a:gd name="T24" fmla="*/ 179 w 1394"/>
                <a:gd name="T25" fmla="*/ 67 h 656"/>
                <a:gd name="T26" fmla="*/ 176 w 1394"/>
                <a:gd name="T27" fmla="*/ 60 h 656"/>
                <a:gd name="T28" fmla="*/ 161 w 1394"/>
                <a:gd name="T29" fmla="*/ 24 h 656"/>
                <a:gd name="T30" fmla="*/ 159 w 1394"/>
                <a:gd name="T31" fmla="*/ 14 h 656"/>
                <a:gd name="T32" fmla="*/ 148 w 1394"/>
                <a:gd name="T33" fmla="*/ 9 h 6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4"/>
                <a:gd name="T52" fmla="*/ 0 h 656"/>
                <a:gd name="T53" fmla="*/ 1394 w 1394"/>
                <a:gd name="T54" fmla="*/ 656 h 6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4" h="656">
                  <a:moveTo>
                    <a:pt x="1095" y="65"/>
                  </a:moveTo>
                  <a:lnTo>
                    <a:pt x="1095" y="59"/>
                  </a:lnTo>
                  <a:lnTo>
                    <a:pt x="1046" y="36"/>
                  </a:lnTo>
                  <a:lnTo>
                    <a:pt x="981" y="59"/>
                  </a:lnTo>
                  <a:lnTo>
                    <a:pt x="867" y="16"/>
                  </a:lnTo>
                  <a:lnTo>
                    <a:pt x="7" y="0"/>
                  </a:lnTo>
                  <a:lnTo>
                    <a:pt x="0" y="399"/>
                  </a:lnTo>
                  <a:lnTo>
                    <a:pt x="277" y="414"/>
                  </a:lnTo>
                  <a:lnTo>
                    <a:pt x="277" y="606"/>
                  </a:lnTo>
                  <a:lnTo>
                    <a:pt x="1103" y="641"/>
                  </a:lnTo>
                  <a:lnTo>
                    <a:pt x="1394" y="656"/>
                  </a:lnTo>
                  <a:lnTo>
                    <a:pt x="1330" y="535"/>
                  </a:lnTo>
                  <a:lnTo>
                    <a:pt x="1322" y="506"/>
                  </a:lnTo>
                  <a:lnTo>
                    <a:pt x="1308" y="449"/>
                  </a:lnTo>
                  <a:lnTo>
                    <a:pt x="1194" y="179"/>
                  </a:lnTo>
                  <a:lnTo>
                    <a:pt x="1180" y="108"/>
                  </a:lnTo>
                  <a:lnTo>
                    <a:pt x="1095" y="65"/>
                  </a:lnTo>
                </a:path>
              </a:pathLst>
            </a:custGeom>
            <a:noFill/>
            <a:ln w="6350">
              <a:solidFill>
                <a:srgbClr val="000000"/>
              </a:solidFill>
              <a:round/>
              <a:headEnd/>
              <a:tailEnd/>
            </a:ln>
          </p:spPr>
          <p:txBody>
            <a:bodyPr/>
            <a:lstStyle/>
            <a:p>
              <a:endParaRPr lang="en-US"/>
            </a:p>
          </p:txBody>
        </p:sp>
        <p:sp>
          <p:nvSpPr>
            <p:cNvPr id="37000" name="Freeform 87"/>
            <p:cNvSpPr>
              <a:spLocks/>
            </p:cNvSpPr>
            <p:nvPr/>
          </p:nvSpPr>
          <p:spPr bwMode="auto">
            <a:xfrm>
              <a:off x="1315" y="1859"/>
              <a:ext cx="475" cy="240"/>
            </a:xfrm>
            <a:custGeom>
              <a:avLst/>
              <a:gdLst>
                <a:gd name="T0" fmla="*/ 0 w 1295"/>
                <a:gd name="T1" fmla="*/ 80 h 654"/>
                <a:gd name="T2" fmla="*/ 174 w 1295"/>
                <a:gd name="T3" fmla="*/ 88 h 654"/>
                <a:gd name="T4" fmla="*/ 170 w 1295"/>
                <a:gd name="T5" fmla="*/ 36 h 654"/>
                <a:gd name="T6" fmla="*/ 150 w 1295"/>
                <a:gd name="T7" fmla="*/ 7 h 654"/>
                <a:gd name="T8" fmla="*/ 111 w 1295"/>
                <a:gd name="T9" fmla="*/ 5 h 654"/>
                <a:gd name="T10" fmla="*/ 0 w 1295"/>
                <a:gd name="T11" fmla="*/ 0 h 654"/>
                <a:gd name="T12" fmla="*/ 0 w 1295"/>
                <a:gd name="T13" fmla="*/ 80 h 654"/>
                <a:gd name="T14" fmla="*/ 0 60000 65536"/>
                <a:gd name="T15" fmla="*/ 0 60000 65536"/>
                <a:gd name="T16" fmla="*/ 0 60000 65536"/>
                <a:gd name="T17" fmla="*/ 0 60000 65536"/>
                <a:gd name="T18" fmla="*/ 0 60000 65536"/>
                <a:gd name="T19" fmla="*/ 0 60000 65536"/>
                <a:gd name="T20" fmla="*/ 0 60000 65536"/>
                <a:gd name="T21" fmla="*/ 0 w 1295"/>
                <a:gd name="T22" fmla="*/ 0 h 654"/>
                <a:gd name="T23" fmla="*/ 1295 w 1295"/>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5" h="654">
                  <a:moveTo>
                    <a:pt x="0" y="598"/>
                  </a:moveTo>
                  <a:lnTo>
                    <a:pt x="1295" y="654"/>
                  </a:lnTo>
                  <a:lnTo>
                    <a:pt x="1265" y="264"/>
                  </a:lnTo>
                  <a:lnTo>
                    <a:pt x="1117" y="50"/>
                  </a:lnTo>
                  <a:lnTo>
                    <a:pt x="826" y="35"/>
                  </a:lnTo>
                  <a:lnTo>
                    <a:pt x="0" y="0"/>
                  </a:lnTo>
                  <a:lnTo>
                    <a:pt x="0" y="598"/>
                  </a:lnTo>
                </a:path>
              </a:pathLst>
            </a:custGeom>
            <a:noFill/>
            <a:ln w="6350">
              <a:solidFill>
                <a:srgbClr val="000000"/>
              </a:solidFill>
              <a:round/>
              <a:headEnd/>
              <a:tailEnd/>
            </a:ln>
          </p:spPr>
          <p:txBody>
            <a:bodyPr/>
            <a:lstStyle/>
            <a:p>
              <a:endParaRPr lang="en-US"/>
            </a:p>
          </p:txBody>
        </p:sp>
        <p:sp>
          <p:nvSpPr>
            <p:cNvPr id="37001" name="Freeform 88"/>
            <p:cNvSpPr>
              <a:spLocks/>
            </p:cNvSpPr>
            <p:nvPr/>
          </p:nvSpPr>
          <p:spPr bwMode="gray">
            <a:xfrm>
              <a:off x="1828" y="1296"/>
              <a:ext cx="330" cy="375"/>
            </a:xfrm>
            <a:custGeom>
              <a:avLst/>
              <a:gdLst>
                <a:gd name="T0" fmla="*/ 11 w 902"/>
                <a:gd name="T1" fmla="*/ 8 h 1028"/>
                <a:gd name="T2" fmla="*/ 11 w 902"/>
                <a:gd name="T3" fmla="*/ 17 h 1028"/>
                <a:gd name="T4" fmla="*/ 12 w 902"/>
                <a:gd name="T5" fmla="*/ 28 h 1028"/>
                <a:gd name="T6" fmla="*/ 0 w 902"/>
                <a:gd name="T7" fmla="*/ 43 h 1028"/>
                <a:gd name="T8" fmla="*/ 3 w 902"/>
                <a:gd name="T9" fmla="*/ 72 h 1028"/>
                <a:gd name="T10" fmla="*/ 37 w 902"/>
                <a:gd name="T11" fmla="*/ 94 h 1028"/>
                <a:gd name="T12" fmla="*/ 37 w 902"/>
                <a:gd name="T13" fmla="*/ 103 h 1028"/>
                <a:gd name="T14" fmla="*/ 44 w 902"/>
                <a:gd name="T15" fmla="*/ 128 h 1028"/>
                <a:gd name="T16" fmla="*/ 53 w 902"/>
                <a:gd name="T17" fmla="*/ 137 h 1028"/>
                <a:gd name="T18" fmla="*/ 115 w 902"/>
                <a:gd name="T19" fmla="*/ 128 h 1028"/>
                <a:gd name="T20" fmla="*/ 109 w 902"/>
                <a:gd name="T21" fmla="*/ 106 h 1028"/>
                <a:gd name="T22" fmla="*/ 121 w 902"/>
                <a:gd name="T23" fmla="*/ 40 h 1028"/>
                <a:gd name="T24" fmla="*/ 108 w 902"/>
                <a:gd name="T25" fmla="*/ 66 h 1028"/>
                <a:gd name="T26" fmla="*/ 105 w 902"/>
                <a:gd name="T27" fmla="*/ 60 h 1028"/>
                <a:gd name="T28" fmla="*/ 106 w 902"/>
                <a:gd name="T29" fmla="*/ 54 h 1028"/>
                <a:gd name="T30" fmla="*/ 98 w 902"/>
                <a:gd name="T31" fmla="*/ 25 h 1028"/>
                <a:gd name="T32" fmla="*/ 89 w 902"/>
                <a:gd name="T33" fmla="*/ 25 h 1028"/>
                <a:gd name="T34" fmla="*/ 53 w 902"/>
                <a:gd name="T35" fmla="*/ 17 h 1028"/>
                <a:gd name="T36" fmla="*/ 52 w 902"/>
                <a:gd name="T37" fmla="*/ 13 h 1028"/>
                <a:gd name="T38" fmla="*/ 52 w 902"/>
                <a:gd name="T39" fmla="*/ 11 h 1028"/>
                <a:gd name="T40" fmla="*/ 37 w 902"/>
                <a:gd name="T41" fmla="*/ 8 h 1028"/>
                <a:gd name="T42" fmla="*/ 35 w 902"/>
                <a:gd name="T43" fmla="*/ 0 h 1028"/>
                <a:gd name="T44" fmla="*/ 16 w 902"/>
                <a:gd name="T45" fmla="*/ 7 h 1028"/>
                <a:gd name="T46" fmla="*/ 11 w 902"/>
                <a:gd name="T47" fmla="*/ 8 h 10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2"/>
                <a:gd name="T73" fmla="*/ 0 h 1028"/>
                <a:gd name="T74" fmla="*/ 902 w 902"/>
                <a:gd name="T75" fmla="*/ 1028 h 10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2" h="1028">
                  <a:moveTo>
                    <a:pt x="81" y="63"/>
                  </a:moveTo>
                  <a:lnTo>
                    <a:pt x="81" y="125"/>
                  </a:lnTo>
                  <a:lnTo>
                    <a:pt x="87" y="210"/>
                  </a:lnTo>
                  <a:lnTo>
                    <a:pt x="0" y="327"/>
                  </a:lnTo>
                  <a:lnTo>
                    <a:pt x="21" y="544"/>
                  </a:lnTo>
                  <a:lnTo>
                    <a:pt x="272" y="709"/>
                  </a:lnTo>
                  <a:lnTo>
                    <a:pt x="280" y="770"/>
                  </a:lnTo>
                  <a:lnTo>
                    <a:pt x="325" y="965"/>
                  </a:lnTo>
                  <a:lnTo>
                    <a:pt x="399" y="1028"/>
                  </a:lnTo>
                  <a:lnTo>
                    <a:pt x="858" y="965"/>
                  </a:lnTo>
                  <a:lnTo>
                    <a:pt x="813" y="794"/>
                  </a:lnTo>
                  <a:lnTo>
                    <a:pt x="902" y="304"/>
                  </a:lnTo>
                  <a:lnTo>
                    <a:pt x="805" y="498"/>
                  </a:lnTo>
                  <a:lnTo>
                    <a:pt x="783" y="452"/>
                  </a:lnTo>
                  <a:lnTo>
                    <a:pt x="791" y="405"/>
                  </a:lnTo>
                  <a:lnTo>
                    <a:pt x="731" y="187"/>
                  </a:lnTo>
                  <a:lnTo>
                    <a:pt x="665" y="187"/>
                  </a:lnTo>
                  <a:lnTo>
                    <a:pt x="399" y="125"/>
                  </a:lnTo>
                  <a:lnTo>
                    <a:pt x="385" y="101"/>
                  </a:lnTo>
                  <a:lnTo>
                    <a:pt x="385" y="86"/>
                  </a:lnTo>
                  <a:lnTo>
                    <a:pt x="280" y="63"/>
                  </a:lnTo>
                  <a:lnTo>
                    <a:pt x="266" y="0"/>
                  </a:lnTo>
                  <a:lnTo>
                    <a:pt x="117" y="55"/>
                  </a:lnTo>
                  <a:lnTo>
                    <a:pt x="81" y="63"/>
                  </a:lnTo>
                  <a:close/>
                </a:path>
              </a:pathLst>
            </a:custGeom>
            <a:solidFill>
              <a:srgbClr val="FF9900"/>
            </a:solidFill>
            <a:ln w="9525">
              <a:noFill/>
              <a:round/>
              <a:headEnd/>
              <a:tailEnd/>
            </a:ln>
          </p:spPr>
          <p:txBody>
            <a:bodyPr/>
            <a:lstStyle/>
            <a:p>
              <a:endParaRPr lang="en-US"/>
            </a:p>
          </p:txBody>
        </p:sp>
        <p:sp>
          <p:nvSpPr>
            <p:cNvPr id="37002" name="Freeform 89"/>
            <p:cNvSpPr>
              <a:spLocks/>
            </p:cNvSpPr>
            <p:nvPr/>
          </p:nvSpPr>
          <p:spPr bwMode="gray">
            <a:xfrm>
              <a:off x="1828" y="1296"/>
              <a:ext cx="330" cy="375"/>
            </a:xfrm>
            <a:custGeom>
              <a:avLst/>
              <a:gdLst>
                <a:gd name="T0" fmla="*/ 11 w 902"/>
                <a:gd name="T1" fmla="*/ 8 h 1028"/>
                <a:gd name="T2" fmla="*/ 11 w 902"/>
                <a:gd name="T3" fmla="*/ 17 h 1028"/>
                <a:gd name="T4" fmla="*/ 12 w 902"/>
                <a:gd name="T5" fmla="*/ 28 h 1028"/>
                <a:gd name="T6" fmla="*/ 0 w 902"/>
                <a:gd name="T7" fmla="*/ 43 h 1028"/>
                <a:gd name="T8" fmla="*/ 3 w 902"/>
                <a:gd name="T9" fmla="*/ 72 h 1028"/>
                <a:gd name="T10" fmla="*/ 37 w 902"/>
                <a:gd name="T11" fmla="*/ 94 h 1028"/>
                <a:gd name="T12" fmla="*/ 37 w 902"/>
                <a:gd name="T13" fmla="*/ 103 h 1028"/>
                <a:gd name="T14" fmla="*/ 44 w 902"/>
                <a:gd name="T15" fmla="*/ 128 h 1028"/>
                <a:gd name="T16" fmla="*/ 53 w 902"/>
                <a:gd name="T17" fmla="*/ 137 h 1028"/>
                <a:gd name="T18" fmla="*/ 115 w 902"/>
                <a:gd name="T19" fmla="*/ 128 h 1028"/>
                <a:gd name="T20" fmla="*/ 109 w 902"/>
                <a:gd name="T21" fmla="*/ 106 h 1028"/>
                <a:gd name="T22" fmla="*/ 121 w 902"/>
                <a:gd name="T23" fmla="*/ 40 h 1028"/>
                <a:gd name="T24" fmla="*/ 108 w 902"/>
                <a:gd name="T25" fmla="*/ 66 h 1028"/>
                <a:gd name="T26" fmla="*/ 105 w 902"/>
                <a:gd name="T27" fmla="*/ 60 h 1028"/>
                <a:gd name="T28" fmla="*/ 106 w 902"/>
                <a:gd name="T29" fmla="*/ 54 h 1028"/>
                <a:gd name="T30" fmla="*/ 98 w 902"/>
                <a:gd name="T31" fmla="*/ 25 h 1028"/>
                <a:gd name="T32" fmla="*/ 89 w 902"/>
                <a:gd name="T33" fmla="*/ 25 h 1028"/>
                <a:gd name="T34" fmla="*/ 53 w 902"/>
                <a:gd name="T35" fmla="*/ 17 h 1028"/>
                <a:gd name="T36" fmla="*/ 52 w 902"/>
                <a:gd name="T37" fmla="*/ 13 h 1028"/>
                <a:gd name="T38" fmla="*/ 52 w 902"/>
                <a:gd name="T39" fmla="*/ 11 h 1028"/>
                <a:gd name="T40" fmla="*/ 37 w 902"/>
                <a:gd name="T41" fmla="*/ 8 h 1028"/>
                <a:gd name="T42" fmla="*/ 35 w 902"/>
                <a:gd name="T43" fmla="*/ 0 h 1028"/>
                <a:gd name="T44" fmla="*/ 16 w 902"/>
                <a:gd name="T45" fmla="*/ 7 h 1028"/>
                <a:gd name="T46" fmla="*/ 11 w 902"/>
                <a:gd name="T47" fmla="*/ 8 h 10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2"/>
                <a:gd name="T73" fmla="*/ 0 h 1028"/>
                <a:gd name="T74" fmla="*/ 902 w 902"/>
                <a:gd name="T75" fmla="*/ 1028 h 10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2" h="1028">
                  <a:moveTo>
                    <a:pt x="81" y="63"/>
                  </a:moveTo>
                  <a:lnTo>
                    <a:pt x="81" y="125"/>
                  </a:lnTo>
                  <a:lnTo>
                    <a:pt x="87" y="210"/>
                  </a:lnTo>
                  <a:lnTo>
                    <a:pt x="0" y="327"/>
                  </a:lnTo>
                  <a:lnTo>
                    <a:pt x="21" y="544"/>
                  </a:lnTo>
                  <a:lnTo>
                    <a:pt x="272" y="709"/>
                  </a:lnTo>
                  <a:lnTo>
                    <a:pt x="280" y="770"/>
                  </a:lnTo>
                  <a:lnTo>
                    <a:pt x="325" y="965"/>
                  </a:lnTo>
                  <a:lnTo>
                    <a:pt x="399" y="1028"/>
                  </a:lnTo>
                  <a:lnTo>
                    <a:pt x="858" y="965"/>
                  </a:lnTo>
                  <a:lnTo>
                    <a:pt x="813" y="794"/>
                  </a:lnTo>
                  <a:lnTo>
                    <a:pt x="902" y="304"/>
                  </a:lnTo>
                  <a:lnTo>
                    <a:pt x="805" y="498"/>
                  </a:lnTo>
                  <a:lnTo>
                    <a:pt x="783" y="452"/>
                  </a:lnTo>
                  <a:lnTo>
                    <a:pt x="791" y="405"/>
                  </a:lnTo>
                  <a:lnTo>
                    <a:pt x="731" y="187"/>
                  </a:lnTo>
                  <a:lnTo>
                    <a:pt x="665" y="187"/>
                  </a:lnTo>
                  <a:lnTo>
                    <a:pt x="399" y="125"/>
                  </a:lnTo>
                  <a:lnTo>
                    <a:pt x="385" y="101"/>
                  </a:lnTo>
                  <a:lnTo>
                    <a:pt x="385" y="86"/>
                  </a:lnTo>
                  <a:lnTo>
                    <a:pt x="280" y="63"/>
                  </a:lnTo>
                  <a:lnTo>
                    <a:pt x="266" y="0"/>
                  </a:lnTo>
                  <a:lnTo>
                    <a:pt x="117" y="55"/>
                  </a:lnTo>
                  <a:lnTo>
                    <a:pt x="81" y="63"/>
                  </a:lnTo>
                </a:path>
              </a:pathLst>
            </a:custGeom>
            <a:solidFill>
              <a:srgbClr val="969696"/>
            </a:solidFill>
            <a:ln w="6350">
              <a:solidFill>
                <a:srgbClr val="000000"/>
              </a:solidFill>
              <a:round/>
              <a:headEnd/>
              <a:tailEnd/>
            </a:ln>
          </p:spPr>
          <p:txBody>
            <a:bodyPr/>
            <a:lstStyle/>
            <a:p>
              <a:endParaRPr lang="en-US"/>
            </a:p>
          </p:txBody>
        </p:sp>
        <p:sp>
          <p:nvSpPr>
            <p:cNvPr id="37003" name="Freeform 90"/>
            <p:cNvSpPr>
              <a:spLocks/>
            </p:cNvSpPr>
            <p:nvPr/>
          </p:nvSpPr>
          <p:spPr bwMode="auto">
            <a:xfrm>
              <a:off x="1218" y="1641"/>
              <a:ext cx="511" cy="239"/>
            </a:xfrm>
            <a:custGeom>
              <a:avLst/>
              <a:gdLst>
                <a:gd name="T0" fmla="*/ 147 w 1393"/>
                <a:gd name="T1" fmla="*/ 9 h 656"/>
                <a:gd name="T2" fmla="*/ 147 w 1393"/>
                <a:gd name="T3" fmla="*/ 8 h 656"/>
                <a:gd name="T4" fmla="*/ 140 w 1393"/>
                <a:gd name="T5" fmla="*/ 5 h 656"/>
                <a:gd name="T6" fmla="*/ 132 w 1393"/>
                <a:gd name="T7" fmla="*/ 8 h 656"/>
                <a:gd name="T8" fmla="*/ 117 w 1393"/>
                <a:gd name="T9" fmla="*/ 2 h 656"/>
                <a:gd name="T10" fmla="*/ 1 w 1393"/>
                <a:gd name="T11" fmla="*/ 0 h 656"/>
                <a:gd name="T12" fmla="*/ 0 w 1393"/>
                <a:gd name="T13" fmla="*/ 53 h 656"/>
                <a:gd name="T14" fmla="*/ 37 w 1393"/>
                <a:gd name="T15" fmla="*/ 55 h 656"/>
                <a:gd name="T16" fmla="*/ 37 w 1393"/>
                <a:gd name="T17" fmla="*/ 81 h 656"/>
                <a:gd name="T18" fmla="*/ 148 w 1393"/>
                <a:gd name="T19" fmla="*/ 85 h 656"/>
                <a:gd name="T20" fmla="*/ 187 w 1393"/>
                <a:gd name="T21" fmla="*/ 87 h 656"/>
                <a:gd name="T22" fmla="*/ 179 w 1393"/>
                <a:gd name="T23" fmla="*/ 71 h 656"/>
                <a:gd name="T24" fmla="*/ 178 w 1393"/>
                <a:gd name="T25" fmla="*/ 67 h 656"/>
                <a:gd name="T26" fmla="*/ 176 w 1393"/>
                <a:gd name="T27" fmla="*/ 60 h 656"/>
                <a:gd name="T28" fmla="*/ 161 w 1393"/>
                <a:gd name="T29" fmla="*/ 24 h 656"/>
                <a:gd name="T30" fmla="*/ 159 w 1393"/>
                <a:gd name="T31" fmla="*/ 14 h 656"/>
                <a:gd name="T32" fmla="*/ 147 w 1393"/>
                <a:gd name="T33" fmla="*/ 9 h 6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3"/>
                <a:gd name="T52" fmla="*/ 0 h 656"/>
                <a:gd name="T53" fmla="*/ 1393 w 1393"/>
                <a:gd name="T54" fmla="*/ 656 h 6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3" h="656">
                  <a:moveTo>
                    <a:pt x="1094" y="65"/>
                  </a:moveTo>
                  <a:lnTo>
                    <a:pt x="1094" y="59"/>
                  </a:lnTo>
                  <a:lnTo>
                    <a:pt x="1045" y="36"/>
                  </a:lnTo>
                  <a:lnTo>
                    <a:pt x="980" y="59"/>
                  </a:lnTo>
                  <a:lnTo>
                    <a:pt x="867" y="16"/>
                  </a:lnTo>
                  <a:lnTo>
                    <a:pt x="6" y="0"/>
                  </a:lnTo>
                  <a:lnTo>
                    <a:pt x="0" y="399"/>
                  </a:lnTo>
                  <a:lnTo>
                    <a:pt x="277" y="414"/>
                  </a:lnTo>
                  <a:lnTo>
                    <a:pt x="277" y="606"/>
                  </a:lnTo>
                  <a:lnTo>
                    <a:pt x="1102" y="640"/>
                  </a:lnTo>
                  <a:lnTo>
                    <a:pt x="1393" y="656"/>
                  </a:lnTo>
                  <a:lnTo>
                    <a:pt x="1330" y="535"/>
                  </a:lnTo>
                  <a:lnTo>
                    <a:pt x="1322" y="506"/>
                  </a:lnTo>
                  <a:lnTo>
                    <a:pt x="1308" y="449"/>
                  </a:lnTo>
                  <a:lnTo>
                    <a:pt x="1194" y="179"/>
                  </a:lnTo>
                  <a:lnTo>
                    <a:pt x="1180" y="108"/>
                  </a:lnTo>
                  <a:lnTo>
                    <a:pt x="1094" y="65"/>
                  </a:lnTo>
                  <a:close/>
                </a:path>
              </a:pathLst>
            </a:custGeom>
            <a:solidFill>
              <a:srgbClr val="FF9900"/>
            </a:solidFill>
            <a:ln w="9525">
              <a:noFill/>
              <a:round/>
              <a:headEnd/>
              <a:tailEnd/>
            </a:ln>
          </p:spPr>
          <p:txBody>
            <a:bodyPr/>
            <a:lstStyle/>
            <a:p>
              <a:endParaRPr lang="en-US"/>
            </a:p>
          </p:txBody>
        </p:sp>
        <p:sp>
          <p:nvSpPr>
            <p:cNvPr id="37004" name="Freeform 91"/>
            <p:cNvSpPr>
              <a:spLocks/>
            </p:cNvSpPr>
            <p:nvPr/>
          </p:nvSpPr>
          <p:spPr bwMode="auto">
            <a:xfrm>
              <a:off x="1218" y="1641"/>
              <a:ext cx="511" cy="239"/>
            </a:xfrm>
            <a:custGeom>
              <a:avLst/>
              <a:gdLst>
                <a:gd name="T0" fmla="*/ 147 w 1393"/>
                <a:gd name="T1" fmla="*/ 9 h 656"/>
                <a:gd name="T2" fmla="*/ 147 w 1393"/>
                <a:gd name="T3" fmla="*/ 8 h 656"/>
                <a:gd name="T4" fmla="*/ 140 w 1393"/>
                <a:gd name="T5" fmla="*/ 5 h 656"/>
                <a:gd name="T6" fmla="*/ 132 w 1393"/>
                <a:gd name="T7" fmla="*/ 8 h 656"/>
                <a:gd name="T8" fmla="*/ 117 w 1393"/>
                <a:gd name="T9" fmla="*/ 2 h 656"/>
                <a:gd name="T10" fmla="*/ 1 w 1393"/>
                <a:gd name="T11" fmla="*/ 0 h 656"/>
                <a:gd name="T12" fmla="*/ 0 w 1393"/>
                <a:gd name="T13" fmla="*/ 53 h 656"/>
                <a:gd name="T14" fmla="*/ 37 w 1393"/>
                <a:gd name="T15" fmla="*/ 55 h 656"/>
                <a:gd name="T16" fmla="*/ 37 w 1393"/>
                <a:gd name="T17" fmla="*/ 81 h 656"/>
                <a:gd name="T18" fmla="*/ 148 w 1393"/>
                <a:gd name="T19" fmla="*/ 85 h 656"/>
                <a:gd name="T20" fmla="*/ 187 w 1393"/>
                <a:gd name="T21" fmla="*/ 87 h 656"/>
                <a:gd name="T22" fmla="*/ 179 w 1393"/>
                <a:gd name="T23" fmla="*/ 71 h 656"/>
                <a:gd name="T24" fmla="*/ 178 w 1393"/>
                <a:gd name="T25" fmla="*/ 67 h 656"/>
                <a:gd name="T26" fmla="*/ 176 w 1393"/>
                <a:gd name="T27" fmla="*/ 60 h 656"/>
                <a:gd name="T28" fmla="*/ 161 w 1393"/>
                <a:gd name="T29" fmla="*/ 24 h 656"/>
                <a:gd name="T30" fmla="*/ 159 w 1393"/>
                <a:gd name="T31" fmla="*/ 14 h 656"/>
                <a:gd name="T32" fmla="*/ 147 w 1393"/>
                <a:gd name="T33" fmla="*/ 9 h 6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3"/>
                <a:gd name="T52" fmla="*/ 0 h 656"/>
                <a:gd name="T53" fmla="*/ 1393 w 1393"/>
                <a:gd name="T54" fmla="*/ 656 h 6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3" h="656">
                  <a:moveTo>
                    <a:pt x="1094" y="65"/>
                  </a:moveTo>
                  <a:lnTo>
                    <a:pt x="1094" y="59"/>
                  </a:lnTo>
                  <a:lnTo>
                    <a:pt x="1045" y="36"/>
                  </a:lnTo>
                  <a:lnTo>
                    <a:pt x="980" y="59"/>
                  </a:lnTo>
                  <a:lnTo>
                    <a:pt x="867" y="16"/>
                  </a:lnTo>
                  <a:lnTo>
                    <a:pt x="6" y="0"/>
                  </a:lnTo>
                  <a:lnTo>
                    <a:pt x="0" y="399"/>
                  </a:lnTo>
                  <a:lnTo>
                    <a:pt x="277" y="414"/>
                  </a:lnTo>
                  <a:lnTo>
                    <a:pt x="277" y="606"/>
                  </a:lnTo>
                  <a:lnTo>
                    <a:pt x="1102" y="640"/>
                  </a:lnTo>
                  <a:lnTo>
                    <a:pt x="1393" y="656"/>
                  </a:lnTo>
                  <a:lnTo>
                    <a:pt x="1330" y="535"/>
                  </a:lnTo>
                  <a:lnTo>
                    <a:pt x="1322" y="506"/>
                  </a:lnTo>
                  <a:lnTo>
                    <a:pt x="1308" y="449"/>
                  </a:lnTo>
                  <a:lnTo>
                    <a:pt x="1194" y="179"/>
                  </a:lnTo>
                  <a:lnTo>
                    <a:pt x="1180" y="108"/>
                  </a:lnTo>
                  <a:lnTo>
                    <a:pt x="1094" y="65"/>
                  </a:lnTo>
                </a:path>
              </a:pathLst>
            </a:custGeom>
            <a:solidFill>
              <a:srgbClr val="969696"/>
            </a:solidFill>
            <a:ln w="6350">
              <a:solidFill>
                <a:srgbClr val="000000"/>
              </a:solidFill>
              <a:round/>
              <a:headEnd/>
              <a:tailEnd/>
            </a:ln>
          </p:spPr>
          <p:txBody>
            <a:bodyPr/>
            <a:lstStyle/>
            <a:p>
              <a:endParaRPr lang="en-US"/>
            </a:p>
          </p:txBody>
        </p:sp>
        <p:sp>
          <p:nvSpPr>
            <p:cNvPr id="37005" name="Freeform 92"/>
            <p:cNvSpPr>
              <a:spLocks/>
            </p:cNvSpPr>
            <p:nvPr/>
          </p:nvSpPr>
          <p:spPr bwMode="auto">
            <a:xfrm>
              <a:off x="1247" y="2072"/>
              <a:ext cx="564" cy="280"/>
            </a:xfrm>
            <a:custGeom>
              <a:avLst/>
              <a:gdLst>
                <a:gd name="T0" fmla="*/ 199 w 1537"/>
                <a:gd name="T1" fmla="*/ 9 h 769"/>
                <a:gd name="T2" fmla="*/ 200 w 1537"/>
                <a:gd name="T3" fmla="*/ 23 h 769"/>
                <a:gd name="T4" fmla="*/ 207 w 1537"/>
                <a:gd name="T5" fmla="*/ 102 h 769"/>
                <a:gd name="T6" fmla="*/ 192 w 1537"/>
                <a:gd name="T7" fmla="*/ 97 h 769"/>
                <a:gd name="T8" fmla="*/ 144 w 1537"/>
                <a:gd name="T9" fmla="*/ 100 h 769"/>
                <a:gd name="T10" fmla="*/ 70 w 1537"/>
                <a:gd name="T11" fmla="*/ 79 h 769"/>
                <a:gd name="T12" fmla="*/ 67 w 1537"/>
                <a:gd name="T13" fmla="*/ 19 h 769"/>
                <a:gd name="T14" fmla="*/ 0 w 1537"/>
                <a:gd name="T15" fmla="*/ 14 h 769"/>
                <a:gd name="T16" fmla="*/ 0 w 1537"/>
                <a:gd name="T17" fmla="*/ 0 h 769"/>
                <a:gd name="T18" fmla="*/ 25 w 1537"/>
                <a:gd name="T19" fmla="*/ 2 h 769"/>
                <a:gd name="T20" fmla="*/ 199 w 1537"/>
                <a:gd name="T21" fmla="*/ 9 h 7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7"/>
                <a:gd name="T34" fmla="*/ 0 h 769"/>
                <a:gd name="T35" fmla="*/ 1537 w 1537"/>
                <a:gd name="T36" fmla="*/ 769 h 7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7" h="769">
                  <a:moveTo>
                    <a:pt x="1480" y="71"/>
                  </a:moveTo>
                  <a:lnTo>
                    <a:pt x="1487" y="171"/>
                  </a:lnTo>
                  <a:lnTo>
                    <a:pt x="1537" y="769"/>
                  </a:lnTo>
                  <a:lnTo>
                    <a:pt x="1423" y="733"/>
                  </a:lnTo>
                  <a:lnTo>
                    <a:pt x="1067" y="755"/>
                  </a:lnTo>
                  <a:lnTo>
                    <a:pt x="519" y="598"/>
                  </a:lnTo>
                  <a:lnTo>
                    <a:pt x="498" y="143"/>
                  </a:lnTo>
                  <a:lnTo>
                    <a:pt x="0" y="108"/>
                  </a:lnTo>
                  <a:lnTo>
                    <a:pt x="0" y="0"/>
                  </a:lnTo>
                  <a:lnTo>
                    <a:pt x="185" y="15"/>
                  </a:lnTo>
                  <a:lnTo>
                    <a:pt x="1480" y="71"/>
                  </a:lnTo>
                </a:path>
              </a:pathLst>
            </a:custGeom>
            <a:noFill/>
            <a:ln w="6350">
              <a:solidFill>
                <a:srgbClr val="000000"/>
              </a:solidFill>
              <a:round/>
              <a:headEnd/>
              <a:tailEnd/>
            </a:ln>
          </p:spPr>
          <p:txBody>
            <a:bodyPr/>
            <a:lstStyle/>
            <a:p>
              <a:endParaRPr lang="en-US"/>
            </a:p>
          </p:txBody>
        </p:sp>
        <p:sp>
          <p:nvSpPr>
            <p:cNvPr id="37006" name="Freeform 93"/>
            <p:cNvSpPr>
              <a:spLocks/>
            </p:cNvSpPr>
            <p:nvPr/>
          </p:nvSpPr>
          <p:spPr bwMode="auto">
            <a:xfrm>
              <a:off x="991" y="2093"/>
              <a:ext cx="894" cy="822"/>
            </a:xfrm>
            <a:custGeom>
              <a:avLst/>
              <a:gdLst>
                <a:gd name="T0" fmla="*/ 4 w 2439"/>
                <a:gd name="T1" fmla="*/ 131 h 2255"/>
                <a:gd name="T2" fmla="*/ 7 w 2439"/>
                <a:gd name="T3" fmla="*/ 126 h 2255"/>
                <a:gd name="T4" fmla="*/ 89 w 2439"/>
                <a:gd name="T5" fmla="*/ 130 h 2255"/>
                <a:gd name="T6" fmla="*/ 95 w 2439"/>
                <a:gd name="T7" fmla="*/ 0 h 2255"/>
                <a:gd name="T8" fmla="*/ 162 w 2439"/>
                <a:gd name="T9" fmla="*/ 5 h 2255"/>
                <a:gd name="T10" fmla="*/ 164 w 2439"/>
                <a:gd name="T11" fmla="*/ 65 h 2255"/>
                <a:gd name="T12" fmla="*/ 238 w 2439"/>
                <a:gd name="T13" fmla="*/ 86 h 2255"/>
                <a:gd name="T14" fmla="*/ 286 w 2439"/>
                <a:gd name="T15" fmla="*/ 83 h 2255"/>
                <a:gd name="T16" fmla="*/ 301 w 2439"/>
                <a:gd name="T17" fmla="*/ 88 h 2255"/>
                <a:gd name="T18" fmla="*/ 313 w 2439"/>
                <a:gd name="T19" fmla="*/ 91 h 2255"/>
                <a:gd name="T20" fmla="*/ 314 w 2439"/>
                <a:gd name="T21" fmla="*/ 105 h 2255"/>
                <a:gd name="T22" fmla="*/ 317 w 2439"/>
                <a:gd name="T23" fmla="*/ 133 h 2255"/>
                <a:gd name="T24" fmla="*/ 325 w 2439"/>
                <a:gd name="T25" fmla="*/ 138 h 2255"/>
                <a:gd name="T26" fmla="*/ 328 w 2439"/>
                <a:gd name="T27" fmla="*/ 169 h 2255"/>
                <a:gd name="T28" fmla="*/ 322 w 2439"/>
                <a:gd name="T29" fmla="*/ 175 h 2255"/>
                <a:gd name="T30" fmla="*/ 323 w 2439"/>
                <a:gd name="T31" fmla="*/ 192 h 2255"/>
                <a:gd name="T32" fmla="*/ 323 w 2439"/>
                <a:gd name="T33" fmla="*/ 193 h 2255"/>
                <a:gd name="T34" fmla="*/ 274 w 2439"/>
                <a:gd name="T35" fmla="*/ 225 h 2255"/>
                <a:gd name="T36" fmla="*/ 271 w 2439"/>
                <a:gd name="T37" fmla="*/ 227 h 2255"/>
                <a:gd name="T38" fmla="*/ 264 w 2439"/>
                <a:gd name="T39" fmla="*/ 224 h 2255"/>
                <a:gd name="T40" fmla="*/ 236 w 2439"/>
                <a:gd name="T41" fmla="*/ 265 h 2255"/>
                <a:gd name="T42" fmla="*/ 249 w 2439"/>
                <a:gd name="T43" fmla="*/ 299 h 2255"/>
                <a:gd name="T44" fmla="*/ 236 w 2439"/>
                <a:gd name="T45" fmla="*/ 300 h 2255"/>
                <a:gd name="T46" fmla="*/ 183 w 2439"/>
                <a:gd name="T47" fmla="*/ 288 h 2255"/>
                <a:gd name="T48" fmla="*/ 166 w 2439"/>
                <a:gd name="T49" fmla="*/ 249 h 2255"/>
                <a:gd name="T50" fmla="*/ 149 w 2439"/>
                <a:gd name="T51" fmla="*/ 235 h 2255"/>
                <a:gd name="T52" fmla="*/ 137 w 2439"/>
                <a:gd name="T53" fmla="*/ 208 h 2255"/>
                <a:gd name="T54" fmla="*/ 121 w 2439"/>
                <a:gd name="T55" fmla="*/ 194 h 2255"/>
                <a:gd name="T56" fmla="*/ 98 w 2439"/>
                <a:gd name="T57" fmla="*/ 191 h 2255"/>
                <a:gd name="T58" fmla="*/ 84 w 2439"/>
                <a:gd name="T59" fmla="*/ 221 h 2255"/>
                <a:gd name="T60" fmla="*/ 46 w 2439"/>
                <a:gd name="T61" fmla="*/ 194 h 2255"/>
                <a:gd name="T62" fmla="*/ 38 w 2439"/>
                <a:gd name="T63" fmla="*/ 167 h 2255"/>
                <a:gd name="T64" fmla="*/ 0 w 2439"/>
                <a:gd name="T65" fmla="*/ 131 h 2255"/>
                <a:gd name="T66" fmla="*/ 2 w 2439"/>
                <a:gd name="T67" fmla="*/ 131 h 2255"/>
                <a:gd name="T68" fmla="*/ 4 w 2439"/>
                <a:gd name="T69" fmla="*/ 131 h 2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9"/>
                <a:gd name="T106" fmla="*/ 0 h 2255"/>
                <a:gd name="T107" fmla="*/ 2439 w 2439"/>
                <a:gd name="T108" fmla="*/ 2255 h 2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9" h="2255">
                  <a:moveTo>
                    <a:pt x="29" y="988"/>
                  </a:moveTo>
                  <a:lnTo>
                    <a:pt x="49" y="946"/>
                  </a:lnTo>
                  <a:lnTo>
                    <a:pt x="661" y="980"/>
                  </a:lnTo>
                  <a:lnTo>
                    <a:pt x="704" y="0"/>
                  </a:lnTo>
                  <a:lnTo>
                    <a:pt x="1202" y="35"/>
                  </a:lnTo>
                  <a:lnTo>
                    <a:pt x="1223" y="490"/>
                  </a:lnTo>
                  <a:lnTo>
                    <a:pt x="1771" y="647"/>
                  </a:lnTo>
                  <a:lnTo>
                    <a:pt x="2127" y="625"/>
                  </a:lnTo>
                  <a:lnTo>
                    <a:pt x="2241" y="661"/>
                  </a:lnTo>
                  <a:lnTo>
                    <a:pt x="2327" y="689"/>
                  </a:lnTo>
                  <a:lnTo>
                    <a:pt x="2341" y="789"/>
                  </a:lnTo>
                  <a:lnTo>
                    <a:pt x="2361" y="1003"/>
                  </a:lnTo>
                  <a:lnTo>
                    <a:pt x="2418" y="1037"/>
                  </a:lnTo>
                  <a:lnTo>
                    <a:pt x="2439" y="1273"/>
                  </a:lnTo>
                  <a:lnTo>
                    <a:pt x="2396" y="1316"/>
                  </a:lnTo>
                  <a:lnTo>
                    <a:pt x="2404" y="1444"/>
                  </a:lnTo>
                  <a:lnTo>
                    <a:pt x="2404" y="1450"/>
                  </a:lnTo>
                  <a:lnTo>
                    <a:pt x="2042" y="1692"/>
                  </a:lnTo>
                  <a:lnTo>
                    <a:pt x="2013" y="1706"/>
                  </a:lnTo>
                  <a:lnTo>
                    <a:pt x="1963" y="1686"/>
                  </a:lnTo>
                  <a:lnTo>
                    <a:pt x="1757" y="1991"/>
                  </a:lnTo>
                  <a:lnTo>
                    <a:pt x="1849" y="2247"/>
                  </a:lnTo>
                  <a:lnTo>
                    <a:pt x="1757" y="2255"/>
                  </a:lnTo>
                  <a:lnTo>
                    <a:pt x="1365" y="2170"/>
                  </a:lnTo>
                  <a:lnTo>
                    <a:pt x="1237" y="1877"/>
                  </a:lnTo>
                  <a:lnTo>
                    <a:pt x="1110" y="1771"/>
                  </a:lnTo>
                  <a:lnTo>
                    <a:pt x="1023" y="1564"/>
                  </a:lnTo>
                  <a:lnTo>
                    <a:pt x="897" y="1458"/>
                  </a:lnTo>
                  <a:lnTo>
                    <a:pt x="726" y="1436"/>
                  </a:lnTo>
                  <a:lnTo>
                    <a:pt x="626" y="1664"/>
                  </a:lnTo>
                  <a:lnTo>
                    <a:pt x="342" y="1458"/>
                  </a:lnTo>
                  <a:lnTo>
                    <a:pt x="285" y="1259"/>
                  </a:lnTo>
                  <a:lnTo>
                    <a:pt x="0" y="988"/>
                  </a:lnTo>
                  <a:lnTo>
                    <a:pt x="14" y="988"/>
                  </a:lnTo>
                  <a:lnTo>
                    <a:pt x="29" y="988"/>
                  </a:lnTo>
                </a:path>
              </a:pathLst>
            </a:custGeom>
            <a:noFill/>
            <a:ln w="6350">
              <a:solidFill>
                <a:srgbClr val="000000"/>
              </a:solidFill>
              <a:round/>
              <a:headEnd/>
              <a:tailEnd/>
            </a:ln>
          </p:spPr>
          <p:txBody>
            <a:bodyPr/>
            <a:lstStyle/>
            <a:p>
              <a:endParaRPr lang="en-US"/>
            </a:p>
          </p:txBody>
        </p:sp>
        <p:sp>
          <p:nvSpPr>
            <p:cNvPr id="37007" name="Freeform 94"/>
            <p:cNvSpPr>
              <a:spLocks/>
            </p:cNvSpPr>
            <p:nvPr/>
          </p:nvSpPr>
          <p:spPr bwMode="auto">
            <a:xfrm>
              <a:off x="2007" y="2210"/>
              <a:ext cx="226" cy="378"/>
            </a:xfrm>
            <a:custGeom>
              <a:avLst/>
              <a:gdLst>
                <a:gd name="T0" fmla="*/ 66 w 618"/>
                <a:gd name="T1" fmla="*/ 0 h 1039"/>
                <a:gd name="T2" fmla="*/ 83 w 618"/>
                <a:gd name="T3" fmla="*/ 126 h 1039"/>
                <a:gd name="T4" fmla="*/ 57 w 618"/>
                <a:gd name="T5" fmla="*/ 128 h 1039"/>
                <a:gd name="T6" fmla="*/ 53 w 618"/>
                <a:gd name="T7" fmla="*/ 138 h 1039"/>
                <a:gd name="T8" fmla="*/ 43 w 618"/>
                <a:gd name="T9" fmla="*/ 122 h 1039"/>
                <a:gd name="T10" fmla="*/ 43 w 618"/>
                <a:gd name="T11" fmla="*/ 113 h 1039"/>
                <a:gd name="T12" fmla="*/ 0 w 618"/>
                <a:gd name="T13" fmla="*/ 118 h 1039"/>
                <a:gd name="T14" fmla="*/ 11 w 618"/>
                <a:gd name="T15" fmla="*/ 85 h 1039"/>
                <a:gd name="T16" fmla="*/ 6 w 618"/>
                <a:gd name="T17" fmla="*/ 63 h 1039"/>
                <a:gd name="T18" fmla="*/ 4 w 618"/>
                <a:gd name="T19" fmla="*/ 52 h 1039"/>
                <a:gd name="T20" fmla="*/ 20 w 618"/>
                <a:gd name="T21" fmla="*/ 6 h 1039"/>
                <a:gd name="T22" fmla="*/ 66 w 618"/>
                <a:gd name="T23" fmla="*/ 0 h 10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8"/>
                <a:gd name="T37" fmla="*/ 0 h 1039"/>
                <a:gd name="T38" fmla="*/ 618 w 618"/>
                <a:gd name="T39" fmla="*/ 1039 h 10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8" h="1039">
                  <a:moveTo>
                    <a:pt x="492" y="0"/>
                  </a:moveTo>
                  <a:lnTo>
                    <a:pt x="618" y="953"/>
                  </a:lnTo>
                  <a:lnTo>
                    <a:pt x="427" y="968"/>
                  </a:lnTo>
                  <a:lnTo>
                    <a:pt x="399" y="1039"/>
                  </a:lnTo>
                  <a:lnTo>
                    <a:pt x="321" y="917"/>
                  </a:lnTo>
                  <a:lnTo>
                    <a:pt x="321" y="854"/>
                  </a:lnTo>
                  <a:lnTo>
                    <a:pt x="0" y="890"/>
                  </a:lnTo>
                  <a:lnTo>
                    <a:pt x="79" y="640"/>
                  </a:lnTo>
                  <a:lnTo>
                    <a:pt x="43" y="476"/>
                  </a:lnTo>
                  <a:lnTo>
                    <a:pt x="29" y="392"/>
                  </a:lnTo>
                  <a:lnTo>
                    <a:pt x="150" y="43"/>
                  </a:lnTo>
                  <a:lnTo>
                    <a:pt x="492" y="0"/>
                  </a:lnTo>
                  <a:close/>
                </a:path>
              </a:pathLst>
            </a:custGeom>
            <a:solidFill>
              <a:srgbClr val="008000"/>
            </a:solidFill>
            <a:ln w="9525">
              <a:noFill/>
              <a:round/>
              <a:headEnd/>
              <a:tailEnd/>
            </a:ln>
          </p:spPr>
          <p:txBody>
            <a:bodyPr/>
            <a:lstStyle/>
            <a:p>
              <a:endParaRPr lang="en-US"/>
            </a:p>
          </p:txBody>
        </p:sp>
        <p:sp>
          <p:nvSpPr>
            <p:cNvPr id="37008" name="Freeform 95"/>
            <p:cNvSpPr>
              <a:spLocks/>
            </p:cNvSpPr>
            <p:nvPr/>
          </p:nvSpPr>
          <p:spPr bwMode="auto">
            <a:xfrm>
              <a:off x="2007" y="2210"/>
              <a:ext cx="226" cy="378"/>
            </a:xfrm>
            <a:custGeom>
              <a:avLst/>
              <a:gdLst>
                <a:gd name="T0" fmla="*/ 66 w 618"/>
                <a:gd name="T1" fmla="*/ 0 h 1039"/>
                <a:gd name="T2" fmla="*/ 83 w 618"/>
                <a:gd name="T3" fmla="*/ 126 h 1039"/>
                <a:gd name="T4" fmla="*/ 57 w 618"/>
                <a:gd name="T5" fmla="*/ 128 h 1039"/>
                <a:gd name="T6" fmla="*/ 53 w 618"/>
                <a:gd name="T7" fmla="*/ 138 h 1039"/>
                <a:gd name="T8" fmla="*/ 43 w 618"/>
                <a:gd name="T9" fmla="*/ 122 h 1039"/>
                <a:gd name="T10" fmla="*/ 43 w 618"/>
                <a:gd name="T11" fmla="*/ 113 h 1039"/>
                <a:gd name="T12" fmla="*/ 0 w 618"/>
                <a:gd name="T13" fmla="*/ 118 h 1039"/>
                <a:gd name="T14" fmla="*/ 11 w 618"/>
                <a:gd name="T15" fmla="*/ 85 h 1039"/>
                <a:gd name="T16" fmla="*/ 6 w 618"/>
                <a:gd name="T17" fmla="*/ 63 h 1039"/>
                <a:gd name="T18" fmla="*/ 4 w 618"/>
                <a:gd name="T19" fmla="*/ 52 h 1039"/>
                <a:gd name="T20" fmla="*/ 20 w 618"/>
                <a:gd name="T21" fmla="*/ 6 h 1039"/>
                <a:gd name="T22" fmla="*/ 66 w 618"/>
                <a:gd name="T23" fmla="*/ 0 h 10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8"/>
                <a:gd name="T37" fmla="*/ 0 h 1039"/>
                <a:gd name="T38" fmla="*/ 618 w 618"/>
                <a:gd name="T39" fmla="*/ 1039 h 10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8" h="1039">
                  <a:moveTo>
                    <a:pt x="492" y="0"/>
                  </a:moveTo>
                  <a:lnTo>
                    <a:pt x="618" y="953"/>
                  </a:lnTo>
                  <a:lnTo>
                    <a:pt x="427" y="968"/>
                  </a:lnTo>
                  <a:lnTo>
                    <a:pt x="399" y="1039"/>
                  </a:lnTo>
                  <a:lnTo>
                    <a:pt x="321" y="917"/>
                  </a:lnTo>
                  <a:lnTo>
                    <a:pt x="321" y="854"/>
                  </a:lnTo>
                  <a:lnTo>
                    <a:pt x="0" y="890"/>
                  </a:lnTo>
                  <a:lnTo>
                    <a:pt x="79" y="640"/>
                  </a:lnTo>
                  <a:lnTo>
                    <a:pt x="43" y="476"/>
                  </a:lnTo>
                  <a:lnTo>
                    <a:pt x="29" y="392"/>
                  </a:lnTo>
                  <a:lnTo>
                    <a:pt x="150" y="43"/>
                  </a:lnTo>
                  <a:lnTo>
                    <a:pt x="492" y="0"/>
                  </a:lnTo>
                </a:path>
              </a:pathLst>
            </a:custGeom>
            <a:solidFill>
              <a:srgbClr val="969696"/>
            </a:solidFill>
            <a:ln w="6350">
              <a:solidFill>
                <a:srgbClr val="000000"/>
              </a:solidFill>
              <a:round/>
              <a:headEnd/>
              <a:tailEnd/>
            </a:ln>
          </p:spPr>
          <p:txBody>
            <a:bodyPr/>
            <a:lstStyle/>
            <a:p>
              <a:endParaRPr lang="en-US"/>
            </a:p>
          </p:txBody>
        </p:sp>
        <p:sp>
          <p:nvSpPr>
            <p:cNvPr id="37009" name="Freeform 96"/>
            <p:cNvSpPr>
              <a:spLocks/>
            </p:cNvSpPr>
            <p:nvPr/>
          </p:nvSpPr>
          <p:spPr bwMode="auto">
            <a:xfrm>
              <a:off x="2504" y="2121"/>
              <a:ext cx="289" cy="244"/>
            </a:xfrm>
            <a:custGeom>
              <a:avLst/>
              <a:gdLst>
                <a:gd name="T0" fmla="*/ 106 w 789"/>
                <a:gd name="T1" fmla="*/ 27 h 669"/>
                <a:gd name="T2" fmla="*/ 76 w 789"/>
                <a:gd name="T3" fmla="*/ 7 h 669"/>
                <a:gd name="T4" fmla="*/ 54 w 789"/>
                <a:gd name="T5" fmla="*/ 11 h 669"/>
                <a:gd name="T6" fmla="*/ 49 w 789"/>
                <a:gd name="T7" fmla="*/ 0 h 669"/>
                <a:gd name="T8" fmla="*/ 11 w 789"/>
                <a:gd name="T9" fmla="*/ 7 h 669"/>
                <a:gd name="T10" fmla="*/ 4 w 789"/>
                <a:gd name="T11" fmla="*/ 17 h 669"/>
                <a:gd name="T12" fmla="*/ 0 w 789"/>
                <a:gd name="T13" fmla="*/ 25 h 669"/>
                <a:gd name="T14" fmla="*/ 42 w 789"/>
                <a:gd name="T15" fmla="*/ 61 h 669"/>
                <a:gd name="T16" fmla="*/ 64 w 789"/>
                <a:gd name="T17" fmla="*/ 89 h 669"/>
                <a:gd name="T18" fmla="*/ 90 w 789"/>
                <a:gd name="T19" fmla="*/ 56 h 669"/>
                <a:gd name="T20" fmla="*/ 101 w 789"/>
                <a:gd name="T21" fmla="*/ 27 h 669"/>
                <a:gd name="T22" fmla="*/ 105 w 789"/>
                <a:gd name="T23" fmla="*/ 27 h 669"/>
                <a:gd name="T24" fmla="*/ 106 w 789"/>
                <a:gd name="T25" fmla="*/ 27 h 6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9"/>
                <a:gd name="T40" fmla="*/ 0 h 669"/>
                <a:gd name="T41" fmla="*/ 789 w 789"/>
                <a:gd name="T42" fmla="*/ 669 h 6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9" h="669">
                  <a:moveTo>
                    <a:pt x="789" y="199"/>
                  </a:moveTo>
                  <a:lnTo>
                    <a:pt x="569" y="50"/>
                  </a:lnTo>
                  <a:lnTo>
                    <a:pt x="404" y="79"/>
                  </a:lnTo>
                  <a:lnTo>
                    <a:pt x="362" y="0"/>
                  </a:lnTo>
                  <a:lnTo>
                    <a:pt x="85" y="50"/>
                  </a:lnTo>
                  <a:lnTo>
                    <a:pt x="28" y="128"/>
                  </a:lnTo>
                  <a:lnTo>
                    <a:pt x="0" y="186"/>
                  </a:lnTo>
                  <a:lnTo>
                    <a:pt x="313" y="455"/>
                  </a:lnTo>
                  <a:lnTo>
                    <a:pt x="476" y="669"/>
                  </a:lnTo>
                  <a:lnTo>
                    <a:pt x="669" y="420"/>
                  </a:lnTo>
                  <a:lnTo>
                    <a:pt x="754" y="207"/>
                  </a:lnTo>
                  <a:lnTo>
                    <a:pt x="782" y="207"/>
                  </a:lnTo>
                  <a:lnTo>
                    <a:pt x="789" y="199"/>
                  </a:lnTo>
                  <a:close/>
                </a:path>
              </a:pathLst>
            </a:custGeom>
            <a:solidFill>
              <a:srgbClr val="53C3B8"/>
            </a:solidFill>
            <a:ln w="9525">
              <a:noFill/>
              <a:round/>
              <a:headEnd/>
              <a:tailEnd/>
            </a:ln>
          </p:spPr>
          <p:txBody>
            <a:bodyPr/>
            <a:lstStyle/>
            <a:p>
              <a:endParaRPr lang="en-US"/>
            </a:p>
          </p:txBody>
        </p:sp>
        <p:sp>
          <p:nvSpPr>
            <p:cNvPr id="37010" name="Freeform 97"/>
            <p:cNvSpPr>
              <a:spLocks/>
            </p:cNvSpPr>
            <p:nvPr/>
          </p:nvSpPr>
          <p:spPr bwMode="auto">
            <a:xfrm>
              <a:off x="2504" y="2121"/>
              <a:ext cx="289" cy="244"/>
            </a:xfrm>
            <a:custGeom>
              <a:avLst/>
              <a:gdLst>
                <a:gd name="T0" fmla="*/ 106 w 789"/>
                <a:gd name="T1" fmla="*/ 27 h 669"/>
                <a:gd name="T2" fmla="*/ 76 w 789"/>
                <a:gd name="T3" fmla="*/ 7 h 669"/>
                <a:gd name="T4" fmla="*/ 54 w 789"/>
                <a:gd name="T5" fmla="*/ 11 h 669"/>
                <a:gd name="T6" fmla="*/ 49 w 789"/>
                <a:gd name="T7" fmla="*/ 0 h 669"/>
                <a:gd name="T8" fmla="*/ 11 w 789"/>
                <a:gd name="T9" fmla="*/ 7 h 669"/>
                <a:gd name="T10" fmla="*/ 4 w 789"/>
                <a:gd name="T11" fmla="*/ 17 h 669"/>
                <a:gd name="T12" fmla="*/ 0 w 789"/>
                <a:gd name="T13" fmla="*/ 25 h 669"/>
                <a:gd name="T14" fmla="*/ 42 w 789"/>
                <a:gd name="T15" fmla="*/ 61 h 669"/>
                <a:gd name="T16" fmla="*/ 64 w 789"/>
                <a:gd name="T17" fmla="*/ 89 h 669"/>
                <a:gd name="T18" fmla="*/ 90 w 789"/>
                <a:gd name="T19" fmla="*/ 56 h 669"/>
                <a:gd name="T20" fmla="*/ 101 w 789"/>
                <a:gd name="T21" fmla="*/ 27 h 669"/>
                <a:gd name="T22" fmla="*/ 105 w 789"/>
                <a:gd name="T23" fmla="*/ 27 h 669"/>
                <a:gd name="T24" fmla="*/ 106 w 789"/>
                <a:gd name="T25" fmla="*/ 27 h 6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9"/>
                <a:gd name="T40" fmla="*/ 0 h 669"/>
                <a:gd name="T41" fmla="*/ 789 w 789"/>
                <a:gd name="T42" fmla="*/ 669 h 6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9" h="669">
                  <a:moveTo>
                    <a:pt x="789" y="199"/>
                  </a:moveTo>
                  <a:lnTo>
                    <a:pt x="569" y="50"/>
                  </a:lnTo>
                  <a:lnTo>
                    <a:pt x="404" y="79"/>
                  </a:lnTo>
                  <a:lnTo>
                    <a:pt x="362" y="0"/>
                  </a:lnTo>
                  <a:lnTo>
                    <a:pt x="85" y="50"/>
                  </a:lnTo>
                  <a:lnTo>
                    <a:pt x="28" y="128"/>
                  </a:lnTo>
                  <a:lnTo>
                    <a:pt x="0" y="186"/>
                  </a:lnTo>
                  <a:lnTo>
                    <a:pt x="313" y="455"/>
                  </a:lnTo>
                  <a:lnTo>
                    <a:pt x="476" y="669"/>
                  </a:lnTo>
                  <a:lnTo>
                    <a:pt x="669" y="420"/>
                  </a:lnTo>
                  <a:lnTo>
                    <a:pt x="754" y="207"/>
                  </a:lnTo>
                  <a:lnTo>
                    <a:pt x="782" y="207"/>
                  </a:lnTo>
                  <a:lnTo>
                    <a:pt x="789" y="199"/>
                  </a:lnTo>
                </a:path>
              </a:pathLst>
            </a:custGeom>
            <a:solidFill>
              <a:srgbClr val="969696"/>
            </a:solidFill>
            <a:ln w="6350">
              <a:solidFill>
                <a:srgbClr val="000000"/>
              </a:solidFill>
              <a:round/>
              <a:headEnd/>
              <a:tailEnd/>
            </a:ln>
          </p:spPr>
          <p:txBody>
            <a:bodyPr/>
            <a:lstStyle/>
            <a:p>
              <a:endParaRPr lang="en-US"/>
            </a:p>
          </p:txBody>
        </p:sp>
        <p:sp>
          <p:nvSpPr>
            <p:cNvPr id="37011" name="Freeform 98"/>
            <p:cNvSpPr>
              <a:spLocks/>
            </p:cNvSpPr>
            <p:nvPr/>
          </p:nvSpPr>
          <p:spPr bwMode="auto">
            <a:xfrm>
              <a:off x="2221" y="2463"/>
              <a:ext cx="545" cy="448"/>
            </a:xfrm>
            <a:custGeom>
              <a:avLst/>
              <a:gdLst>
                <a:gd name="T0" fmla="*/ 148 w 1487"/>
                <a:gd name="T1" fmla="*/ 0 h 1232"/>
                <a:gd name="T2" fmla="*/ 134 w 1487"/>
                <a:gd name="T3" fmla="*/ 0 h 1232"/>
                <a:gd name="T4" fmla="*/ 132 w 1487"/>
                <a:gd name="T5" fmla="*/ 13 h 1232"/>
                <a:gd name="T6" fmla="*/ 128 w 1487"/>
                <a:gd name="T7" fmla="*/ 6 h 1232"/>
                <a:gd name="T8" fmla="*/ 65 w 1487"/>
                <a:gd name="T9" fmla="*/ 13 h 1232"/>
                <a:gd name="T10" fmla="*/ 63 w 1487"/>
                <a:gd name="T11" fmla="*/ 8 h 1232"/>
                <a:gd name="T12" fmla="*/ 0 w 1487"/>
                <a:gd name="T13" fmla="*/ 16 h 1232"/>
                <a:gd name="T14" fmla="*/ 5 w 1487"/>
                <a:gd name="T15" fmla="*/ 25 h 1232"/>
                <a:gd name="T16" fmla="*/ 8 w 1487"/>
                <a:gd name="T17" fmla="*/ 30 h 1232"/>
                <a:gd name="T18" fmla="*/ 15 w 1487"/>
                <a:gd name="T19" fmla="*/ 28 h 1232"/>
                <a:gd name="T20" fmla="*/ 16 w 1487"/>
                <a:gd name="T21" fmla="*/ 28 h 1232"/>
                <a:gd name="T22" fmla="*/ 31 w 1487"/>
                <a:gd name="T23" fmla="*/ 24 h 1232"/>
                <a:gd name="T24" fmla="*/ 49 w 1487"/>
                <a:gd name="T25" fmla="*/ 28 h 1232"/>
                <a:gd name="T26" fmla="*/ 61 w 1487"/>
                <a:gd name="T27" fmla="*/ 41 h 1232"/>
                <a:gd name="T28" fmla="*/ 85 w 1487"/>
                <a:gd name="T29" fmla="*/ 35 h 1232"/>
                <a:gd name="T30" fmla="*/ 83 w 1487"/>
                <a:gd name="T31" fmla="*/ 28 h 1232"/>
                <a:gd name="T32" fmla="*/ 93 w 1487"/>
                <a:gd name="T33" fmla="*/ 28 h 1232"/>
                <a:gd name="T34" fmla="*/ 121 w 1487"/>
                <a:gd name="T35" fmla="*/ 52 h 1232"/>
                <a:gd name="T36" fmla="*/ 133 w 1487"/>
                <a:gd name="T37" fmla="*/ 88 h 1232"/>
                <a:gd name="T38" fmla="*/ 149 w 1487"/>
                <a:gd name="T39" fmla="*/ 109 h 1232"/>
                <a:gd name="T40" fmla="*/ 187 w 1487"/>
                <a:gd name="T41" fmla="*/ 144 h 1232"/>
                <a:gd name="T42" fmla="*/ 198 w 1487"/>
                <a:gd name="T43" fmla="*/ 139 h 1232"/>
                <a:gd name="T44" fmla="*/ 200 w 1487"/>
                <a:gd name="T45" fmla="*/ 137 h 1232"/>
                <a:gd name="T46" fmla="*/ 200 w 1487"/>
                <a:gd name="T47" fmla="*/ 145 h 1232"/>
                <a:gd name="T48" fmla="*/ 183 w 1487"/>
                <a:gd name="T49" fmla="*/ 163 h 1232"/>
                <a:gd name="T50" fmla="*/ 199 w 1487"/>
                <a:gd name="T51" fmla="*/ 152 h 1232"/>
                <a:gd name="T52" fmla="*/ 200 w 1487"/>
                <a:gd name="T53" fmla="*/ 137 h 1232"/>
                <a:gd name="T54" fmla="*/ 200 w 1487"/>
                <a:gd name="T55" fmla="*/ 94 h 1232"/>
                <a:gd name="T56" fmla="*/ 181 w 1487"/>
                <a:gd name="T57" fmla="*/ 63 h 1232"/>
                <a:gd name="T58" fmla="*/ 178 w 1487"/>
                <a:gd name="T59" fmla="*/ 61 h 1232"/>
                <a:gd name="T60" fmla="*/ 178 w 1487"/>
                <a:gd name="T61" fmla="*/ 55 h 1232"/>
                <a:gd name="T62" fmla="*/ 154 w 1487"/>
                <a:gd name="T63" fmla="*/ 22 h 1232"/>
                <a:gd name="T64" fmla="*/ 148 w 1487"/>
                <a:gd name="T65" fmla="*/ 0 h 1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7"/>
                <a:gd name="T100" fmla="*/ 0 h 1232"/>
                <a:gd name="T101" fmla="*/ 1487 w 1487"/>
                <a:gd name="T102" fmla="*/ 1232 h 1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7" h="1232">
                  <a:moveTo>
                    <a:pt x="1102" y="0"/>
                  </a:moveTo>
                  <a:lnTo>
                    <a:pt x="995" y="0"/>
                  </a:lnTo>
                  <a:lnTo>
                    <a:pt x="981" y="100"/>
                  </a:lnTo>
                  <a:lnTo>
                    <a:pt x="952" y="43"/>
                  </a:lnTo>
                  <a:lnTo>
                    <a:pt x="484" y="100"/>
                  </a:lnTo>
                  <a:lnTo>
                    <a:pt x="470" y="57"/>
                  </a:lnTo>
                  <a:lnTo>
                    <a:pt x="0" y="122"/>
                  </a:lnTo>
                  <a:lnTo>
                    <a:pt x="35" y="193"/>
                  </a:lnTo>
                  <a:lnTo>
                    <a:pt x="57" y="228"/>
                  </a:lnTo>
                  <a:lnTo>
                    <a:pt x="114" y="208"/>
                  </a:lnTo>
                  <a:lnTo>
                    <a:pt x="120" y="214"/>
                  </a:lnTo>
                  <a:lnTo>
                    <a:pt x="228" y="185"/>
                  </a:lnTo>
                  <a:lnTo>
                    <a:pt x="362" y="214"/>
                  </a:lnTo>
                  <a:lnTo>
                    <a:pt x="454" y="307"/>
                  </a:lnTo>
                  <a:lnTo>
                    <a:pt x="633" y="264"/>
                  </a:lnTo>
                  <a:lnTo>
                    <a:pt x="618" y="214"/>
                  </a:lnTo>
                  <a:lnTo>
                    <a:pt x="690" y="208"/>
                  </a:lnTo>
                  <a:lnTo>
                    <a:pt x="903" y="393"/>
                  </a:lnTo>
                  <a:lnTo>
                    <a:pt x="988" y="669"/>
                  </a:lnTo>
                  <a:lnTo>
                    <a:pt x="1109" y="826"/>
                  </a:lnTo>
                  <a:lnTo>
                    <a:pt x="1393" y="1090"/>
                  </a:lnTo>
                  <a:lnTo>
                    <a:pt x="1472" y="1047"/>
                  </a:lnTo>
                  <a:lnTo>
                    <a:pt x="1487" y="1039"/>
                  </a:lnTo>
                  <a:lnTo>
                    <a:pt x="1487" y="1096"/>
                  </a:lnTo>
                  <a:lnTo>
                    <a:pt x="1358" y="1232"/>
                  </a:lnTo>
                  <a:lnTo>
                    <a:pt x="1479" y="1153"/>
                  </a:lnTo>
                  <a:lnTo>
                    <a:pt x="1487" y="1039"/>
                  </a:lnTo>
                  <a:lnTo>
                    <a:pt x="1487" y="712"/>
                  </a:lnTo>
                  <a:lnTo>
                    <a:pt x="1351" y="478"/>
                  </a:lnTo>
                  <a:lnTo>
                    <a:pt x="1330" y="464"/>
                  </a:lnTo>
                  <a:lnTo>
                    <a:pt x="1330" y="413"/>
                  </a:lnTo>
                  <a:lnTo>
                    <a:pt x="1145" y="165"/>
                  </a:lnTo>
                  <a:lnTo>
                    <a:pt x="1102" y="0"/>
                  </a:lnTo>
                  <a:close/>
                </a:path>
              </a:pathLst>
            </a:custGeom>
            <a:solidFill>
              <a:srgbClr val="53C3B8"/>
            </a:solidFill>
            <a:ln w="9525">
              <a:noFill/>
              <a:round/>
              <a:headEnd/>
              <a:tailEnd/>
            </a:ln>
          </p:spPr>
          <p:txBody>
            <a:bodyPr/>
            <a:lstStyle/>
            <a:p>
              <a:endParaRPr lang="en-US"/>
            </a:p>
          </p:txBody>
        </p:sp>
        <p:sp>
          <p:nvSpPr>
            <p:cNvPr id="37012" name="Freeform 99"/>
            <p:cNvSpPr>
              <a:spLocks/>
            </p:cNvSpPr>
            <p:nvPr/>
          </p:nvSpPr>
          <p:spPr bwMode="auto">
            <a:xfrm>
              <a:off x="2221" y="2463"/>
              <a:ext cx="545" cy="448"/>
            </a:xfrm>
            <a:custGeom>
              <a:avLst/>
              <a:gdLst>
                <a:gd name="T0" fmla="*/ 148 w 1487"/>
                <a:gd name="T1" fmla="*/ 0 h 1232"/>
                <a:gd name="T2" fmla="*/ 134 w 1487"/>
                <a:gd name="T3" fmla="*/ 0 h 1232"/>
                <a:gd name="T4" fmla="*/ 132 w 1487"/>
                <a:gd name="T5" fmla="*/ 13 h 1232"/>
                <a:gd name="T6" fmla="*/ 128 w 1487"/>
                <a:gd name="T7" fmla="*/ 6 h 1232"/>
                <a:gd name="T8" fmla="*/ 65 w 1487"/>
                <a:gd name="T9" fmla="*/ 13 h 1232"/>
                <a:gd name="T10" fmla="*/ 63 w 1487"/>
                <a:gd name="T11" fmla="*/ 8 h 1232"/>
                <a:gd name="T12" fmla="*/ 0 w 1487"/>
                <a:gd name="T13" fmla="*/ 16 h 1232"/>
                <a:gd name="T14" fmla="*/ 5 w 1487"/>
                <a:gd name="T15" fmla="*/ 25 h 1232"/>
                <a:gd name="T16" fmla="*/ 8 w 1487"/>
                <a:gd name="T17" fmla="*/ 30 h 1232"/>
                <a:gd name="T18" fmla="*/ 15 w 1487"/>
                <a:gd name="T19" fmla="*/ 28 h 1232"/>
                <a:gd name="T20" fmla="*/ 16 w 1487"/>
                <a:gd name="T21" fmla="*/ 28 h 1232"/>
                <a:gd name="T22" fmla="*/ 31 w 1487"/>
                <a:gd name="T23" fmla="*/ 24 h 1232"/>
                <a:gd name="T24" fmla="*/ 49 w 1487"/>
                <a:gd name="T25" fmla="*/ 28 h 1232"/>
                <a:gd name="T26" fmla="*/ 61 w 1487"/>
                <a:gd name="T27" fmla="*/ 41 h 1232"/>
                <a:gd name="T28" fmla="*/ 85 w 1487"/>
                <a:gd name="T29" fmla="*/ 35 h 1232"/>
                <a:gd name="T30" fmla="*/ 83 w 1487"/>
                <a:gd name="T31" fmla="*/ 28 h 1232"/>
                <a:gd name="T32" fmla="*/ 93 w 1487"/>
                <a:gd name="T33" fmla="*/ 28 h 1232"/>
                <a:gd name="T34" fmla="*/ 121 w 1487"/>
                <a:gd name="T35" fmla="*/ 52 h 1232"/>
                <a:gd name="T36" fmla="*/ 133 w 1487"/>
                <a:gd name="T37" fmla="*/ 88 h 1232"/>
                <a:gd name="T38" fmla="*/ 149 w 1487"/>
                <a:gd name="T39" fmla="*/ 109 h 1232"/>
                <a:gd name="T40" fmla="*/ 187 w 1487"/>
                <a:gd name="T41" fmla="*/ 144 h 1232"/>
                <a:gd name="T42" fmla="*/ 198 w 1487"/>
                <a:gd name="T43" fmla="*/ 139 h 1232"/>
                <a:gd name="T44" fmla="*/ 200 w 1487"/>
                <a:gd name="T45" fmla="*/ 137 h 1232"/>
                <a:gd name="T46" fmla="*/ 200 w 1487"/>
                <a:gd name="T47" fmla="*/ 145 h 1232"/>
                <a:gd name="T48" fmla="*/ 183 w 1487"/>
                <a:gd name="T49" fmla="*/ 163 h 1232"/>
                <a:gd name="T50" fmla="*/ 199 w 1487"/>
                <a:gd name="T51" fmla="*/ 152 h 1232"/>
                <a:gd name="T52" fmla="*/ 200 w 1487"/>
                <a:gd name="T53" fmla="*/ 137 h 1232"/>
                <a:gd name="T54" fmla="*/ 200 w 1487"/>
                <a:gd name="T55" fmla="*/ 94 h 1232"/>
                <a:gd name="T56" fmla="*/ 181 w 1487"/>
                <a:gd name="T57" fmla="*/ 63 h 1232"/>
                <a:gd name="T58" fmla="*/ 178 w 1487"/>
                <a:gd name="T59" fmla="*/ 61 h 1232"/>
                <a:gd name="T60" fmla="*/ 178 w 1487"/>
                <a:gd name="T61" fmla="*/ 55 h 1232"/>
                <a:gd name="T62" fmla="*/ 154 w 1487"/>
                <a:gd name="T63" fmla="*/ 22 h 1232"/>
                <a:gd name="T64" fmla="*/ 148 w 1487"/>
                <a:gd name="T65" fmla="*/ 0 h 1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7"/>
                <a:gd name="T100" fmla="*/ 0 h 1232"/>
                <a:gd name="T101" fmla="*/ 1487 w 1487"/>
                <a:gd name="T102" fmla="*/ 1232 h 1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7" h="1232">
                  <a:moveTo>
                    <a:pt x="1102" y="0"/>
                  </a:moveTo>
                  <a:lnTo>
                    <a:pt x="995" y="0"/>
                  </a:lnTo>
                  <a:lnTo>
                    <a:pt x="981" y="100"/>
                  </a:lnTo>
                  <a:lnTo>
                    <a:pt x="952" y="43"/>
                  </a:lnTo>
                  <a:lnTo>
                    <a:pt x="484" y="100"/>
                  </a:lnTo>
                  <a:lnTo>
                    <a:pt x="470" y="57"/>
                  </a:lnTo>
                  <a:lnTo>
                    <a:pt x="0" y="122"/>
                  </a:lnTo>
                  <a:lnTo>
                    <a:pt x="35" y="193"/>
                  </a:lnTo>
                  <a:lnTo>
                    <a:pt x="57" y="228"/>
                  </a:lnTo>
                  <a:lnTo>
                    <a:pt x="114" y="208"/>
                  </a:lnTo>
                  <a:lnTo>
                    <a:pt x="120" y="214"/>
                  </a:lnTo>
                  <a:lnTo>
                    <a:pt x="228" y="185"/>
                  </a:lnTo>
                  <a:lnTo>
                    <a:pt x="362" y="214"/>
                  </a:lnTo>
                  <a:lnTo>
                    <a:pt x="454" y="307"/>
                  </a:lnTo>
                  <a:lnTo>
                    <a:pt x="633" y="264"/>
                  </a:lnTo>
                  <a:lnTo>
                    <a:pt x="618" y="214"/>
                  </a:lnTo>
                  <a:lnTo>
                    <a:pt x="690" y="208"/>
                  </a:lnTo>
                  <a:lnTo>
                    <a:pt x="903" y="393"/>
                  </a:lnTo>
                  <a:lnTo>
                    <a:pt x="988" y="669"/>
                  </a:lnTo>
                  <a:lnTo>
                    <a:pt x="1109" y="826"/>
                  </a:lnTo>
                  <a:lnTo>
                    <a:pt x="1393" y="1090"/>
                  </a:lnTo>
                  <a:lnTo>
                    <a:pt x="1472" y="1047"/>
                  </a:lnTo>
                  <a:lnTo>
                    <a:pt x="1487" y="1039"/>
                  </a:lnTo>
                  <a:lnTo>
                    <a:pt x="1487" y="1096"/>
                  </a:lnTo>
                  <a:lnTo>
                    <a:pt x="1358" y="1232"/>
                  </a:lnTo>
                  <a:lnTo>
                    <a:pt x="1479" y="1153"/>
                  </a:lnTo>
                  <a:lnTo>
                    <a:pt x="1487" y="1039"/>
                  </a:lnTo>
                  <a:lnTo>
                    <a:pt x="1487" y="712"/>
                  </a:lnTo>
                  <a:lnTo>
                    <a:pt x="1351" y="478"/>
                  </a:lnTo>
                  <a:lnTo>
                    <a:pt x="1330" y="464"/>
                  </a:lnTo>
                  <a:lnTo>
                    <a:pt x="1330" y="413"/>
                  </a:lnTo>
                  <a:lnTo>
                    <a:pt x="1145" y="165"/>
                  </a:lnTo>
                  <a:lnTo>
                    <a:pt x="1102" y="0"/>
                  </a:lnTo>
                </a:path>
              </a:pathLst>
            </a:custGeom>
            <a:solidFill>
              <a:srgbClr val="969696"/>
            </a:solidFill>
            <a:ln w="6350">
              <a:solidFill>
                <a:srgbClr val="000000"/>
              </a:solidFill>
              <a:round/>
              <a:headEnd/>
              <a:tailEnd/>
            </a:ln>
          </p:spPr>
          <p:txBody>
            <a:bodyPr/>
            <a:lstStyle/>
            <a:p>
              <a:endParaRPr lang="en-US"/>
            </a:p>
          </p:txBody>
        </p:sp>
        <p:sp>
          <p:nvSpPr>
            <p:cNvPr id="37013" name="Freeform 100"/>
            <p:cNvSpPr>
              <a:spLocks/>
            </p:cNvSpPr>
            <p:nvPr/>
          </p:nvSpPr>
          <p:spPr bwMode="auto">
            <a:xfrm>
              <a:off x="2351" y="2166"/>
              <a:ext cx="326" cy="337"/>
            </a:xfrm>
            <a:custGeom>
              <a:avLst/>
              <a:gdLst>
                <a:gd name="T0" fmla="*/ 119 w 888"/>
                <a:gd name="T1" fmla="*/ 110 h 925"/>
                <a:gd name="T2" fmla="*/ 104 w 888"/>
                <a:gd name="T3" fmla="*/ 110 h 925"/>
                <a:gd name="T4" fmla="*/ 102 w 888"/>
                <a:gd name="T5" fmla="*/ 123 h 925"/>
                <a:gd name="T6" fmla="*/ 99 w 888"/>
                <a:gd name="T7" fmla="*/ 115 h 925"/>
                <a:gd name="T8" fmla="*/ 36 w 888"/>
                <a:gd name="T9" fmla="*/ 123 h 925"/>
                <a:gd name="T10" fmla="*/ 33 w 888"/>
                <a:gd name="T11" fmla="*/ 117 h 925"/>
                <a:gd name="T12" fmla="*/ 27 w 888"/>
                <a:gd name="T13" fmla="*/ 93 h 925"/>
                <a:gd name="T14" fmla="*/ 30 w 888"/>
                <a:gd name="T15" fmla="*/ 79 h 925"/>
                <a:gd name="T16" fmla="*/ 0 w 888"/>
                <a:gd name="T17" fmla="*/ 8 h 925"/>
                <a:gd name="T18" fmla="*/ 35 w 888"/>
                <a:gd name="T19" fmla="*/ 4 h 925"/>
                <a:gd name="T20" fmla="*/ 59 w 888"/>
                <a:gd name="T21" fmla="*/ 0 h 925"/>
                <a:gd name="T22" fmla="*/ 55 w 888"/>
                <a:gd name="T23" fmla="*/ 8 h 925"/>
                <a:gd name="T24" fmla="*/ 98 w 888"/>
                <a:gd name="T25" fmla="*/ 43 h 925"/>
                <a:gd name="T26" fmla="*/ 120 w 888"/>
                <a:gd name="T27" fmla="*/ 72 h 925"/>
                <a:gd name="T28" fmla="*/ 116 w 888"/>
                <a:gd name="T29" fmla="*/ 99 h 925"/>
                <a:gd name="T30" fmla="*/ 118 w 888"/>
                <a:gd name="T31" fmla="*/ 101 h 925"/>
                <a:gd name="T32" fmla="*/ 119 w 888"/>
                <a:gd name="T33" fmla="*/ 105 h 925"/>
                <a:gd name="T34" fmla="*/ 119 w 888"/>
                <a:gd name="T35" fmla="*/ 110 h 9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8"/>
                <a:gd name="T55" fmla="*/ 0 h 925"/>
                <a:gd name="T56" fmla="*/ 888 w 888"/>
                <a:gd name="T57" fmla="*/ 925 h 9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8" h="925">
                  <a:moveTo>
                    <a:pt x="882" y="826"/>
                  </a:moveTo>
                  <a:lnTo>
                    <a:pt x="774" y="826"/>
                  </a:lnTo>
                  <a:lnTo>
                    <a:pt x="760" y="925"/>
                  </a:lnTo>
                  <a:lnTo>
                    <a:pt x="732" y="870"/>
                  </a:lnTo>
                  <a:lnTo>
                    <a:pt x="264" y="925"/>
                  </a:lnTo>
                  <a:lnTo>
                    <a:pt x="248" y="883"/>
                  </a:lnTo>
                  <a:lnTo>
                    <a:pt x="199" y="698"/>
                  </a:lnTo>
                  <a:lnTo>
                    <a:pt x="227" y="598"/>
                  </a:lnTo>
                  <a:lnTo>
                    <a:pt x="0" y="59"/>
                  </a:lnTo>
                  <a:lnTo>
                    <a:pt x="256" y="29"/>
                  </a:lnTo>
                  <a:lnTo>
                    <a:pt x="441" y="0"/>
                  </a:lnTo>
                  <a:lnTo>
                    <a:pt x="412" y="59"/>
                  </a:lnTo>
                  <a:lnTo>
                    <a:pt x="725" y="327"/>
                  </a:lnTo>
                  <a:lnTo>
                    <a:pt x="888" y="541"/>
                  </a:lnTo>
                  <a:lnTo>
                    <a:pt x="860" y="748"/>
                  </a:lnTo>
                  <a:lnTo>
                    <a:pt x="874" y="762"/>
                  </a:lnTo>
                  <a:lnTo>
                    <a:pt x="882" y="791"/>
                  </a:lnTo>
                  <a:lnTo>
                    <a:pt x="882" y="826"/>
                  </a:lnTo>
                  <a:close/>
                </a:path>
              </a:pathLst>
            </a:custGeom>
            <a:solidFill>
              <a:srgbClr val="53C3B8"/>
            </a:solidFill>
            <a:ln w="9525">
              <a:noFill/>
              <a:round/>
              <a:headEnd/>
              <a:tailEnd/>
            </a:ln>
          </p:spPr>
          <p:txBody>
            <a:bodyPr/>
            <a:lstStyle/>
            <a:p>
              <a:endParaRPr lang="en-US"/>
            </a:p>
          </p:txBody>
        </p:sp>
        <p:sp>
          <p:nvSpPr>
            <p:cNvPr id="37014" name="Freeform 101"/>
            <p:cNvSpPr>
              <a:spLocks/>
            </p:cNvSpPr>
            <p:nvPr/>
          </p:nvSpPr>
          <p:spPr bwMode="auto">
            <a:xfrm>
              <a:off x="2351" y="2166"/>
              <a:ext cx="326" cy="337"/>
            </a:xfrm>
            <a:custGeom>
              <a:avLst/>
              <a:gdLst>
                <a:gd name="T0" fmla="*/ 119 w 888"/>
                <a:gd name="T1" fmla="*/ 110 h 925"/>
                <a:gd name="T2" fmla="*/ 104 w 888"/>
                <a:gd name="T3" fmla="*/ 110 h 925"/>
                <a:gd name="T4" fmla="*/ 102 w 888"/>
                <a:gd name="T5" fmla="*/ 123 h 925"/>
                <a:gd name="T6" fmla="*/ 99 w 888"/>
                <a:gd name="T7" fmla="*/ 115 h 925"/>
                <a:gd name="T8" fmla="*/ 36 w 888"/>
                <a:gd name="T9" fmla="*/ 123 h 925"/>
                <a:gd name="T10" fmla="*/ 33 w 888"/>
                <a:gd name="T11" fmla="*/ 117 h 925"/>
                <a:gd name="T12" fmla="*/ 27 w 888"/>
                <a:gd name="T13" fmla="*/ 93 h 925"/>
                <a:gd name="T14" fmla="*/ 30 w 888"/>
                <a:gd name="T15" fmla="*/ 79 h 925"/>
                <a:gd name="T16" fmla="*/ 0 w 888"/>
                <a:gd name="T17" fmla="*/ 8 h 925"/>
                <a:gd name="T18" fmla="*/ 35 w 888"/>
                <a:gd name="T19" fmla="*/ 4 h 925"/>
                <a:gd name="T20" fmla="*/ 59 w 888"/>
                <a:gd name="T21" fmla="*/ 0 h 925"/>
                <a:gd name="T22" fmla="*/ 55 w 888"/>
                <a:gd name="T23" fmla="*/ 8 h 925"/>
                <a:gd name="T24" fmla="*/ 98 w 888"/>
                <a:gd name="T25" fmla="*/ 43 h 925"/>
                <a:gd name="T26" fmla="*/ 120 w 888"/>
                <a:gd name="T27" fmla="*/ 72 h 925"/>
                <a:gd name="T28" fmla="*/ 116 w 888"/>
                <a:gd name="T29" fmla="*/ 99 h 925"/>
                <a:gd name="T30" fmla="*/ 118 w 888"/>
                <a:gd name="T31" fmla="*/ 101 h 925"/>
                <a:gd name="T32" fmla="*/ 119 w 888"/>
                <a:gd name="T33" fmla="*/ 105 h 925"/>
                <a:gd name="T34" fmla="*/ 119 w 888"/>
                <a:gd name="T35" fmla="*/ 110 h 9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8"/>
                <a:gd name="T55" fmla="*/ 0 h 925"/>
                <a:gd name="T56" fmla="*/ 888 w 888"/>
                <a:gd name="T57" fmla="*/ 925 h 9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8" h="925">
                  <a:moveTo>
                    <a:pt x="882" y="826"/>
                  </a:moveTo>
                  <a:lnTo>
                    <a:pt x="774" y="826"/>
                  </a:lnTo>
                  <a:lnTo>
                    <a:pt x="760" y="925"/>
                  </a:lnTo>
                  <a:lnTo>
                    <a:pt x="732" y="870"/>
                  </a:lnTo>
                  <a:lnTo>
                    <a:pt x="264" y="925"/>
                  </a:lnTo>
                  <a:lnTo>
                    <a:pt x="248" y="883"/>
                  </a:lnTo>
                  <a:lnTo>
                    <a:pt x="199" y="698"/>
                  </a:lnTo>
                  <a:lnTo>
                    <a:pt x="227" y="598"/>
                  </a:lnTo>
                  <a:lnTo>
                    <a:pt x="0" y="59"/>
                  </a:lnTo>
                  <a:lnTo>
                    <a:pt x="256" y="29"/>
                  </a:lnTo>
                  <a:lnTo>
                    <a:pt x="441" y="0"/>
                  </a:lnTo>
                  <a:lnTo>
                    <a:pt x="412" y="59"/>
                  </a:lnTo>
                  <a:lnTo>
                    <a:pt x="725" y="327"/>
                  </a:lnTo>
                  <a:lnTo>
                    <a:pt x="888" y="541"/>
                  </a:lnTo>
                  <a:lnTo>
                    <a:pt x="860" y="748"/>
                  </a:lnTo>
                  <a:lnTo>
                    <a:pt x="874" y="762"/>
                  </a:lnTo>
                  <a:lnTo>
                    <a:pt x="882" y="791"/>
                  </a:lnTo>
                  <a:lnTo>
                    <a:pt x="882" y="826"/>
                  </a:lnTo>
                </a:path>
              </a:pathLst>
            </a:custGeom>
            <a:solidFill>
              <a:srgbClr val="FFFF99"/>
            </a:solidFill>
            <a:ln w="6350">
              <a:solidFill>
                <a:srgbClr val="000000"/>
              </a:solidFill>
              <a:round/>
              <a:headEnd/>
              <a:tailEnd/>
            </a:ln>
          </p:spPr>
          <p:txBody>
            <a:bodyPr/>
            <a:lstStyle/>
            <a:p>
              <a:endParaRPr lang="en-US"/>
            </a:p>
          </p:txBody>
        </p:sp>
        <p:sp>
          <p:nvSpPr>
            <p:cNvPr id="37015" name="Freeform 102"/>
            <p:cNvSpPr>
              <a:spLocks/>
            </p:cNvSpPr>
            <p:nvPr/>
          </p:nvSpPr>
          <p:spPr bwMode="auto">
            <a:xfrm>
              <a:off x="1790" y="2106"/>
              <a:ext cx="294" cy="291"/>
            </a:xfrm>
            <a:custGeom>
              <a:avLst/>
              <a:gdLst>
                <a:gd name="T0" fmla="*/ 84 w 804"/>
                <a:gd name="T1" fmla="*/ 102 h 797"/>
                <a:gd name="T2" fmla="*/ 83 w 804"/>
                <a:gd name="T3" fmla="*/ 90 h 797"/>
                <a:gd name="T4" fmla="*/ 99 w 804"/>
                <a:gd name="T5" fmla="*/ 44 h 797"/>
                <a:gd name="T6" fmla="*/ 108 w 804"/>
                <a:gd name="T7" fmla="*/ 17 h 797"/>
                <a:gd name="T8" fmla="*/ 97 w 804"/>
                <a:gd name="T9" fmla="*/ 16 h 797"/>
                <a:gd name="T10" fmla="*/ 101 w 804"/>
                <a:gd name="T11" fmla="*/ 0 h 797"/>
                <a:gd name="T12" fmla="*/ 0 w 804"/>
                <a:gd name="T13" fmla="*/ 9 h 797"/>
                <a:gd name="T14" fmla="*/ 7 w 804"/>
                <a:gd name="T15" fmla="*/ 89 h 797"/>
                <a:gd name="T16" fmla="*/ 18 w 804"/>
                <a:gd name="T17" fmla="*/ 93 h 797"/>
                <a:gd name="T18" fmla="*/ 20 w 804"/>
                <a:gd name="T19" fmla="*/ 106 h 797"/>
                <a:gd name="T20" fmla="*/ 84 w 804"/>
                <a:gd name="T21" fmla="*/ 102 h 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4"/>
                <a:gd name="T34" fmla="*/ 0 h 797"/>
                <a:gd name="T35" fmla="*/ 804 w 804"/>
                <a:gd name="T36" fmla="*/ 797 h 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4" h="797">
                  <a:moveTo>
                    <a:pt x="633" y="761"/>
                  </a:moveTo>
                  <a:lnTo>
                    <a:pt x="619" y="677"/>
                  </a:lnTo>
                  <a:lnTo>
                    <a:pt x="740" y="328"/>
                  </a:lnTo>
                  <a:lnTo>
                    <a:pt x="804" y="128"/>
                  </a:lnTo>
                  <a:lnTo>
                    <a:pt x="726" y="120"/>
                  </a:lnTo>
                  <a:lnTo>
                    <a:pt x="755" y="0"/>
                  </a:lnTo>
                  <a:lnTo>
                    <a:pt x="0" y="71"/>
                  </a:lnTo>
                  <a:lnTo>
                    <a:pt x="49" y="669"/>
                  </a:lnTo>
                  <a:lnTo>
                    <a:pt x="136" y="698"/>
                  </a:lnTo>
                  <a:lnTo>
                    <a:pt x="149" y="797"/>
                  </a:lnTo>
                  <a:lnTo>
                    <a:pt x="633" y="761"/>
                  </a:lnTo>
                  <a:close/>
                </a:path>
              </a:pathLst>
            </a:custGeom>
            <a:solidFill>
              <a:srgbClr val="53C3B8"/>
            </a:solidFill>
            <a:ln w="9525">
              <a:noFill/>
              <a:round/>
              <a:headEnd/>
              <a:tailEnd/>
            </a:ln>
          </p:spPr>
          <p:txBody>
            <a:bodyPr/>
            <a:lstStyle/>
            <a:p>
              <a:endParaRPr lang="en-US"/>
            </a:p>
          </p:txBody>
        </p:sp>
        <p:sp>
          <p:nvSpPr>
            <p:cNvPr id="37016" name="Freeform 103"/>
            <p:cNvSpPr>
              <a:spLocks/>
            </p:cNvSpPr>
            <p:nvPr/>
          </p:nvSpPr>
          <p:spPr bwMode="auto">
            <a:xfrm>
              <a:off x="1790" y="2106"/>
              <a:ext cx="294" cy="291"/>
            </a:xfrm>
            <a:custGeom>
              <a:avLst/>
              <a:gdLst>
                <a:gd name="T0" fmla="*/ 84 w 804"/>
                <a:gd name="T1" fmla="*/ 102 h 797"/>
                <a:gd name="T2" fmla="*/ 83 w 804"/>
                <a:gd name="T3" fmla="*/ 90 h 797"/>
                <a:gd name="T4" fmla="*/ 99 w 804"/>
                <a:gd name="T5" fmla="*/ 44 h 797"/>
                <a:gd name="T6" fmla="*/ 108 w 804"/>
                <a:gd name="T7" fmla="*/ 17 h 797"/>
                <a:gd name="T8" fmla="*/ 97 w 804"/>
                <a:gd name="T9" fmla="*/ 16 h 797"/>
                <a:gd name="T10" fmla="*/ 101 w 804"/>
                <a:gd name="T11" fmla="*/ 0 h 797"/>
                <a:gd name="T12" fmla="*/ 0 w 804"/>
                <a:gd name="T13" fmla="*/ 9 h 797"/>
                <a:gd name="T14" fmla="*/ 7 w 804"/>
                <a:gd name="T15" fmla="*/ 89 h 797"/>
                <a:gd name="T16" fmla="*/ 18 w 804"/>
                <a:gd name="T17" fmla="*/ 93 h 797"/>
                <a:gd name="T18" fmla="*/ 20 w 804"/>
                <a:gd name="T19" fmla="*/ 106 h 797"/>
                <a:gd name="T20" fmla="*/ 84 w 804"/>
                <a:gd name="T21" fmla="*/ 102 h 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4"/>
                <a:gd name="T34" fmla="*/ 0 h 797"/>
                <a:gd name="T35" fmla="*/ 804 w 804"/>
                <a:gd name="T36" fmla="*/ 797 h 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4" h="797">
                  <a:moveTo>
                    <a:pt x="633" y="761"/>
                  </a:moveTo>
                  <a:lnTo>
                    <a:pt x="619" y="677"/>
                  </a:lnTo>
                  <a:lnTo>
                    <a:pt x="740" y="328"/>
                  </a:lnTo>
                  <a:lnTo>
                    <a:pt x="804" y="128"/>
                  </a:lnTo>
                  <a:lnTo>
                    <a:pt x="726" y="120"/>
                  </a:lnTo>
                  <a:lnTo>
                    <a:pt x="755" y="0"/>
                  </a:lnTo>
                  <a:lnTo>
                    <a:pt x="0" y="71"/>
                  </a:lnTo>
                  <a:lnTo>
                    <a:pt x="49" y="669"/>
                  </a:lnTo>
                  <a:lnTo>
                    <a:pt x="136" y="698"/>
                  </a:lnTo>
                  <a:lnTo>
                    <a:pt x="149" y="797"/>
                  </a:lnTo>
                  <a:lnTo>
                    <a:pt x="633" y="761"/>
                  </a:lnTo>
                </a:path>
              </a:pathLst>
            </a:custGeom>
            <a:solidFill>
              <a:srgbClr val="969696"/>
            </a:solidFill>
            <a:ln w="6350">
              <a:solidFill>
                <a:srgbClr val="000000"/>
              </a:solidFill>
              <a:round/>
              <a:headEnd/>
              <a:tailEnd/>
            </a:ln>
          </p:spPr>
          <p:txBody>
            <a:bodyPr/>
            <a:lstStyle/>
            <a:p>
              <a:endParaRPr lang="en-US"/>
            </a:p>
          </p:txBody>
        </p:sp>
        <p:sp>
          <p:nvSpPr>
            <p:cNvPr id="37017" name="Freeform 104"/>
            <p:cNvSpPr>
              <a:spLocks/>
            </p:cNvSpPr>
            <p:nvPr/>
          </p:nvSpPr>
          <p:spPr bwMode="auto">
            <a:xfrm>
              <a:off x="2061" y="2026"/>
              <a:ext cx="506" cy="199"/>
            </a:xfrm>
            <a:custGeom>
              <a:avLst/>
              <a:gdLst>
                <a:gd name="T0" fmla="*/ 107 w 1379"/>
                <a:gd name="T1" fmla="*/ 58 h 549"/>
                <a:gd name="T2" fmla="*/ 141 w 1379"/>
                <a:gd name="T3" fmla="*/ 54 h 549"/>
                <a:gd name="T4" fmla="*/ 143 w 1379"/>
                <a:gd name="T5" fmla="*/ 47 h 549"/>
                <a:gd name="T6" fmla="*/ 145 w 1379"/>
                <a:gd name="T7" fmla="*/ 42 h 549"/>
                <a:gd name="T8" fmla="*/ 183 w 1379"/>
                <a:gd name="T9" fmla="*/ 9 h 549"/>
                <a:gd name="T10" fmla="*/ 186 w 1379"/>
                <a:gd name="T11" fmla="*/ 0 h 549"/>
                <a:gd name="T12" fmla="*/ 149 w 1379"/>
                <a:gd name="T13" fmla="*/ 7 h 549"/>
                <a:gd name="T14" fmla="*/ 15 w 1379"/>
                <a:gd name="T15" fmla="*/ 28 h 549"/>
                <a:gd name="T16" fmla="*/ 8 w 1379"/>
                <a:gd name="T17" fmla="*/ 46 h 549"/>
                <a:gd name="T18" fmla="*/ 0 w 1379"/>
                <a:gd name="T19" fmla="*/ 72 h 549"/>
                <a:gd name="T20" fmla="*/ 46 w 1379"/>
                <a:gd name="T21" fmla="*/ 66 h 549"/>
                <a:gd name="T22" fmla="*/ 107 w 1379"/>
                <a:gd name="T23" fmla="*/ 58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9"/>
                <a:gd name="T37" fmla="*/ 0 h 549"/>
                <a:gd name="T38" fmla="*/ 1379 w 1379"/>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9" h="549">
                  <a:moveTo>
                    <a:pt x="796" y="443"/>
                  </a:moveTo>
                  <a:lnTo>
                    <a:pt x="1046" y="413"/>
                  </a:lnTo>
                  <a:lnTo>
                    <a:pt x="1066" y="356"/>
                  </a:lnTo>
                  <a:lnTo>
                    <a:pt x="1080" y="321"/>
                  </a:lnTo>
                  <a:lnTo>
                    <a:pt x="1359" y="65"/>
                  </a:lnTo>
                  <a:lnTo>
                    <a:pt x="1379" y="0"/>
                  </a:lnTo>
                  <a:lnTo>
                    <a:pt x="1103" y="50"/>
                  </a:lnTo>
                  <a:lnTo>
                    <a:pt x="114" y="213"/>
                  </a:lnTo>
                  <a:lnTo>
                    <a:pt x="64" y="349"/>
                  </a:lnTo>
                  <a:lnTo>
                    <a:pt x="0" y="549"/>
                  </a:lnTo>
                  <a:lnTo>
                    <a:pt x="342" y="506"/>
                  </a:lnTo>
                  <a:lnTo>
                    <a:pt x="796" y="443"/>
                  </a:lnTo>
                  <a:close/>
                </a:path>
              </a:pathLst>
            </a:custGeom>
            <a:solidFill>
              <a:srgbClr val="53C3B8"/>
            </a:solidFill>
            <a:ln w="9525">
              <a:noFill/>
              <a:round/>
              <a:headEnd/>
              <a:tailEnd/>
            </a:ln>
          </p:spPr>
          <p:txBody>
            <a:bodyPr/>
            <a:lstStyle/>
            <a:p>
              <a:endParaRPr lang="en-US"/>
            </a:p>
          </p:txBody>
        </p:sp>
        <p:sp>
          <p:nvSpPr>
            <p:cNvPr id="37018" name="Freeform 105"/>
            <p:cNvSpPr>
              <a:spLocks/>
            </p:cNvSpPr>
            <p:nvPr/>
          </p:nvSpPr>
          <p:spPr bwMode="auto">
            <a:xfrm>
              <a:off x="2061" y="2026"/>
              <a:ext cx="506" cy="199"/>
            </a:xfrm>
            <a:custGeom>
              <a:avLst/>
              <a:gdLst>
                <a:gd name="T0" fmla="*/ 107 w 1379"/>
                <a:gd name="T1" fmla="*/ 58 h 549"/>
                <a:gd name="T2" fmla="*/ 141 w 1379"/>
                <a:gd name="T3" fmla="*/ 54 h 549"/>
                <a:gd name="T4" fmla="*/ 143 w 1379"/>
                <a:gd name="T5" fmla="*/ 47 h 549"/>
                <a:gd name="T6" fmla="*/ 145 w 1379"/>
                <a:gd name="T7" fmla="*/ 42 h 549"/>
                <a:gd name="T8" fmla="*/ 183 w 1379"/>
                <a:gd name="T9" fmla="*/ 9 h 549"/>
                <a:gd name="T10" fmla="*/ 186 w 1379"/>
                <a:gd name="T11" fmla="*/ 0 h 549"/>
                <a:gd name="T12" fmla="*/ 149 w 1379"/>
                <a:gd name="T13" fmla="*/ 7 h 549"/>
                <a:gd name="T14" fmla="*/ 15 w 1379"/>
                <a:gd name="T15" fmla="*/ 28 h 549"/>
                <a:gd name="T16" fmla="*/ 8 w 1379"/>
                <a:gd name="T17" fmla="*/ 46 h 549"/>
                <a:gd name="T18" fmla="*/ 0 w 1379"/>
                <a:gd name="T19" fmla="*/ 72 h 549"/>
                <a:gd name="T20" fmla="*/ 46 w 1379"/>
                <a:gd name="T21" fmla="*/ 66 h 549"/>
                <a:gd name="T22" fmla="*/ 107 w 1379"/>
                <a:gd name="T23" fmla="*/ 58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9"/>
                <a:gd name="T37" fmla="*/ 0 h 549"/>
                <a:gd name="T38" fmla="*/ 1379 w 1379"/>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9" h="549">
                  <a:moveTo>
                    <a:pt x="796" y="443"/>
                  </a:moveTo>
                  <a:lnTo>
                    <a:pt x="1046" y="413"/>
                  </a:lnTo>
                  <a:lnTo>
                    <a:pt x="1066" y="356"/>
                  </a:lnTo>
                  <a:lnTo>
                    <a:pt x="1080" y="321"/>
                  </a:lnTo>
                  <a:lnTo>
                    <a:pt x="1359" y="65"/>
                  </a:lnTo>
                  <a:lnTo>
                    <a:pt x="1379" y="0"/>
                  </a:lnTo>
                  <a:lnTo>
                    <a:pt x="1103" y="50"/>
                  </a:lnTo>
                  <a:lnTo>
                    <a:pt x="114" y="213"/>
                  </a:lnTo>
                  <a:lnTo>
                    <a:pt x="64" y="349"/>
                  </a:lnTo>
                  <a:lnTo>
                    <a:pt x="0" y="549"/>
                  </a:lnTo>
                  <a:lnTo>
                    <a:pt x="342" y="506"/>
                  </a:lnTo>
                  <a:lnTo>
                    <a:pt x="796" y="443"/>
                  </a:lnTo>
                </a:path>
              </a:pathLst>
            </a:custGeom>
            <a:solidFill>
              <a:srgbClr val="969696"/>
            </a:solidFill>
            <a:ln w="6350">
              <a:solidFill>
                <a:srgbClr val="000000"/>
              </a:solidFill>
              <a:round/>
              <a:headEnd/>
              <a:tailEnd/>
            </a:ln>
          </p:spPr>
          <p:txBody>
            <a:bodyPr/>
            <a:lstStyle/>
            <a:p>
              <a:endParaRPr lang="en-US"/>
            </a:p>
          </p:txBody>
        </p:sp>
        <p:sp>
          <p:nvSpPr>
            <p:cNvPr id="37019" name="Freeform 106"/>
            <p:cNvSpPr>
              <a:spLocks/>
            </p:cNvSpPr>
            <p:nvPr/>
          </p:nvSpPr>
          <p:spPr bwMode="auto">
            <a:xfrm>
              <a:off x="2187" y="2187"/>
              <a:ext cx="254" cy="376"/>
            </a:xfrm>
            <a:custGeom>
              <a:avLst/>
              <a:gdLst>
                <a:gd name="T0" fmla="*/ 59 w 696"/>
                <a:gd name="T1" fmla="*/ 0 h 1031"/>
                <a:gd name="T2" fmla="*/ 90 w 696"/>
                <a:gd name="T3" fmla="*/ 72 h 1031"/>
                <a:gd name="T4" fmla="*/ 86 w 696"/>
                <a:gd name="T5" fmla="*/ 85 h 1031"/>
                <a:gd name="T6" fmla="*/ 93 w 696"/>
                <a:gd name="T7" fmla="*/ 110 h 1031"/>
                <a:gd name="T8" fmla="*/ 30 w 696"/>
                <a:gd name="T9" fmla="*/ 118 h 1031"/>
                <a:gd name="T10" fmla="*/ 35 w 696"/>
                <a:gd name="T11" fmla="*/ 128 h 1031"/>
                <a:gd name="T12" fmla="*/ 38 w 696"/>
                <a:gd name="T13" fmla="*/ 132 h 1031"/>
                <a:gd name="T14" fmla="*/ 26 w 696"/>
                <a:gd name="T15" fmla="*/ 137 h 1031"/>
                <a:gd name="T16" fmla="*/ 17 w 696"/>
                <a:gd name="T17" fmla="*/ 136 h 1031"/>
                <a:gd name="T18" fmla="*/ 0 w 696"/>
                <a:gd name="T19" fmla="*/ 8 h 1031"/>
                <a:gd name="T20" fmla="*/ 59 w 696"/>
                <a:gd name="T21" fmla="*/ 0 h 10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31"/>
                <a:gd name="T35" fmla="*/ 696 w 696"/>
                <a:gd name="T36" fmla="*/ 1031 h 10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31">
                  <a:moveTo>
                    <a:pt x="448" y="0"/>
                  </a:moveTo>
                  <a:lnTo>
                    <a:pt x="675" y="539"/>
                  </a:lnTo>
                  <a:lnTo>
                    <a:pt x="647" y="639"/>
                  </a:lnTo>
                  <a:lnTo>
                    <a:pt x="696" y="824"/>
                  </a:lnTo>
                  <a:lnTo>
                    <a:pt x="228" y="888"/>
                  </a:lnTo>
                  <a:lnTo>
                    <a:pt x="262" y="960"/>
                  </a:lnTo>
                  <a:lnTo>
                    <a:pt x="285" y="994"/>
                  </a:lnTo>
                  <a:lnTo>
                    <a:pt x="198" y="1031"/>
                  </a:lnTo>
                  <a:lnTo>
                    <a:pt x="126" y="1024"/>
                  </a:lnTo>
                  <a:lnTo>
                    <a:pt x="0" y="63"/>
                  </a:lnTo>
                  <a:lnTo>
                    <a:pt x="448" y="0"/>
                  </a:lnTo>
                  <a:close/>
                </a:path>
              </a:pathLst>
            </a:custGeom>
            <a:solidFill>
              <a:srgbClr val="53C3B8"/>
            </a:solidFill>
            <a:ln w="9525">
              <a:noFill/>
              <a:round/>
              <a:headEnd/>
              <a:tailEnd/>
            </a:ln>
          </p:spPr>
          <p:txBody>
            <a:bodyPr/>
            <a:lstStyle/>
            <a:p>
              <a:endParaRPr lang="en-US"/>
            </a:p>
          </p:txBody>
        </p:sp>
        <p:sp>
          <p:nvSpPr>
            <p:cNvPr id="37020" name="Freeform 107"/>
            <p:cNvSpPr>
              <a:spLocks/>
            </p:cNvSpPr>
            <p:nvPr/>
          </p:nvSpPr>
          <p:spPr bwMode="auto">
            <a:xfrm>
              <a:off x="2187" y="2187"/>
              <a:ext cx="254" cy="376"/>
            </a:xfrm>
            <a:custGeom>
              <a:avLst/>
              <a:gdLst>
                <a:gd name="T0" fmla="*/ 59 w 696"/>
                <a:gd name="T1" fmla="*/ 0 h 1031"/>
                <a:gd name="T2" fmla="*/ 90 w 696"/>
                <a:gd name="T3" fmla="*/ 72 h 1031"/>
                <a:gd name="T4" fmla="*/ 86 w 696"/>
                <a:gd name="T5" fmla="*/ 85 h 1031"/>
                <a:gd name="T6" fmla="*/ 93 w 696"/>
                <a:gd name="T7" fmla="*/ 110 h 1031"/>
                <a:gd name="T8" fmla="*/ 30 w 696"/>
                <a:gd name="T9" fmla="*/ 118 h 1031"/>
                <a:gd name="T10" fmla="*/ 35 w 696"/>
                <a:gd name="T11" fmla="*/ 128 h 1031"/>
                <a:gd name="T12" fmla="*/ 38 w 696"/>
                <a:gd name="T13" fmla="*/ 132 h 1031"/>
                <a:gd name="T14" fmla="*/ 26 w 696"/>
                <a:gd name="T15" fmla="*/ 137 h 1031"/>
                <a:gd name="T16" fmla="*/ 17 w 696"/>
                <a:gd name="T17" fmla="*/ 136 h 1031"/>
                <a:gd name="T18" fmla="*/ 0 w 696"/>
                <a:gd name="T19" fmla="*/ 8 h 1031"/>
                <a:gd name="T20" fmla="*/ 59 w 696"/>
                <a:gd name="T21" fmla="*/ 0 h 10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31"/>
                <a:gd name="T35" fmla="*/ 696 w 696"/>
                <a:gd name="T36" fmla="*/ 1031 h 10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31">
                  <a:moveTo>
                    <a:pt x="448" y="0"/>
                  </a:moveTo>
                  <a:lnTo>
                    <a:pt x="675" y="539"/>
                  </a:lnTo>
                  <a:lnTo>
                    <a:pt x="647" y="639"/>
                  </a:lnTo>
                  <a:lnTo>
                    <a:pt x="696" y="824"/>
                  </a:lnTo>
                  <a:lnTo>
                    <a:pt x="228" y="888"/>
                  </a:lnTo>
                  <a:lnTo>
                    <a:pt x="262" y="960"/>
                  </a:lnTo>
                  <a:lnTo>
                    <a:pt x="285" y="994"/>
                  </a:lnTo>
                  <a:lnTo>
                    <a:pt x="198" y="1031"/>
                  </a:lnTo>
                  <a:lnTo>
                    <a:pt x="126" y="1024"/>
                  </a:lnTo>
                  <a:lnTo>
                    <a:pt x="0" y="63"/>
                  </a:lnTo>
                  <a:lnTo>
                    <a:pt x="448" y="0"/>
                  </a:lnTo>
                </a:path>
              </a:pathLst>
            </a:custGeom>
            <a:solidFill>
              <a:srgbClr val="969696"/>
            </a:solidFill>
            <a:ln w="6350">
              <a:solidFill>
                <a:srgbClr val="000000"/>
              </a:solidFill>
              <a:round/>
              <a:headEnd/>
              <a:tailEnd/>
            </a:ln>
          </p:spPr>
          <p:txBody>
            <a:bodyPr/>
            <a:lstStyle/>
            <a:p>
              <a:endParaRPr lang="en-US"/>
            </a:p>
          </p:txBody>
        </p:sp>
        <p:sp>
          <p:nvSpPr>
            <p:cNvPr id="37021" name="Freeform 108"/>
            <p:cNvSpPr>
              <a:spLocks/>
            </p:cNvSpPr>
            <p:nvPr/>
          </p:nvSpPr>
          <p:spPr bwMode="auto">
            <a:xfrm>
              <a:off x="1844" y="2384"/>
              <a:ext cx="348" cy="296"/>
            </a:xfrm>
            <a:custGeom>
              <a:avLst/>
              <a:gdLst>
                <a:gd name="T0" fmla="*/ 0 w 947"/>
                <a:gd name="T1" fmla="*/ 5 h 811"/>
                <a:gd name="T2" fmla="*/ 65 w 947"/>
                <a:gd name="T3" fmla="*/ 0 h 811"/>
                <a:gd name="T4" fmla="*/ 70 w 947"/>
                <a:gd name="T5" fmla="*/ 22 h 811"/>
                <a:gd name="T6" fmla="*/ 60 w 947"/>
                <a:gd name="T7" fmla="*/ 55 h 811"/>
                <a:gd name="T8" fmla="*/ 103 w 947"/>
                <a:gd name="T9" fmla="*/ 50 h 811"/>
                <a:gd name="T10" fmla="*/ 103 w 947"/>
                <a:gd name="T11" fmla="*/ 59 h 811"/>
                <a:gd name="T12" fmla="*/ 114 w 947"/>
                <a:gd name="T13" fmla="*/ 75 h 811"/>
                <a:gd name="T14" fmla="*/ 115 w 947"/>
                <a:gd name="T15" fmla="*/ 76 h 811"/>
                <a:gd name="T16" fmla="*/ 124 w 947"/>
                <a:gd name="T17" fmla="*/ 72 h 811"/>
                <a:gd name="T18" fmla="*/ 115 w 947"/>
                <a:gd name="T19" fmla="*/ 89 h 811"/>
                <a:gd name="T20" fmla="*/ 128 w 947"/>
                <a:gd name="T21" fmla="*/ 101 h 811"/>
                <a:gd name="T22" fmla="*/ 123 w 947"/>
                <a:gd name="T23" fmla="*/ 108 h 811"/>
                <a:gd name="T24" fmla="*/ 104 w 947"/>
                <a:gd name="T25" fmla="*/ 94 h 811"/>
                <a:gd name="T26" fmla="*/ 103 w 947"/>
                <a:gd name="T27" fmla="*/ 103 h 811"/>
                <a:gd name="T28" fmla="*/ 92 w 947"/>
                <a:gd name="T29" fmla="*/ 102 h 811"/>
                <a:gd name="T30" fmla="*/ 90 w 947"/>
                <a:gd name="T31" fmla="*/ 108 h 811"/>
                <a:gd name="T32" fmla="*/ 54 w 947"/>
                <a:gd name="T33" fmla="*/ 91 h 811"/>
                <a:gd name="T34" fmla="*/ 55 w 947"/>
                <a:gd name="T35" fmla="*/ 94 h 811"/>
                <a:gd name="T36" fmla="*/ 40 w 947"/>
                <a:gd name="T37" fmla="*/ 99 h 811"/>
                <a:gd name="T38" fmla="*/ 40 w 947"/>
                <a:gd name="T39" fmla="*/ 95 h 811"/>
                <a:gd name="T40" fmla="*/ 9 w 947"/>
                <a:gd name="T41" fmla="*/ 93 h 811"/>
                <a:gd name="T42" fmla="*/ 8 w 947"/>
                <a:gd name="T43" fmla="*/ 75 h 811"/>
                <a:gd name="T44" fmla="*/ 14 w 947"/>
                <a:gd name="T45" fmla="*/ 69 h 811"/>
                <a:gd name="T46" fmla="*/ 11 w 947"/>
                <a:gd name="T47" fmla="*/ 38 h 811"/>
                <a:gd name="T48" fmla="*/ 3 w 947"/>
                <a:gd name="T49" fmla="*/ 33 h 811"/>
                <a:gd name="T50" fmla="*/ 0 w 947"/>
                <a:gd name="T51" fmla="*/ 5 h 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7"/>
                <a:gd name="T79" fmla="*/ 0 h 811"/>
                <a:gd name="T80" fmla="*/ 947 w 947"/>
                <a:gd name="T81" fmla="*/ 811 h 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7" h="811">
                  <a:moveTo>
                    <a:pt x="0" y="36"/>
                  </a:moveTo>
                  <a:lnTo>
                    <a:pt x="484" y="0"/>
                  </a:lnTo>
                  <a:lnTo>
                    <a:pt x="520" y="164"/>
                  </a:lnTo>
                  <a:lnTo>
                    <a:pt x="441" y="414"/>
                  </a:lnTo>
                  <a:lnTo>
                    <a:pt x="762" y="378"/>
                  </a:lnTo>
                  <a:lnTo>
                    <a:pt x="762" y="441"/>
                  </a:lnTo>
                  <a:lnTo>
                    <a:pt x="840" y="563"/>
                  </a:lnTo>
                  <a:lnTo>
                    <a:pt x="848" y="569"/>
                  </a:lnTo>
                  <a:lnTo>
                    <a:pt x="919" y="541"/>
                  </a:lnTo>
                  <a:lnTo>
                    <a:pt x="848" y="669"/>
                  </a:lnTo>
                  <a:lnTo>
                    <a:pt x="947" y="762"/>
                  </a:lnTo>
                  <a:lnTo>
                    <a:pt x="911" y="811"/>
                  </a:lnTo>
                  <a:lnTo>
                    <a:pt x="768" y="705"/>
                  </a:lnTo>
                  <a:lnTo>
                    <a:pt x="762" y="776"/>
                  </a:lnTo>
                  <a:lnTo>
                    <a:pt x="677" y="768"/>
                  </a:lnTo>
                  <a:lnTo>
                    <a:pt x="669" y="811"/>
                  </a:lnTo>
                  <a:lnTo>
                    <a:pt x="398" y="683"/>
                  </a:lnTo>
                  <a:lnTo>
                    <a:pt x="406" y="705"/>
                  </a:lnTo>
                  <a:lnTo>
                    <a:pt x="299" y="740"/>
                  </a:lnTo>
                  <a:lnTo>
                    <a:pt x="299" y="712"/>
                  </a:lnTo>
                  <a:lnTo>
                    <a:pt x="65" y="699"/>
                  </a:lnTo>
                  <a:lnTo>
                    <a:pt x="57" y="563"/>
                  </a:lnTo>
                  <a:lnTo>
                    <a:pt x="100" y="520"/>
                  </a:lnTo>
                  <a:lnTo>
                    <a:pt x="79" y="285"/>
                  </a:lnTo>
                  <a:lnTo>
                    <a:pt x="22" y="250"/>
                  </a:lnTo>
                  <a:lnTo>
                    <a:pt x="0" y="36"/>
                  </a:lnTo>
                  <a:close/>
                </a:path>
              </a:pathLst>
            </a:custGeom>
            <a:solidFill>
              <a:srgbClr val="53C3B8"/>
            </a:solidFill>
            <a:ln w="9525">
              <a:noFill/>
              <a:round/>
              <a:headEnd/>
              <a:tailEnd/>
            </a:ln>
          </p:spPr>
          <p:txBody>
            <a:bodyPr/>
            <a:lstStyle/>
            <a:p>
              <a:endParaRPr lang="en-US"/>
            </a:p>
          </p:txBody>
        </p:sp>
        <p:sp>
          <p:nvSpPr>
            <p:cNvPr id="37022" name="Freeform 109"/>
            <p:cNvSpPr>
              <a:spLocks/>
            </p:cNvSpPr>
            <p:nvPr/>
          </p:nvSpPr>
          <p:spPr bwMode="auto">
            <a:xfrm>
              <a:off x="1844" y="2384"/>
              <a:ext cx="348" cy="296"/>
            </a:xfrm>
            <a:custGeom>
              <a:avLst/>
              <a:gdLst>
                <a:gd name="T0" fmla="*/ 0 w 947"/>
                <a:gd name="T1" fmla="*/ 5 h 811"/>
                <a:gd name="T2" fmla="*/ 65 w 947"/>
                <a:gd name="T3" fmla="*/ 0 h 811"/>
                <a:gd name="T4" fmla="*/ 70 w 947"/>
                <a:gd name="T5" fmla="*/ 22 h 811"/>
                <a:gd name="T6" fmla="*/ 60 w 947"/>
                <a:gd name="T7" fmla="*/ 55 h 811"/>
                <a:gd name="T8" fmla="*/ 103 w 947"/>
                <a:gd name="T9" fmla="*/ 50 h 811"/>
                <a:gd name="T10" fmla="*/ 103 w 947"/>
                <a:gd name="T11" fmla="*/ 59 h 811"/>
                <a:gd name="T12" fmla="*/ 114 w 947"/>
                <a:gd name="T13" fmla="*/ 75 h 811"/>
                <a:gd name="T14" fmla="*/ 115 w 947"/>
                <a:gd name="T15" fmla="*/ 76 h 811"/>
                <a:gd name="T16" fmla="*/ 124 w 947"/>
                <a:gd name="T17" fmla="*/ 72 h 811"/>
                <a:gd name="T18" fmla="*/ 115 w 947"/>
                <a:gd name="T19" fmla="*/ 89 h 811"/>
                <a:gd name="T20" fmla="*/ 128 w 947"/>
                <a:gd name="T21" fmla="*/ 101 h 811"/>
                <a:gd name="T22" fmla="*/ 123 w 947"/>
                <a:gd name="T23" fmla="*/ 108 h 811"/>
                <a:gd name="T24" fmla="*/ 104 w 947"/>
                <a:gd name="T25" fmla="*/ 94 h 811"/>
                <a:gd name="T26" fmla="*/ 103 w 947"/>
                <a:gd name="T27" fmla="*/ 103 h 811"/>
                <a:gd name="T28" fmla="*/ 92 w 947"/>
                <a:gd name="T29" fmla="*/ 102 h 811"/>
                <a:gd name="T30" fmla="*/ 90 w 947"/>
                <a:gd name="T31" fmla="*/ 108 h 811"/>
                <a:gd name="T32" fmla="*/ 54 w 947"/>
                <a:gd name="T33" fmla="*/ 91 h 811"/>
                <a:gd name="T34" fmla="*/ 55 w 947"/>
                <a:gd name="T35" fmla="*/ 94 h 811"/>
                <a:gd name="T36" fmla="*/ 40 w 947"/>
                <a:gd name="T37" fmla="*/ 99 h 811"/>
                <a:gd name="T38" fmla="*/ 40 w 947"/>
                <a:gd name="T39" fmla="*/ 95 h 811"/>
                <a:gd name="T40" fmla="*/ 9 w 947"/>
                <a:gd name="T41" fmla="*/ 93 h 811"/>
                <a:gd name="T42" fmla="*/ 8 w 947"/>
                <a:gd name="T43" fmla="*/ 75 h 811"/>
                <a:gd name="T44" fmla="*/ 14 w 947"/>
                <a:gd name="T45" fmla="*/ 69 h 811"/>
                <a:gd name="T46" fmla="*/ 11 w 947"/>
                <a:gd name="T47" fmla="*/ 38 h 811"/>
                <a:gd name="T48" fmla="*/ 3 w 947"/>
                <a:gd name="T49" fmla="*/ 33 h 811"/>
                <a:gd name="T50" fmla="*/ 0 w 947"/>
                <a:gd name="T51" fmla="*/ 5 h 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7"/>
                <a:gd name="T79" fmla="*/ 0 h 811"/>
                <a:gd name="T80" fmla="*/ 947 w 947"/>
                <a:gd name="T81" fmla="*/ 811 h 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7" h="811">
                  <a:moveTo>
                    <a:pt x="0" y="36"/>
                  </a:moveTo>
                  <a:lnTo>
                    <a:pt x="484" y="0"/>
                  </a:lnTo>
                  <a:lnTo>
                    <a:pt x="520" y="164"/>
                  </a:lnTo>
                  <a:lnTo>
                    <a:pt x="441" y="414"/>
                  </a:lnTo>
                  <a:lnTo>
                    <a:pt x="762" y="378"/>
                  </a:lnTo>
                  <a:lnTo>
                    <a:pt x="762" y="441"/>
                  </a:lnTo>
                  <a:lnTo>
                    <a:pt x="840" y="563"/>
                  </a:lnTo>
                  <a:lnTo>
                    <a:pt x="848" y="569"/>
                  </a:lnTo>
                  <a:lnTo>
                    <a:pt x="919" y="541"/>
                  </a:lnTo>
                  <a:lnTo>
                    <a:pt x="848" y="669"/>
                  </a:lnTo>
                  <a:lnTo>
                    <a:pt x="947" y="762"/>
                  </a:lnTo>
                  <a:lnTo>
                    <a:pt x="911" y="811"/>
                  </a:lnTo>
                  <a:lnTo>
                    <a:pt x="768" y="705"/>
                  </a:lnTo>
                  <a:lnTo>
                    <a:pt x="762" y="776"/>
                  </a:lnTo>
                  <a:lnTo>
                    <a:pt x="677" y="768"/>
                  </a:lnTo>
                  <a:lnTo>
                    <a:pt x="669" y="811"/>
                  </a:lnTo>
                  <a:lnTo>
                    <a:pt x="398" y="683"/>
                  </a:lnTo>
                  <a:lnTo>
                    <a:pt x="406" y="705"/>
                  </a:lnTo>
                  <a:lnTo>
                    <a:pt x="299" y="740"/>
                  </a:lnTo>
                  <a:lnTo>
                    <a:pt x="299" y="712"/>
                  </a:lnTo>
                  <a:lnTo>
                    <a:pt x="65" y="699"/>
                  </a:lnTo>
                  <a:lnTo>
                    <a:pt x="57" y="563"/>
                  </a:lnTo>
                  <a:lnTo>
                    <a:pt x="100" y="520"/>
                  </a:lnTo>
                  <a:lnTo>
                    <a:pt x="79" y="285"/>
                  </a:lnTo>
                  <a:lnTo>
                    <a:pt x="22" y="250"/>
                  </a:lnTo>
                  <a:lnTo>
                    <a:pt x="0" y="36"/>
                  </a:lnTo>
                </a:path>
              </a:pathLst>
            </a:custGeom>
            <a:solidFill>
              <a:schemeClr val="tx1">
                <a:lumMod val="50000"/>
                <a:lumOff val="50000"/>
              </a:schemeClr>
            </a:solidFill>
            <a:ln w="6350">
              <a:solidFill>
                <a:srgbClr val="000000"/>
              </a:solidFill>
              <a:round/>
              <a:headEnd/>
              <a:tailEnd/>
            </a:ln>
          </p:spPr>
          <p:txBody>
            <a:bodyPr/>
            <a:lstStyle/>
            <a:p>
              <a:endParaRPr lang="en-US" dirty="0">
                <a:solidFill>
                  <a:schemeClr val="accent3">
                    <a:lumMod val="50000"/>
                  </a:schemeClr>
                </a:solidFill>
              </a:endParaRPr>
            </a:p>
          </p:txBody>
        </p:sp>
        <p:sp>
          <p:nvSpPr>
            <p:cNvPr id="37023" name="Freeform 110"/>
            <p:cNvSpPr>
              <a:spLocks/>
            </p:cNvSpPr>
            <p:nvPr/>
          </p:nvSpPr>
          <p:spPr bwMode="auto">
            <a:xfrm>
              <a:off x="499" y="2040"/>
              <a:ext cx="387" cy="452"/>
            </a:xfrm>
            <a:custGeom>
              <a:avLst/>
              <a:gdLst>
                <a:gd name="T0" fmla="*/ 7 w 1052"/>
                <a:gd name="T1" fmla="*/ 103 h 1238"/>
                <a:gd name="T2" fmla="*/ 0 w 1052"/>
                <a:gd name="T3" fmla="*/ 116 h 1238"/>
                <a:gd name="T4" fmla="*/ 79 w 1052"/>
                <a:gd name="T5" fmla="*/ 160 h 1238"/>
                <a:gd name="T6" fmla="*/ 126 w 1052"/>
                <a:gd name="T7" fmla="*/ 165 h 1238"/>
                <a:gd name="T8" fmla="*/ 142 w 1052"/>
                <a:gd name="T9" fmla="*/ 6 h 1238"/>
                <a:gd name="T10" fmla="*/ 31 w 1052"/>
                <a:gd name="T11" fmla="*/ 0 h 1238"/>
                <a:gd name="T12" fmla="*/ 28 w 1052"/>
                <a:gd name="T13" fmla="*/ 19 h 1238"/>
                <a:gd name="T14" fmla="*/ 22 w 1052"/>
                <a:gd name="T15" fmla="*/ 22 h 1238"/>
                <a:gd name="T16" fmla="*/ 19 w 1052"/>
                <a:gd name="T17" fmla="*/ 17 h 1238"/>
                <a:gd name="T18" fmla="*/ 16 w 1052"/>
                <a:gd name="T19" fmla="*/ 16 h 1238"/>
                <a:gd name="T20" fmla="*/ 11 w 1052"/>
                <a:gd name="T21" fmla="*/ 42 h 1238"/>
                <a:gd name="T22" fmla="*/ 10 w 1052"/>
                <a:gd name="T23" fmla="*/ 46 h 1238"/>
                <a:gd name="T24" fmla="*/ 18 w 1052"/>
                <a:gd name="T25" fmla="*/ 74 h 1238"/>
                <a:gd name="T26" fmla="*/ 7 w 1052"/>
                <a:gd name="T27" fmla="*/ 81 h 1238"/>
                <a:gd name="T28" fmla="*/ 4 w 1052"/>
                <a:gd name="T29" fmla="*/ 97 h 1238"/>
                <a:gd name="T30" fmla="*/ 7 w 1052"/>
                <a:gd name="T31" fmla="*/ 103 h 1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2"/>
                <a:gd name="T49" fmla="*/ 0 h 1238"/>
                <a:gd name="T50" fmla="*/ 1052 w 1052"/>
                <a:gd name="T51" fmla="*/ 1238 h 1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2" h="1238">
                  <a:moveTo>
                    <a:pt x="49" y="769"/>
                  </a:moveTo>
                  <a:lnTo>
                    <a:pt x="0" y="874"/>
                  </a:lnTo>
                  <a:lnTo>
                    <a:pt x="582" y="1202"/>
                  </a:lnTo>
                  <a:lnTo>
                    <a:pt x="931" y="1238"/>
                  </a:lnTo>
                  <a:lnTo>
                    <a:pt x="1052" y="43"/>
                  </a:lnTo>
                  <a:lnTo>
                    <a:pt x="226" y="0"/>
                  </a:lnTo>
                  <a:lnTo>
                    <a:pt x="205" y="142"/>
                  </a:lnTo>
                  <a:lnTo>
                    <a:pt x="163" y="163"/>
                  </a:lnTo>
                  <a:lnTo>
                    <a:pt x="141" y="128"/>
                  </a:lnTo>
                  <a:lnTo>
                    <a:pt x="120" y="122"/>
                  </a:lnTo>
                  <a:lnTo>
                    <a:pt x="84" y="319"/>
                  </a:lnTo>
                  <a:lnTo>
                    <a:pt x="71" y="342"/>
                  </a:lnTo>
                  <a:lnTo>
                    <a:pt x="134" y="555"/>
                  </a:lnTo>
                  <a:lnTo>
                    <a:pt x="55" y="604"/>
                  </a:lnTo>
                  <a:lnTo>
                    <a:pt x="27" y="726"/>
                  </a:lnTo>
                  <a:lnTo>
                    <a:pt x="49" y="769"/>
                  </a:lnTo>
                  <a:close/>
                </a:path>
              </a:pathLst>
            </a:custGeom>
            <a:noFill/>
            <a:ln w="9525">
              <a:noFill/>
              <a:round/>
              <a:headEnd/>
              <a:tailEnd/>
            </a:ln>
          </p:spPr>
          <p:txBody>
            <a:bodyPr/>
            <a:lstStyle/>
            <a:p>
              <a:endParaRPr lang="en-US"/>
            </a:p>
          </p:txBody>
        </p:sp>
        <p:sp>
          <p:nvSpPr>
            <p:cNvPr id="37024" name="Freeform 111"/>
            <p:cNvSpPr>
              <a:spLocks/>
            </p:cNvSpPr>
            <p:nvPr/>
          </p:nvSpPr>
          <p:spPr bwMode="auto">
            <a:xfrm>
              <a:off x="499" y="2040"/>
              <a:ext cx="387" cy="452"/>
            </a:xfrm>
            <a:custGeom>
              <a:avLst/>
              <a:gdLst>
                <a:gd name="T0" fmla="*/ 7 w 1052"/>
                <a:gd name="T1" fmla="*/ 103 h 1238"/>
                <a:gd name="T2" fmla="*/ 0 w 1052"/>
                <a:gd name="T3" fmla="*/ 116 h 1238"/>
                <a:gd name="T4" fmla="*/ 79 w 1052"/>
                <a:gd name="T5" fmla="*/ 160 h 1238"/>
                <a:gd name="T6" fmla="*/ 126 w 1052"/>
                <a:gd name="T7" fmla="*/ 165 h 1238"/>
                <a:gd name="T8" fmla="*/ 142 w 1052"/>
                <a:gd name="T9" fmla="*/ 6 h 1238"/>
                <a:gd name="T10" fmla="*/ 31 w 1052"/>
                <a:gd name="T11" fmla="*/ 0 h 1238"/>
                <a:gd name="T12" fmla="*/ 28 w 1052"/>
                <a:gd name="T13" fmla="*/ 19 h 1238"/>
                <a:gd name="T14" fmla="*/ 22 w 1052"/>
                <a:gd name="T15" fmla="*/ 22 h 1238"/>
                <a:gd name="T16" fmla="*/ 19 w 1052"/>
                <a:gd name="T17" fmla="*/ 17 h 1238"/>
                <a:gd name="T18" fmla="*/ 16 w 1052"/>
                <a:gd name="T19" fmla="*/ 16 h 1238"/>
                <a:gd name="T20" fmla="*/ 11 w 1052"/>
                <a:gd name="T21" fmla="*/ 42 h 1238"/>
                <a:gd name="T22" fmla="*/ 10 w 1052"/>
                <a:gd name="T23" fmla="*/ 46 h 1238"/>
                <a:gd name="T24" fmla="*/ 18 w 1052"/>
                <a:gd name="T25" fmla="*/ 74 h 1238"/>
                <a:gd name="T26" fmla="*/ 7 w 1052"/>
                <a:gd name="T27" fmla="*/ 81 h 1238"/>
                <a:gd name="T28" fmla="*/ 4 w 1052"/>
                <a:gd name="T29" fmla="*/ 97 h 1238"/>
                <a:gd name="T30" fmla="*/ 7 w 1052"/>
                <a:gd name="T31" fmla="*/ 103 h 1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2"/>
                <a:gd name="T49" fmla="*/ 0 h 1238"/>
                <a:gd name="T50" fmla="*/ 1052 w 1052"/>
                <a:gd name="T51" fmla="*/ 1238 h 1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2" h="1238">
                  <a:moveTo>
                    <a:pt x="49" y="769"/>
                  </a:moveTo>
                  <a:lnTo>
                    <a:pt x="0" y="874"/>
                  </a:lnTo>
                  <a:lnTo>
                    <a:pt x="582" y="1202"/>
                  </a:lnTo>
                  <a:lnTo>
                    <a:pt x="931" y="1238"/>
                  </a:lnTo>
                  <a:lnTo>
                    <a:pt x="1052" y="43"/>
                  </a:lnTo>
                  <a:lnTo>
                    <a:pt x="226" y="0"/>
                  </a:lnTo>
                  <a:lnTo>
                    <a:pt x="205" y="142"/>
                  </a:lnTo>
                  <a:lnTo>
                    <a:pt x="163" y="163"/>
                  </a:lnTo>
                  <a:lnTo>
                    <a:pt x="141" y="128"/>
                  </a:lnTo>
                  <a:lnTo>
                    <a:pt x="120" y="122"/>
                  </a:lnTo>
                  <a:lnTo>
                    <a:pt x="84" y="319"/>
                  </a:lnTo>
                  <a:lnTo>
                    <a:pt x="71" y="342"/>
                  </a:lnTo>
                  <a:lnTo>
                    <a:pt x="134" y="555"/>
                  </a:lnTo>
                  <a:lnTo>
                    <a:pt x="55" y="604"/>
                  </a:lnTo>
                  <a:lnTo>
                    <a:pt x="27" y="726"/>
                  </a:lnTo>
                  <a:lnTo>
                    <a:pt x="49" y="769"/>
                  </a:lnTo>
                </a:path>
              </a:pathLst>
            </a:custGeom>
            <a:solidFill>
              <a:srgbClr val="969696"/>
            </a:solidFill>
            <a:ln w="6350">
              <a:solidFill>
                <a:srgbClr val="000000"/>
              </a:solidFill>
              <a:round/>
              <a:headEnd/>
              <a:tailEnd/>
            </a:ln>
          </p:spPr>
          <p:txBody>
            <a:bodyPr/>
            <a:lstStyle/>
            <a:p>
              <a:endParaRPr lang="en-US"/>
            </a:p>
          </p:txBody>
        </p:sp>
        <p:sp>
          <p:nvSpPr>
            <p:cNvPr id="37025" name="Freeform 112"/>
            <p:cNvSpPr>
              <a:spLocks/>
            </p:cNvSpPr>
            <p:nvPr/>
          </p:nvSpPr>
          <p:spPr bwMode="auto">
            <a:xfrm>
              <a:off x="273" y="1597"/>
              <a:ext cx="383" cy="563"/>
            </a:xfrm>
            <a:custGeom>
              <a:avLst/>
              <a:gdLst>
                <a:gd name="T0" fmla="*/ 80 w 1045"/>
                <a:gd name="T1" fmla="*/ 9 h 1543"/>
                <a:gd name="T2" fmla="*/ 140 w 1045"/>
                <a:gd name="T3" fmla="*/ 22 h 1543"/>
                <a:gd name="T4" fmla="*/ 114 w 1045"/>
                <a:gd name="T5" fmla="*/ 162 h 1543"/>
                <a:gd name="T6" fmla="*/ 111 w 1045"/>
                <a:gd name="T7" fmla="*/ 181 h 1543"/>
                <a:gd name="T8" fmla="*/ 105 w 1045"/>
                <a:gd name="T9" fmla="*/ 184 h 1543"/>
                <a:gd name="T10" fmla="*/ 102 w 1045"/>
                <a:gd name="T11" fmla="*/ 179 h 1543"/>
                <a:gd name="T12" fmla="*/ 99 w 1045"/>
                <a:gd name="T13" fmla="*/ 178 h 1543"/>
                <a:gd name="T14" fmla="*/ 95 w 1045"/>
                <a:gd name="T15" fmla="*/ 205 h 1543"/>
                <a:gd name="T16" fmla="*/ 0 w 1045"/>
                <a:gd name="T17" fmla="*/ 82 h 1543"/>
                <a:gd name="T18" fmla="*/ 21 w 1045"/>
                <a:gd name="T19" fmla="*/ 0 h 1543"/>
                <a:gd name="T20" fmla="*/ 80 w 1045"/>
                <a:gd name="T21" fmla="*/ 9 h 1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5"/>
                <a:gd name="T34" fmla="*/ 0 h 1543"/>
                <a:gd name="T35" fmla="*/ 1045 w 1045"/>
                <a:gd name="T36" fmla="*/ 1543 h 1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5" h="1543">
                  <a:moveTo>
                    <a:pt x="598" y="71"/>
                  </a:moveTo>
                  <a:lnTo>
                    <a:pt x="1045" y="163"/>
                  </a:lnTo>
                  <a:lnTo>
                    <a:pt x="846" y="1216"/>
                  </a:lnTo>
                  <a:lnTo>
                    <a:pt x="825" y="1358"/>
                  </a:lnTo>
                  <a:lnTo>
                    <a:pt x="783" y="1379"/>
                  </a:lnTo>
                  <a:lnTo>
                    <a:pt x="761" y="1344"/>
                  </a:lnTo>
                  <a:lnTo>
                    <a:pt x="740" y="1338"/>
                  </a:lnTo>
                  <a:lnTo>
                    <a:pt x="704" y="1543"/>
                  </a:lnTo>
                  <a:lnTo>
                    <a:pt x="0" y="618"/>
                  </a:lnTo>
                  <a:lnTo>
                    <a:pt x="157" y="0"/>
                  </a:lnTo>
                  <a:lnTo>
                    <a:pt x="598" y="71"/>
                  </a:lnTo>
                  <a:close/>
                </a:path>
              </a:pathLst>
            </a:custGeom>
            <a:solidFill>
              <a:srgbClr val="33CCCC"/>
            </a:solidFill>
            <a:ln w="9525">
              <a:noFill/>
              <a:round/>
              <a:headEnd/>
              <a:tailEnd/>
            </a:ln>
          </p:spPr>
          <p:txBody>
            <a:bodyPr/>
            <a:lstStyle/>
            <a:p>
              <a:endParaRPr lang="en-US"/>
            </a:p>
          </p:txBody>
        </p:sp>
        <p:sp>
          <p:nvSpPr>
            <p:cNvPr id="37026" name="Freeform 113"/>
            <p:cNvSpPr>
              <a:spLocks/>
            </p:cNvSpPr>
            <p:nvPr/>
          </p:nvSpPr>
          <p:spPr bwMode="auto">
            <a:xfrm>
              <a:off x="273" y="1597"/>
              <a:ext cx="383" cy="563"/>
            </a:xfrm>
            <a:custGeom>
              <a:avLst/>
              <a:gdLst>
                <a:gd name="T0" fmla="*/ 80 w 1045"/>
                <a:gd name="T1" fmla="*/ 9 h 1543"/>
                <a:gd name="T2" fmla="*/ 140 w 1045"/>
                <a:gd name="T3" fmla="*/ 22 h 1543"/>
                <a:gd name="T4" fmla="*/ 114 w 1045"/>
                <a:gd name="T5" fmla="*/ 162 h 1543"/>
                <a:gd name="T6" fmla="*/ 111 w 1045"/>
                <a:gd name="T7" fmla="*/ 181 h 1543"/>
                <a:gd name="T8" fmla="*/ 105 w 1045"/>
                <a:gd name="T9" fmla="*/ 184 h 1543"/>
                <a:gd name="T10" fmla="*/ 102 w 1045"/>
                <a:gd name="T11" fmla="*/ 179 h 1543"/>
                <a:gd name="T12" fmla="*/ 99 w 1045"/>
                <a:gd name="T13" fmla="*/ 178 h 1543"/>
                <a:gd name="T14" fmla="*/ 95 w 1045"/>
                <a:gd name="T15" fmla="*/ 205 h 1543"/>
                <a:gd name="T16" fmla="*/ 0 w 1045"/>
                <a:gd name="T17" fmla="*/ 82 h 1543"/>
                <a:gd name="T18" fmla="*/ 21 w 1045"/>
                <a:gd name="T19" fmla="*/ 0 h 1543"/>
                <a:gd name="T20" fmla="*/ 80 w 1045"/>
                <a:gd name="T21" fmla="*/ 9 h 1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5"/>
                <a:gd name="T34" fmla="*/ 0 h 1543"/>
                <a:gd name="T35" fmla="*/ 1045 w 1045"/>
                <a:gd name="T36" fmla="*/ 1543 h 1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5" h="1543">
                  <a:moveTo>
                    <a:pt x="598" y="71"/>
                  </a:moveTo>
                  <a:lnTo>
                    <a:pt x="1045" y="163"/>
                  </a:lnTo>
                  <a:lnTo>
                    <a:pt x="846" y="1216"/>
                  </a:lnTo>
                  <a:lnTo>
                    <a:pt x="825" y="1358"/>
                  </a:lnTo>
                  <a:lnTo>
                    <a:pt x="783" y="1379"/>
                  </a:lnTo>
                  <a:lnTo>
                    <a:pt x="761" y="1344"/>
                  </a:lnTo>
                  <a:lnTo>
                    <a:pt x="740" y="1338"/>
                  </a:lnTo>
                  <a:lnTo>
                    <a:pt x="704" y="1543"/>
                  </a:lnTo>
                  <a:lnTo>
                    <a:pt x="0" y="618"/>
                  </a:lnTo>
                  <a:lnTo>
                    <a:pt x="157" y="0"/>
                  </a:lnTo>
                  <a:lnTo>
                    <a:pt x="598" y="71"/>
                  </a:lnTo>
                </a:path>
              </a:pathLst>
            </a:custGeom>
            <a:solidFill>
              <a:srgbClr val="87B5ED"/>
            </a:solidFill>
            <a:ln w="6350">
              <a:solidFill>
                <a:srgbClr val="000000"/>
              </a:solidFill>
              <a:round/>
              <a:headEnd/>
              <a:tailEnd/>
            </a:ln>
          </p:spPr>
          <p:txBody>
            <a:bodyPr/>
            <a:lstStyle/>
            <a:p>
              <a:endParaRPr lang="en-US"/>
            </a:p>
          </p:txBody>
        </p:sp>
        <p:sp>
          <p:nvSpPr>
            <p:cNvPr id="37027" name="Freeform 114"/>
            <p:cNvSpPr>
              <a:spLocks/>
            </p:cNvSpPr>
            <p:nvPr/>
          </p:nvSpPr>
          <p:spPr bwMode="auto">
            <a:xfrm>
              <a:off x="620" y="1108"/>
              <a:ext cx="615" cy="378"/>
            </a:xfrm>
            <a:custGeom>
              <a:avLst/>
              <a:gdLst>
                <a:gd name="T0" fmla="*/ 0 w 1679"/>
                <a:gd name="T1" fmla="*/ 34 h 1039"/>
                <a:gd name="T2" fmla="*/ 19 w 1679"/>
                <a:gd name="T3" fmla="*/ 75 h 1039"/>
                <a:gd name="T4" fmla="*/ 23 w 1679"/>
                <a:gd name="T5" fmla="*/ 75 h 1039"/>
                <a:gd name="T6" fmla="*/ 17 w 1679"/>
                <a:gd name="T7" fmla="*/ 104 h 1039"/>
                <a:gd name="T8" fmla="*/ 26 w 1679"/>
                <a:gd name="T9" fmla="*/ 104 h 1039"/>
                <a:gd name="T10" fmla="*/ 46 w 1679"/>
                <a:gd name="T11" fmla="*/ 136 h 1039"/>
                <a:gd name="T12" fmla="*/ 81 w 1679"/>
                <a:gd name="T13" fmla="*/ 136 h 1039"/>
                <a:gd name="T14" fmla="*/ 82 w 1679"/>
                <a:gd name="T15" fmla="*/ 129 h 1039"/>
                <a:gd name="T16" fmla="*/ 221 w 1679"/>
                <a:gd name="T17" fmla="*/ 138 h 1039"/>
                <a:gd name="T18" fmla="*/ 222 w 1679"/>
                <a:gd name="T19" fmla="*/ 113 h 1039"/>
                <a:gd name="T20" fmla="*/ 225 w 1679"/>
                <a:gd name="T21" fmla="*/ 25 h 1039"/>
                <a:gd name="T22" fmla="*/ 185 w 1679"/>
                <a:gd name="T23" fmla="*/ 23 h 1039"/>
                <a:gd name="T24" fmla="*/ 180 w 1679"/>
                <a:gd name="T25" fmla="*/ 23 h 1039"/>
                <a:gd name="T26" fmla="*/ 174 w 1679"/>
                <a:gd name="T27" fmla="*/ 22 h 1039"/>
                <a:gd name="T28" fmla="*/ 80 w 1679"/>
                <a:gd name="T29" fmla="*/ 9 h 1039"/>
                <a:gd name="T30" fmla="*/ 5 w 1679"/>
                <a:gd name="T31" fmla="*/ 0 h 1039"/>
                <a:gd name="T32" fmla="*/ 0 w 1679"/>
                <a:gd name="T33" fmla="*/ 34 h 10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9"/>
                <a:gd name="T52" fmla="*/ 0 h 1039"/>
                <a:gd name="T53" fmla="*/ 1679 w 1679"/>
                <a:gd name="T54" fmla="*/ 1039 h 10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9" h="1039">
                  <a:moveTo>
                    <a:pt x="0" y="256"/>
                  </a:moveTo>
                  <a:lnTo>
                    <a:pt x="142" y="569"/>
                  </a:lnTo>
                  <a:lnTo>
                    <a:pt x="170" y="569"/>
                  </a:lnTo>
                  <a:lnTo>
                    <a:pt x="128" y="789"/>
                  </a:lnTo>
                  <a:lnTo>
                    <a:pt x="193" y="789"/>
                  </a:lnTo>
                  <a:lnTo>
                    <a:pt x="341" y="1025"/>
                  </a:lnTo>
                  <a:lnTo>
                    <a:pt x="605" y="1031"/>
                  </a:lnTo>
                  <a:lnTo>
                    <a:pt x="612" y="976"/>
                  </a:lnTo>
                  <a:lnTo>
                    <a:pt x="1643" y="1039"/>
                  </a:lnTo>
                  <a:lnTo>
                    <a:pt x="1657" y="854"/>
                  </a:lnTo>
                  <a:lnTo>
                    <a:pt x="1679" y="193"/>
                  </a:lnTo>
                  <a:lnTo>
                    <a:pt x="1380" y="171"/>
                  </a:lnTo>
                  <a:lnTo>
                    <a:pt x="1344" y="171"/>
                  </a:lnTo>
                  <a:lnTo>
                    <a:pt x="1295" y="164"/>
                  </a:lnTo>
                  <a:lnTo>
                    <a:pt x="597" y="71"/>
                  </a:lnTo>
                  <a:lnTo>
                    <a:pt x="36" y="0"/>
                  </a:lnTo>
                  <a:lnTo>
                    <a:pt x="0" y="256"/>
                  </a:lnTo>
                  <a:close/>
                </a:path>
              </a:pathLst>
            </a:custGeom>
            <a:solidFill>
              <a:srgbClr val="A1B5E3"/>
            </a:solidFill>
            <a:ln w="9525">
              <a:noFill/>
              <a:round/>
              <a:headEnd/>
              <a:tailEnd/>
            </a:ln>
          </p:spPr>
          <p:txBody>
            <a:bodyPr/>
            <a:lstStyle/>
            <a:p>
              <a:endParaRPr lang="en-US"/>
            </a:p>
          </p:txBody>
        </p:sp>
        <p:sp>
          <p:nvSpPr>
            <p:cNvPr id="37028" name="Freeform 115"/>
            <p:cNvSpPr>
              <a:spLocks/>
            </p:cNvSpPr>
            <p:nvPr/>
          </p:nvSpPr>
          <p:spPr bwMode="auto">
            <a:xfrm>
              <a:off x="620" y="1108"/>
              <a:ext cx="615" cy="378"/>
            </a:xfrm>
            <a:custGeom>
              <a:avLst/>
              <a:gdLst>
                <a:gd name="T0" fmla="*/ 0 w 1679"/>
                <a:gd name="T1" fmla="*/ 34 h 1039"/>
                <a:gd name="T2" fmla="*/ 19 w 1679"/>
                <a:gd name="T3" fmla="*/ 75 h 1039"/>
                <a:gd name="T4" fmla="*/ 23 w 1679"/>
                <a:gd name="T5" fmla="*/ 75 h 1039"/>
                <a:gd name="T6" fmla="*/ 17 w 1679"/>
                <a:gd name="T7" fmla="*/ 104 h 1039"/>
                <a:gd name="T8" fmla="*/ 26 w 1679"/>
                <a:gd name="T9" fmla="*/ 104 h 1039"/>
                <a:gd name="T10" fmla="*/ 46 w 1679"/>
                <a:gd name="T11" fmla="*/ 136 h 1039"/>
                <a:gd name="T12" fmla="*/ 81 w 1679"/>
                <a:gd name="T13" fmla="*/ 136 h 1039"/>
                <a:gd name="T14" fmla="*/ 82 w 1679"/>
                <a:gd name="T15" fmla="*/ 129 h 1039"/>
                <a:gd name="T16" fmla="*/ 221 w 1679"/>
                <a:gd name="T17" fmla="*/ 138 h 1039"/>
                <a:gd name="T18" fmla="*/ 222 w 1679"/>
                <a:gd name="T19" fmla="*/ 113 h 1039"/>
                <a:gd name="T20" fmla="*/ 225 w 1679"/>
                <a:gd name="T21" fmla="*/ 25 h 1039"/>
                <a:gd name="T22" fmla="*/ 185 w 1679"/>
                <a:gd name="T23" fmla="*/ 23 h 1039"/>
                <a:gd name="T24" fmla="*/ 180 w 1679"/>
                <a:gd name="T25" fmla="*/ 23 h 1039"/>
                <a:gd name="T26" fmla="*/ 174 w 1679"/>
                <a:gd name="T27" fmla="*/ 22 h 1039"/>
                <a:gd name="T28" fmla="*/ 80 w 1679"/>
                <a:gd name="T29" fmla="*/ 9 h 1039"/>
                <a:gd name="T30" fmla="*/ 5 w 1679"/>
                <a:gd name="T31" fmla="*/ 0 h 1039"/>
                <a:gd name="T32" fmla="*/ 0 w 1679"/>
                <a:gd name="T33" fmla="*/ 34 h 10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9"/>
                <a:gd name="T52" fmla="*/ 0 h 1039"/>
                <a:gd name="T53" fmla="*/ 1679 w 1679"/>
                <a:gd name="T54" fmla="*/ 1039 h 10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9" h="1039">
                  <a:moveTo>
                    <a:pt x="0" y="256"/>
                  </a:moveTo>
                  <a:lnTo>
                    <a:pt x="142" y="569"/>
                  </a:lnTo>
                  <a:lnTo>
                    <a:pt x="170" y="569"/>
                  </a:lnTo>
                  <a:lnTo>
                    <a:pt x="128" y="789"/>
                  </a:lnTo>
                  <a:lnTo>
                    <a:pt x="193" y="789"/>
                  </a:lnTo>
                  <a:lnTo>
                    <a:pt x="341" y="1025"/>
                  </a:lnTo>
                  <a:lnTo>
                    <a:pt x="605" y="1031"/>
                  </a:lnTo>
                  <a:lnTo>
                    <a:pt x="612" y="976"/>
                  </a:lnTo>
                  <a:lnTo>
                    <a:pt x="1643" y="1039"/>
                  </a:lnTo>
                  <a:lnTo>
                    <a:pt x="1657" y="854"/>
                  </a:lnTo>
                  <a:lnTo>
                    <a:pt x="1679" y="193"/>
                  </a:lnTo>
                  <a:lnTo>
                    <a:pt x="1380" y="171"/>
                  </a:lnTo>
                  <a:lnTo>
                    <a:pt x="1344" y="171"/>
                  </a:lnTo>
                  <a:lnTo>
                    <a:pt x="1295" y="164"/>
                  </a:lnTo>
                  <a:lnTo>
                    <a:pt x="597" y="71"/>
                  </a:lnTo>
                  <a:lnTo>
                    <a:pt x="36" y="0"/>
                  </a:lnTo>
                  <a:lnTo>
                    <a:pt x="0" y="256"/>
                  </a:lnTo>
                </a:path>
              </a:pathLst>
            </a:custGeom>
            <a:solidFill>
              <a:schemeClr val="bg1"/>
            </a:solidFill>
            <a:ln w="6350">
              <a:solidFill>
                <a:srgbClr val="000000"/>
              </a:solidFill>
              <a:round/>
              <a:headEnd/>
              <a:tailEnd/>
            </a:ln>
          </p:spPr>
          <p:txBody>
            <a:bodyPr/>
            <a:lstStyle/>
            <a:p>
              <a:endParaRPr lang="en-US"/>
            </a:p>
          </p:txBody>
        </p:sp>
        <p:sp>
          <p:nvSpPr>
            <p:cNvPr id="37029" name="Freeform 116"/>
            <p:cNvSpPr>
              <a:spLocks/>
            </p:cNvSpPr>
            <p:nvPr/>
          </p:nvSpPr>
          <p:spPr bwMode="auto">
            <a:xfrm>
              <a:off x="809" y="1463"/>
              <a:ext cx="413" cy="322"/>
            </a:xfrm>
            <a:custGeom>
              <a:avLst/>
              <a:gdLst>
                <a:gd name="T0" fmla="*/ 150 w 1123"/>
                <a:gd name="T1" fmla="*/ 64 h 881"/>
                <a:gd name="T2" fmla="*/ 149 w 1123"/>
                <a:gd name="T3" fmla="*/ 118 h 881"/>
                <a:gd name="T4" fmla="*/ 39 w 1123"/>
                <a:gd name="T5" fmla="*/ 112 h 881"/>
                <a:gd name="T6" fmla="*/ 0 w 1123"/>
                <a:gd name="T7" fmla="*/ 109 h 881"/>
                <a:gd name="T8" fmla="*/ 4 w 1123"/>
                <a:gd name="T9" fmla="*/ 81 h 881"/>
                <a:gd name="T10" fmla="*/ 11 w 1123"/>
                <a:gd name="T11" fmla="*/ 7 h 881"/>
                <a:gd name="T12" fmla="*/ 13 w 1123"/>
                <a:gd name="T13" fmla="*/ 0 h 881"/>
                <a:gd name="T14" fmla="*/ 152 w 1123"/>
                <a:gd name="T15" fmla="*/ 8 h 881"/>
                <a:gd name="T16" fmla="*/ 150 w 1123"/>
                <a:gd name="T17" fmla="*/ 64 h 8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3"/>
                <a:gd name="T28" fmla="*/ 0 h 881"/>
                <a:gd name="T29" fmla="*/ 1123 w 1123"/>
                <a:gd name="T30" fmla="*/ 881 h 8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3" h="881">
                  <a:moveTo>
                    <a:pt x="1109" y="482"/>
                  </a:moveTo>
                  <a:lnTo>
                    <a:pt x="1102" y="881"/>
                  </a:lnTo>
                  <a:lnTo>
                    <a:pt x="285" y="838"/>
                  </a:lnTo>
                  <a:lnTo>
                    <a:pt x="0" y="817"/>
                  </a:lnTo>
                  <a:lnTo>
                    <a:pt x="27" y="604"/>
                  </a:lnTo>
                  <a:lnTo>
                    <a:pt x="85" y="55"/>
                  </a:lnTo>
                  <a:lnTo>
                    <a:pt x="92" y="0"/>
                  </a:lnTo>
                  <a:lnTo>
                    <a:pt x="1123" y="63"/>
                  </a:lnTo>
                  <a:lnTo>
                    <a:pt x="1109" y="482"/>
                  </a:lnTo>
                  <a:close/>
                </a:path>
              </a:pathLst>
            </a:custGeom>
            <a:solidFill>
              <a:schemeClr val="bg1"/>
            </a:solidFill>
            <a:ln w="9525">
              <a:noFill/>
              <a:round/>
              <a:headEnd/>
              <a:tailEnd/>
            </a:ln>
          </p:spPr>
          <p:txBody>
            <a:bodyPr/>
            <a:lstStyle/>
            <a:p>
              <a:endParaRPr lang="en-US"/>
            </a:p>
          </p:txBody>
        </p:sp>
        <p:sp>
          <p:nvSpPr>
            <p:cNvPr id="37030" name="Freeform 117"/>
            <p:cNvSpPr>
              <a:spLocks/>
            </p:cNvSpPr>
            <p:nvPr/>
          </p:nvSpPr>
          <p:spPr bwMode="auto">
            <a:xfrm>
              <a:off x="809" y="1463"/>
              <a:ext cx="413" cy="322"/>
            </a:xfrm>
            <a:custGeom>
              <a:avLst/>
              <a:gdLst>
                <a:gd name="T0" fmla="*/ 150 w 1123"/>
                <a:gd name="T1" fmla="*/ 64 h 881"/>
                <a:gd name="T2" fmla="*/ 149 w 1123"/>
                <a:gd name="T3" fmla="*/ 118 h 881"/>
                <a:gd name="T4" fmla="*/ 39 w 1123"/>
                <a:gd name="T5" fmla="*/ 112 h 881"/>
                <a:gd name="T6" fmla="*/ 0 w 1123"/>
                <a:gd name="T7" fmla="*/ 109 h 881"/>
                <a:gd name="T8" fmla="*/ 4 w 1123"/>
                <a:gd name="T9" fmla="*/ 81 h 881"/>
                <a:gd name="T10" fmla="*/ 11 w 1123"/>
                <a:gd name="T11" fmla="*/ 7 h 881"/>
                <a:gd name="T12" fmla="*/ 13 w 1123"/>
                <a:gd name="T13" fmla="*/ 0 h 881"/>
                <a:gd name="T14" fmla="*/ 152 w 1123"/>
                <a:gd name="T15" fmla="*/ 8 h 881"/>
                <a:gd name="T16" fmla="*/ 150 w 1123"/>
                <a:gd name="T17" fmla="*/ 64 h 8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3"/>
                <a:gd name="T28" fmla="*/ 0 h 881"/>
                <a:gd name="T29" fmla="*/ 1123 w 1123"/>
                <a:gd name="T30" fmla="*/ 881 h 8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3" h="881">
                  <a:moveTo>
                    <a:pt x="1109" y="482"/>
                  </a:moveTo>
                  <a:lnTo>
                    <a:pt x="1102" y="881"/>
                  </a:lnTo>
                  <a:lnTo>
                    <a:pt x="285" y="838"/>
                  </a:lnTo>
                  <a:lnTo>
                    <a:pt x="0" y="817"/>
                  </a:lnTo>
                  <a:lnTo>
                    <a:pt x="27" y="604"/>
                  </a:lnTo>
                  <a:lnTo>
                    <a:pt x="85" y="55"/>
                  </a:lnTo>
                  <a:lnTo>
                    <a:pt x="92" y="0"/>
                  </a:lnTo>
                  <a:lnTo>
                    <a:pt x="1123" y="63"/>
                  </a:lnTo>
                  <a:lnTo>
                    <a:pt x="1109" y="482"/>
                  </a:lnTo>
                </a:path>
              </a:pathLst>
            </a:custGeom>
            <a:solidFill>
              <a:srgbClr val="FFFF99"/>
            </a:solidFill>
            <a:ln w="6350">
              <a:solidFill>
                <a:srgbClr val="000000"/>
              </a:solidFill>
              <a:round/>
              <a:headEnd/>
              <a:tailEnd/>
            </a:ln>
          </p:spPr>
          <p:txBody>
            <a:bodyPr/>
            <a:lstStyle/>
            <a:p>
              <a:endParaRPr lang="en-US"/>
            </a:p>
          </p:txBody>
        </p:sp>
        <p:sp>
          <p:nvSpPr>
            <p:cNvPr id="37031" name="Freeform 118"/>
            <p:cNvSpPr>
              <a:spLocks/>
            </p:cNvSpPr>
            <p:nvPr/>
          </p:nvSpPr>
          <p:spPr bwMode="auto">
            <a:xfrm>
              <a:off x="872" y="1771"/>
              <a:ext cx="477" cy="309"/>
            </a:xfrm>
            <a:custGeom>
              <a:avLst/>
              <a:gdLst>
                <a:gd name="T0" fmla="*/ 147 w 1305"/>
                <a:gd name="T1" fmla="*/ 111 h 847"/>
                <a:gd name="T2" fmla="*/ 0 w 1305"/>
                <a:gd name="T3" fmla="*/ 105 h 847"/>
                <a:gd name="T4" fmla="*/ 8 w 1305"/>
                <a:gd name="T5" fmla="*/ 43 h 847"/>
                <a:gd name="T6" fmla="*/ 12 w 1305"/>
                <a:gd name="T7" fmla="*/ 0 h 847"/>
                <a:gd name="T8" fmla="*/ 133 w 1305"/>
                <a:gd name="T9" fmla="*/ 6 h 847"/>
                <a:gd name="T10" fmla="*/ 174 w 1305"/>
                <a:gd name="T11" fmla="*/ 8 h 847"/>
                <a:gd name="T12" fmla="*/ 174 w 1305"/>
                <a:gd name="T13" fmla="*/ 33 h 847"/>
                <a:gd name="T14" fmla="*/ 174 w 1305"/>
                <a:gd name="T15" fmla="*/ 113 h 847"/>
                <a:gd name="T16" fmla="*/ 147 w 1305"/>
                <a:gd name="T17" fmla="*/ 111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5"/>
                <a:gd name="T28" fmla="*/ 0 h 847"/>
                <a:gd name="T29" fmla="*/ 1305 w 1305"/>
                <a:gd name="T30" fmla="*/ 847 h 8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5" h="847">
                  <a:moveTo>
                    <a:pt x="1098" y="833"/>
                  </a:moveTo>
                  <a:lnTo>
                    <a:pt x="0" y="791"/>
                  </a:lnTo>
                  <a:lnTo>
                    <a:pt x="62" y="327"/>
                  </a:lnTo>
                  <a:lnTo>
                    <a:pt x="87" y="0"/>
                  </a:lnTo>
                  <a:lnTo>
                    <a:pt x="996" y="43"/>
                  </a:lnTo>
                  <a:lnTo>
                    <a:pt x="1305" y="58"/>
                  </a:lnTo>
                  <a:lnTo>
                    <a:pt x="1305" y="250"/>
                  </a:lnTo>
                  <a:lnTo>
                    <a:pt x="1305" y="847"/>
                  </a:lnTo>
                  <a:lnTo>
                    <a:pt x="1098" y="833"/>
                  </a:lnTo>
                  <a:close/>
                </a:path>
              </a:pathLst>
            </a:custGeom>
            <a:solidFill>
              <a:srgbClr val="FF9900"/>
            </a:solidFill>
            <a:ln w="9525">
              <a:noFill/>
              <a:round/>
              <a:headEnd/>
              <a:tailEnd/>
            </a:ln>
          </p:spPr>
          <p:txBody>
            <a:bodyPr/>
            <a:lstStyle/>
            <a:p>
              <a:endParaRPr lang="en-US"/>
            </a:p>
          </p:txBody>
        </p:sp>
        <p:sp>
          <p:nvSpPr>
            <p:cNvPr id="37032" name="Freeform 119"/>
            <p:cNvSpPr>
              <a:spLocks/>
            </p:cNvSpPr>
            <p:nvPr/>
          </p:nvSpPr>
          <p:spPr bwMode="auto">
            <a:xfrm>
              <a:off x="872" y="1771"/>
              <a:ext cx="477" cy="309"/>
            </a:xfrm>
            <a:custGeom>
              <a:avLst/>
              <a:gdLst>
                <a:gd name="T0" fmla="*/ 147 w 1305"/>
                <a:gd name="T1" fmla="*/ 111 h 847"/>
                <a:gd name="T2" fmla="*/ 0 w 1305"/>
                <a:gd name="T3" fmla="*/ 105 h 847"/>
                <a:gd name="T4" fmla="*/ 8 w 1305"/>
                <a:gd name="T5" fmla="*/ 43 h 847"/>
                <a:gd name="T6" fmla="*/ 12 w 1305"/>
                <a:gd name="T7" fmla="*/ 0 h 847"/>
                <a:gd name="T8" fmla="*/ 133 w 1305"/>
                <a:gd name="T9" fmla="*/ 6 h 847"/>
                <a:gd name="T10" fmla="*/ 174 w 1305"/>
                <a:gd name="T11" fmla="*/ 8 h 847"/>
                <a:gd name="T12" fmla="*/ 174 w 1305"/>
                <a:gd name="T13" fmla="*/ 33 h 847"/>
                <a:gd name="T14" fmla="*/ 174 w 1305"/>
                <a:gd name="T15" fmla="*/ 113 h 847"/>
                <a:gd name="T16" fmla="*/ 147 w 1305"/>
                <a:gd name="T17" fmla="*/ 111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5"/>
                <a:gd name="T28" fmla="*/ 0 h 847"/>
                <a:gd name="T29" fmla="*/ 1305 w 1305"/>
                <a:gd name="T30" fmla="*/ 847 h 8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5" h="847">
                  <a:moveTo>
                    <a:pt x="1098" y="833"/>
                  </a:moveTo>
                  <a:lnTo>
                    <a:pt x="0" y="791"/>
                  </a:lnTo>
                  <a:lnTo>
                    <a:pt x="62" y="327"/>
                  </a:lnTo>
                  <a:lnTo>
                    <a:pt x="87" y="0"/>
                  </a:lnTo>
                  <a:lnTo>
                    <a:pt x="996" y="43"/>
                  </a:lnTo>
                  <a:lnTo>
                    <a:pt x="1305" y="58"/>
                  </a:lnTo>
                  <a:lnTo>
                    <a:pt x="1305" y="250"/>
                  </a:lnTo>
                  <a:lnTo>
                    <a:pt x="1305" y="847"/>
                  </a:lnTo>
                  <a:lnTo>
                    <a:pt x="1098" y="833"/>
                  </a:lnTo>
                </a:path>
              </a:pathLst>
            </a:custGeom>
            <a:solidFill>
              <a:srgbClr val="FFFF99"/>
            </a:solidFill>
            <a:ln w="6350">
              <a:solidFill>
                <a:srgbClr val="000000"/>
              </a:solidFill>
              <a:round/>
              <a:headEnd/>
              <a:tailEnd/>
            </a:ln>
          </p:spPr>
          <p:txBody>
            <a:bodyPr/>
            <a:lstStyle/>
            <a:p>
              <a:endParaRPr lang="en-US"/>
            </a:p>
          </p:txBody>
        </p:sp>
        <p:sp>
          <p:nvSpPr>
            <p:cNvPr id="37033" name="Freeform 120"/>
            <p:cNvSpPr>
              <a:spLocks/>
            </p:cNvSpPr>
            <p:nvPr/>
          </p:nvSpPr>
          <p:spPr bwMode="auto">
            <a:xfrm>
              <a:off x="841" y="2057"/>
              <a:ext cx="406" cy="438"/>
            </a:xfrm>
            <a:custGeom>
              <a:avLst/>
              <a:gdLst>
                <a:gd name="T0" fmla="*/ 149 w 1109"/>
                <a:gd name="T1" fmla="*/ 5 h 1202"/>
                <a:gd name="T2" fmla="*/ 16 w 1109"/>
                <a:gd name="T3" fmla="*/ 0 h 1202"/>
                <a:gd name="T4" fmla="*/ 0 w 1109"/>
                <a:gd name="T5" fmla="*/ 159 h 1202"/>
                <a:gd name="T6" fmla="*/ 22 w 1109"/>
                <a:gd name="T7" fmla="*/ 160 h 1202"/>
                <a:gd name="T8" fmla="*/ 24 w 1109"/>
                <a:gd name="T9" fmla="*/ 147 h 1202"/>
                <a:gd name="T10" fmla="*/ 56 w 1109"/>
                <a:gd name="T11" fmla="*/ 151 h 1202"/>
                <a:gd name="T12" fmla="*/ 58 w 1109"/>
                <a:gd name="T13" fmla="*/ 151 h 1202"/>
                <a:gd name="T14" fmla="*/ 61 w 1109"/>
                <a:gd name="T15" fmla="*/ 145 h 1202"/>
                <a:gd name="T16" fmla="*/ 143 w 1109"/>
                <a:gd name="T17" fmla="*/ 150 h 1202"/>
                <a:gd name="T18" fmla="*/ 149 w 1109"/>
                <a:gd name="T19" fmla="*/ 20 h 1202"/>
                <a:gd name="T20" fmla="*/ 149 w 1109"/>
                <a:gd name="T21" fmla="*/ 5 h 1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9"/>
                <a:gd name="T34" fmla="*/ 0 h 1202"/>
                <a:gd name="T35" fmla="*/ 1109 w 1109"/>
                <a:gd name="T36" fmla="*/ 1202 h 1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9" h="1202">
                  <a:moveTo>
                    <a:pt x="1109" y="42"/>
                  </a:moveTo>
                  <a:lnTo>
                    <a:pt x="121" y="0"/>
                  </a:lnTo>
                  <a:lnTo>
                    <a:pt x="0" y="1195"/>
                  </a:lnTo>
                  <a:lnTo>
                    <a:pt x="163" y="1202"/>
                  </a:lnTo>
                  <a:lnTo>
                    <a:pt x="177" y="1110"/>
                  </a:lnTo>
                  <a:lnTo>
                    <a:pt x="419" y="1138"/>
                  </a:lnTo>
                  <a:lnTo>
                    <a:pt x="434" y="1138"/>
                  </a:lnTo>
                  <a:lnTo>
                    <a:pt x="454" y="1096"/>
                  </a:lnTo>
                  <a:lnTo>
                    <a:pt x="1066" y="1130"/>
                  </a:lnTo>
                  <a:lnTo>
                    <a:pt x="1109" y="150"/>
                  </a:lnTo>
                  <a:lnTo>
                    <a:pt x="1109" y="42"/>
                  </a:lnTo>
                  <a:close/>
                </a:path>
              </a:pathLst>
            </a:custGeom>
            <a:solidFill>
              <a:srgbClr val="FFFF00"/>
            </a:solidFill>
            <a:ln w="9525">
              <a:noFill/>
              <a:round/>
              <a:headEnd/>
              <a:tailEnd/>
            </a:ln>
          </p:spPr>
          <p:txBody>
            <a:bodyPr/>
            <a:lstStyle/>
            <a:p>
              <a:endParaRPr lang="en-US"/>
            </a:p>
          </p:txBody>
        </p:sp>
        <p:sp>
          <p:nvSpPr>
            <p:cNvPr id="37034" name="Freeform 121"/>
            <p:cNvSpPr>
              <a:spLocks/>
            </p:cNvSpPr>
            <p:nvPr/>
          </p:nvSpPr>
          <p:spPr bwMode="auto">
            <a:xfrm>
              <a:off x="841" y="2057"/>
              <a:ext cx="406" cy="438"/>
            </a:xfrm>
            <a:custGeom>
              <a:avLst/>
              <a:gdLst>
                <a:gd name="T0" fmla="*/ 149 w 1109"/>
                <a:gd name="T1" fmla="*/ 5 h 1202"/>
                <a:gd name="T2" fmla="*/ 16 w 1109"/>
                <a:gd name="T3" fmla="*/ 0 h 1202"/>
                <a:gd name="T4" fmla="*/ 0 w 1109"/>
                <a:gd name="T5" fmla="*/ 159 h 1202"/>
                <a:gd name="T6" fmla="*/ 22 w 1109"/>
                <a:gd name="T7" fmla="*/ 160 h 1202"/>
                <a:gd name="T8" fmla="*/ 24 w 1109"/>
                <a:gd name="T9" fmla="*/ 147 h 1202"/>
                <a:gd name="T10" fmla="*/ 56 w 1109"/>
                <a:gd name="T11" fmla="*/ 151 h 1202"/>
                <a:gd name="T12" fmla="*/ 58 w 1109"/>
                <a:gd name="T13" fmla="*/ 151 h 1202"/>
                <a:gd name="T14" fmla="*/ 61 w 1109"/>
                <a:gd name="T15" fmla="*/ 145 h 1202"/>
                <a:gd name="T16" fmla="*/ 143 w 1109"/>
                <a:gd name="T17" fmla="*/ 150 h 1202"/>
                <a:gd name="T18" fmla="*/ 149 w 1109"/>
                <a:gd name="T19" fmla="*/ 20 h 1202"/>
                <a:gd name="T20" fmla="*/ 149 w 1109"/>
                <a:gd name="T21" fmla="*/ 5 h 1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9"/>
                <a:gd name="T34" fmla="*/ 0 h 1202"/>
                <a:gd name="T35" fmla="*/ 1109 w 1109"/>
                <a:gd name="T36" fmla="*/ 1202 h 1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9" h="1202">
                  <a:moveTo>
                    <a:pt x="1109" y="42"/>
                  </a:moveTo>
                  <a:lnTo>
                    <a:pt x="121" y="0"/>
                  </a:lnTo>
                  <a:lnTo>
                    <a:pt x="0" y="1195"/>
                  </a:lnTo>
                  <a:lnTo>
                    <a:pt x="163" y="1202"/>
                  </a:lnTo>
                  <a:lnTo>
                    <a:pt x="177" y="1110"/>
                  </a:lnTo>
                  <a:lnTo>
                    <a:pt x="419" y="1138"/>
                  </a:lnTo>
                  <a:lnTo>
                    <a:pt x="434" y="1138"/>
                  </a:lnTo>
                  <a:lnTo>
                    <a:pt x="454" y="1096"/>
                  </a:lnTo>
                  <a:lnTo>
                    <a:pt x="1066" y="1130"/>
                  </a:lnTo>
                  <a:lnTo>
                    <a:pt x="1109" y="150"/>
                  </a:lnTo>
                  <a:lnTo>
                    <a:pt x="1109" y="42"/>
                  </a:lnTo>
                </a:path>
              </a:pathLst>
            </a:custGeom>
            <a:solidFill>
              <a:srgbClr val="87B5ED"/>
            </a:solidFill>
            <a:ln w="6350">
              <a:solidFill>
                <a:srgbClr val="000000"/>
              </a:solidFill>
              <a:round/>
              <a:headEnd/>
              <a:tailEnd/>
            </a:ln>
          </p:spPr>
          <p:txBody>
            <a:bodyPr/>
            <a:lstStyle/>
            <a:p>
              <a:endParaRPr lang="en-US"/>
            </a:p>
          </p:txBody>
        </p:sp>
        <p:sp>
          <p:nvSpPr>
            <p:cNvPr id="37035" name="Freeform 122"/>
            <p:cNvSpPr>
              <a:spLocks/>
            </p:cNvSpPr>
            <p:nvPr/>
          </p:nvSpPr>
          <p:spPr bwMode="auto">
            <a:xfrm>
              <a:off x="492" y="1100"/>
              <a:ext cx="349" cy="586"/>
            </a:xfrm>
            <a:custGeom>
              <a:avLst/>
              <a:gdLst>
                <a:gd name="T0" fmla="*/ 52 w 953"/>
                <a:gd name="T1" fmla="*/ 3 h 1609"/>
                <a:gd name="T2" fmla="*/ 47 w 953"/>
                <a:gd name="T3" fmla="*/ 37 h 1609"/>
                <a:gd name="T4" fmla="*/ 66 w 953"/>
                <a:gd name="T5" fmla="*/ 78 h 1609"/>
                <a:gd name="T6" fmla="*/ 70 w 953"/>
                <a:gd name="T7" fmla="*/ 78 h 1609"/>
                <a:gd name="T8" fmla="*/ 64 w 953"/>
                <a:gd name="T9" fmla="*/ 107 h 1609"/>
                <a:gd name="T10" fmla="*/ 71 w 953"/>
                <a:gd name="T11" fmla="*/ 107 h 1609"/>
                <a:gd name="T12" fmla="*/ 73 w 953"/>
                <a:gd name="T13" fmla="*/ 107 h 1609"/>
                <a:gd name="T14" fmla="*/ 91 w 953"/>
                <a:gd name="T15" fmla="*/ 139 h 1609"/>
                <a:gd name="T16" fmla="*/ 128 w 953"/>
                <a:gd name="T17" fmla="*/ 139 h 1609"/>
                <a:gd name="T18" fmla="*/ 120 w 953"/>
                <a:gd name="T19" fmla="*/ 213 h 1609"/>
                <a:gd name="T20" fmla="*/ 60 w 953"/>
                <a:gd name="T21" fmla="*/ 203 h 1609"/>
                <a:gd name="T22" fmla="*/ 0 w 953"/>
                <a:gd name="T23" fmla="*/ 191 h 1609"/>
                <a:gd name="T24" fmla="*/ 5 w 953"/>
                <a:gd name="T25" fmla="*/ 152 h 1609"/>
                <a:gd name="T26" fmla="*/ 11 w 953"/>
                <a:gd name="T27" fmla="*/ 139 h 1609"/>
                <a:gd name="T28" fmla="*/ 7 w 953"/>
                <a:gd name="T29" fmla="*/ 127 h 1609"/>
                <a:gd name="T30" fmla="*/ 29 w 953"/>
                <a:gd name="T31" fmla="*/ 96 h 1609"/>
                <a:gd name="T32" fmla="*/ 21 w 953"/>
                <a:gd name="T33" fmla="*/ 87 h 1609"/>
                <a:gd name="T34" fmla="*/ 34 w 953"/>
                <a:gd name="T35" fmla="*/ 0 h 1609"/>
                <a:gd name="T36" fmla="*/ 52 w 953"/>
                <a:gd name="T37" fmla="*/ 3 h 1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3"/>
                <a:gd name="T58" fmla="*/ 0 h 1609"/>
                <a:gd name="T59" fmla="*/ 953 w 953"/>
                <a:gd name="T60" fmla="*/ 1609 h 16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3" h="1609">
                  <a:moveTo>
                    <a:pt x="384" y="21"/>
                  </a:moveTo>
                  <a:lnTo>
                    <a:pt x="348" y="277"/>
                  </a:lnTo>
                  <a:lnTo>
                    <a:pt x="490" y="590"/>
                  </a:lnTo>
                  <a:lnTo>
                    <a:pt x="518" y="590"/>
                  </a:lnTo>
                  <a:lnTo>
                    <a:pt x="476" y="810"/>
                  </a:lnTo>
                  <a:lnTo>
                    <a:pt x="526" y="810"/>
                  </a:lnTo>
                  <a:lnTo>
                    <a:pt x="541" y="810"/>
                  </a:lnTo>
                  <a:lnTo>
                    <a:pt x="681" y="1046"/>
                  </a:lnTo>
                  <a:lnTo>
                    <a:pt x="953" y="1052"/>
                  </a:lnTo>
                  <a:lnTo>
                    <a:pt x="895" y="1609"/>
                  </a:lnTo>
                  <a:lnTo>
                    <a:pt x="447" y="1530"/>
                  </a:lnTo>
                  <a:lnTo>
                    <a:pt x="0" y="1438"/>
                  </a:lnTo>
                  <a:lnTo>
                    <a:pt x="35" y="1145"/>
                  </a:lnTo>
                  <a:lnTo>
                    <a:pt x="85" y="1046"/>
                  </a:lnTo>
                  <a:lnTo>
                    <a:pt x="49" y="960"/>
                  </a:lnTo>
                  <a:lnTo>
                    <a:pt x="213" y="726"/>
                  </a:lnTo>
                  <a:lnTo>
                    <a:pt x="156" y="655"/>
                  </a:lnTo>
                  <a:lnTo>
                    <a:pt x="256" y="0"/>
                  </a:lnTo>
                  <a:lnTo>
                    <a:pt x="384" y="21"/>
                  </a:lnTo>
                  <a:close/>
                </a:path>
              </a:pathLst>
            </a:custGeom>
            <a:solidFill>
              <a:schemeClr val="bg1"/>
            </a:solidFill>
            <a:ln w="9525">
              <a:noFill/>
              <a:round/>
              <a:headEnd/>
              <a:tailEnd/>
            </a:ln>
          </p:spPr>
          <p:txBody>
            <a:bodyPr/>
            <a:lstStyle/>
            <a:p>
              <a:endParaRPr lang="en-US"/>
            </a:p>
          </p:txBody>
        </p:sp>
        <p:sp>
          <p:nvSpPr>
            <p:cNvPr id="37036" name="Freeform 123"/>
            <p:cNvSpPr>
              <a:spLocks/>
            </p:cNvSpPr>
            <p:nvPr/>
          </p:nvSpPr>
          <p:spPr bwMode="auto">
            <a:xfrm>
              <a:off x="492" y="1100"/>
              <a:ext cx="349" cy="586"/>
            </a:xfrm>
            <a:custGeom>
              <a:avLst/>
              <a:gdLst>
                <a:gd name="T0" fmla="*/ 52 w 953"/>
                <a:gd name="T1" fmla="*/ 3 h 1609"/>
                <a:gd name="T2" fmla="*/ 47 w 953"/>
                <a:gd name="T3" fmla="*/ 37 h 1609"/>
                <a:gd name="T4" fmla="*/ 66 w 953"/>
                <a:gd name="T5" fmla="*/ 78 h 1609"/>
                <a:gd name="T6" fmla="*/ 70 w 953"/>
                <a:gd name="T7" fmla="*/ 78 h 1609"/>
                <a:gd name="T8" fmla="*/ 64 w 953"/>
                <a:gd name="T9" fmla="*/ 107 h 1609"/>
                <a:gd name="T10" fmla="*/ 71 w 953"/>
                <a:gd name="T11" fmla="*/ 107 h 1609"/>
                <a:gd name="T12" fmla="*/ 73 w 953"/>
                <a:gd name="T13" fmla="*/ 107 h 1609"/>
                <a:gd name="T14" fmla="*/ 91 w 953"/>
                <a:gd name="T15" fmla="*/ 139 h 1609"/>
                <a:gd name="T16" fmla="*/ 128 w 953"/>
                <a:gd name="T17" fmla="*/ 139 h 1609"/>
                <a:gd name="T18" fmla="*/ 120 w 953"/>
                <a:gd name="T19" fmla="*/ 213 h 1609"/>
                <a:gd name="T20" fmla="*/ 60 w 953"/>
                <a:gd name="T21" fmla="*/ 203 h 1609"/>
                <a:gd name="T22" fmla="*/ 0 w 953"/>
                <a:gd name="T23" fmla="*/ 191 h 1609"/>
                <a:gd name="T24" fmla="*/ 5 w 953"/>
                <a:gd name="T25" fmla="*/ 152 h 1609"/>
                <a:gd name="T26" fmla="*/ 11 w 953"/>
                <a:gd name="T27" fmla="*/ 139 h 1609"/>
                <a:gd name="T28" fmla="*/ 7 w 953"/>
                <a:gd name="T29" fmla="*/ 127 h 1609"/>
                <a:gd name="T30" fmla="*/ 29 w 953"/>
                <a:gd name="T31" fmla="*/ 96 h 1609"/>
                <a:gd name="T32" fmla="*/ 21 w 953"/>
                <a:gd name="T33" fmla="*/ 87 h 1609"/>
                <a:gd name="T34" fmla="*/ 34 w 953"/>
                <a:gd name="T35" fmla="*/ 0 h 1609"/>
                <a:gd name="T36" fmla="*/ 52 w 953"/>
                <a:gd name="T37" fmla="*/ 3 h 16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3"/>
                <a:gd name="T58" fmla="*/ 0 h 1609"/>
                <a:gd name="T59" fmla="*/ 953 w 953"/>
                <a:gd name="T60" fmla="*/ 1609 h 16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3" h="1609">
                  <a:moveTo>
                    <a:pt x="384" y="21"/>
                  </a:moveTo>
                  <a:lnTo>
                    <a:pt x="348" y="277"/>
                  </a:lnTo>
                  <a:lnTo>
                    <a:pt x="490" y="590"/>
                  </a:lnTo>
                  <a:lnTo>
                    <a:pt x="518" y="590"/>
                  </a:lnTo>
                  <a:lnTo>
                    <a:pt x="476" y="810"/>
                  </a:lnTo>
                  <a:lnTo>
                    <a:pt x="526" y="810"/>
                  </a:lnTo>
                  <a:lnTo>
                    <a:pt x="541" y="810"/>
                  </a:lnTo>
                  <a:lnTo>
                    <a:pt x="681" y="1046"/>
                  </a:lnTo>
                  <a:lnTo>
                    <a:pt x="953" y="1052"/>
                  </a:lnTo>
                  <a:lnTo>
                    <a:pt x="895" y="1609"/>
                  </a:lnTo>
                  <a:lnTo>
                    <a:pt x="447" y="1530"/>
                  </a:lnTo>
                  <a:lnTo>
                    <a:pt x="0" y="1438"/>
                  </a:lnTo>
                  <a:lnTo>
                    <a:pt x="35" y="1145"/>
                  </a:lnTo>
                  <a:lnTo>
                    <a:pt x="85" y="1046"/>
                  </a:lnTo>
                  <a:lnTo>
                    <a:pt x="49" y="960"/>
                  </a:lnTo>
                  <a:lnTo>
                    <a:pt x="213" y="726"/>
                  </a:lnTo>
                  <a:lnTo>
                    <a:pt x="156" y="655"/>
                  </a:lnTo>
                  <a:lnTo>
                    <a:pt x="256" y="0"/>
                  </a:lnTo>
                  <a:lnTo>
                    <a:pt x="384" y="21"/>
                  </a:lnTo>
                </a:path>
              </a:pathLst>
            </a:custGeom>
            <a:solidFill>
              <a:schemeClr val="bg1"/>
            </a:solidFill>
            <a:ln w="6350">
              <a:solidFill>
                <a:srgbClr val="000000"/>
              </a:solidFill>
              <a:round/>
              <a:headEnd/>
              <a:tailEnd/>
            </a:ln>
          </p:spPr>
          <p:txBody>
            <a:bodyPr/>
            <a:lstStyle/>
            <a:p>
              <a:endParaRPr lang="en-US"/>
            </a:p>
          </p:txBody>
        </p:sp>
        <p:sp>
          <p:nvSpPr>
            <p:cNvPr id="37037" name="Freeform 124"/>
            <p:cNvSpPr>
              <a:spLocks/>
            </p:cNvSpPr>
            <p:nvPr/>
          </p:nvSpPr>
          <p:spPr bwMode="auto">
            <a:xfrm>
              <a:off x="582" y="1657"/>
              <a:ext cx="331" cy="400"/>
            </a:xfrm>
            <a:custGeom>
              <a:avLst/>
              <a:gdLst>
                <a:gd name="T0" fmla="*/ 86 w 905"/>
                <a:gd name="T1" fmla="*/ 9 h 1096"/>
                <a:gd name="T2" fmla="*/ 84 w 905"/>
                <a:gd name="T3" fmla="*/ 38 h 1096"/>
                <a:gd name="T4" fmla="*/ 121 w 905"/>
                <a:gd name="T5" fmla="*/ 41 h 1096"/>
                <a:gd name="T6" fmla="*/ 118 w 905"/>
                <a:gd name="T7" fmla="*/ 84 h 1096"/>
                <a:gd name="T8" fmla="*/ 110 w 905"/>
                <a:gd name="T9" fmla="*/ 146 h 1096"/>
                <a:gd name="T10" fmla="*/ 0 w 905"/>
                <a:gd name="T11" fmla="*/ 140 h 1096"/>
                <a:gd name="T12" fmla="*/ 27 w 905"/>
                <a:gd name="T13" fmla="*/ 0 h 1096"/>
                <a:gd name="T14" fmla="*/ 86 w 905"/>
                <a:gd name="T15" fmla="*/ 9 h 1096"/>
                <a:gd name="T16" fmla="*/ 0 60000 65536"/>
                <a:gd name="T17" fmla="*/ 0 60000 65536"/>
                <a:gd name="T18" fmla="*/ 0 60000 65536"/>
                <a:gd name="T19" fmla="*/ 0 60000 65536"/>
                <a:gd name="T20" fmla="*/ 0 60000 65536"/>
                <a:gd name="T21" fmla="*/ 0 60000 65536"/>
                <a:gd name="T22" fmla="*/ 0 60000 65536"/>
                <a:gd name="T23" fmla="*/ 0 60000 65536"/>
                <a:gd name="T24" fmla="*/ 0 w 905"/>
                <a:gd name="T25" fmla="*/ 0 h 1096"/>
                <a:gd name="T26" fmla="*/ 905 w 905"/>
                <a:gd name="T27" fmla="*/ 1096 h 10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5" h="1096">
                  <a:moveTo>
                    <a:pt x="641" y="71"/>
                  </a:moveTo>
                  <a:lnTo>
                    <a:pt x="626" y="284"/>
                  </a:lnTo>
                  <a:lnTo>
                    <a:pt x="905" y="305"/>
                  </a:lnTo>
                  <a:lnTo>
                    <a:pt x="882" y="632"/>
                  </a:lnTo>
                  <a:lnTo>
                    <a:pt x="826" y="1096"/>
                  </a:lnTo>
                  <a:lnTo>
                    <a:pt x="0" y="1053"/>
                  </a:lnTo>
                  <a:lnTo>
                    <a:pt x="199" y="0"/>
                  </a:lnTo>
                  <a:lnTo>
                    <a:pt x="641" y="71"/>
                  </a:lnTo>
                  <a:close/>
                </a:path>
              </a:pathLst>
            </a:custGeom>
            <a:solidFill>
              <a:srgbClr val="FFFF00"/>
            </a:solidFill>
            <a:ln w="9525">
              <a:noFill/>
              <a:round/>
              <a:headEnd/>
              <a:tailEnd/>
            </a:ln>
          </p:spPr>
          <p:txBody>
            <a:bodyPr/>
            <a:lstStyle/>
            <a:p>
              <a:endParaRPr lang="en-US"/>
            </a:p>
          </p:txBody>
        </p:sp>
        <p:sp>
          <p:nvSpPr>
            <p:cNvPr id="37038" name="Freeform 125"/>
            <p:cNvSpPr>
              <a:spLocks/>
            </p:cNvSpPr>
            <p:nvPr/>
          </p:nvSpPr>
          <p:spPr bwMode="auto">
            <a:xfrm>
              <a:off x="582" y="1657"/>
              <a:ext cx="331" cy="400"/>
            </a:xfrm>
            <a:custGeom>
              <a:avLst/>
              <a:gdLst>
                <a:gd name="T0" fmla="*/ 86 w 905"/>
                <a:gd name="T1" fmla="*/ 9 h 1096"/>
                <a:gd name="T2" fmla="*/ 84 w 905"/>
                <a:gd name="T3" fmla="*/ 38 h 1096"/>
                <a:gd name="T4" fmla="*/ 121 w 905"/>
                <a:gd name="T5" fmla="*/ 41 h 1096"/>
                <a:gd name="T6" fmla="*/ 118 w 905"/>
                <a:gd name="T7" fmla="*/ 84 h 1096"/>
                <a:gd name="T8" fmla="*/ 110 w 905"/>
                <a:gd name="T9" fmla="*/ 146 h 1096"/>
                <a:gd name="T10" fmla="*/ 0 w 905"/>
                <a:gd name="T11" fmla="*/ 140 h 1096"/>
                <a:gd name="T12" fmla="*/ 27 w 905"/>
                <a:gd name="T13" fmla="*/ 0 h 1096"/>
                <a:gd name="T14" fmla="*/ 86 w 905"/>
                <a:gd name="T15" fmla="*/ 9 h 1096"/>
                <a:gd name="T16" fmla="*/ 0 60000 65536"/>
                <a:gd name="T17" fmla="*/ 0 60000 65536"/>
                <a:gd name="T18" fmla="*/ 0 60000 65536"/>
                <a:gd name="T19" fmla="*/ 0 60000 65536"/>
                <a:gd name="T20" fmla="*/ 0 60000 65536"/>
                <a:gd name="T21" fmla="*/ 0 60000 65536"/>
                <a:gd name="T22" fmla="*/ 0 60000 65536"/>
                <a:gd name="T23" fmla="*/ 0 60000 65536"/>
                <a:gd name="T24" fmla="*/ 0 w 905"/>
                <a:gd name="T25" fmla="*/ 0 h 1096"/>
                <a:gd name="T26" fmla="*/ 905 w 905"/>
                <a:gd name="T27" fmla="*/ 1096 h 10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5" h="1096">
                  <a:moveTo>
                    <a:pt x="641" y="71"/>
                  </a:moveTo>
                  <a:lnTo>
                    <a:pt x="626" y="284"/>
                  </a:lnTo>
                  <a:lnTo>
                    <a:pt x="905" y="305"/>
                  </a:lnTo>
                  <a:lnTo>
                    <a:pt x="882" y="632"/>
                  </a:lnTo>
                  <a:lnTo>
                    <a:pt x="826" y="1096"/>
                  </a:lnTo>
                  <a:lnTo>
                    <a:pt x="0" y="1053"/>
                  </a:lnTo>
                  <a:lnTo>
                    <a:pt x="199" y="0"/>
                  </a:lnTo>
                  <a:lnTo>
                    <a:pt x="641" y="71"/>
                  </a:lnTo>
                </a:path>
              </a:pathLst>
            </a:custGeom>
            <a:solidFill>
              <a:srgbClr val="87B5ED"/>
            </a:solidFill>
            <a:ln w="6350">
              <a:solidFill>
                <a:srgbClr val="000000"/>
              </a:solidFill>
              <a:round/>
              <a:headEnd/>
              <a:tailEnd/>
            </a:ln>
          </p:spPr>
          <p:txBody>
            <a:bodyPr/>
            <a:lstStyle/>
            <a:p>
              <a:endParaRPr lang="en-US"/>
            </a:p>
          </p:txBody>
        </p:sp>
        <p:sp>
          <p:nvSpPr>
            <p:cNvPr id="37039" name="Freeform 126"/>
            <p:cNvSpPr>
              <a:spLocks/>
            </p:cNvSpPr>
            <p:nvPr/>
          </p:nvSpPr>
          <p:spPr bwMode="auto">
            <a:xfrm>
              <a:off x="176" y="1034"/>
              <a:ext cx="407" cy="303"/>
            </a:xfrm>
            <a:custGeom>
              <a:avLst/>
              <a:gdLst>
                <a:gd name="T0" fmla="*/ 85 w 1110"/>
                <a:gd name="T1" fmla="*/ 99 h 833"/>
                <a:gd name="T2" fmla="*/ 35 w 1110"/>
                <a:gd name="T3" fmla="*/ 101 h 833"/>
                <a:gd name="T4" fmla="*/ 24 w 1110"/>
                <a:gd name="T5" fmla="*/ 95 h 833"/>
                <a:gd name="T6" fmla="*/ 25 w 1110"/>
                <a:gd name="T7" fmla="*/ 84 h 833"/>
                <a:gd name="T8" fmla="*/ 4 w 1110"/>
                <a:gd name="T9" fmla="*/ 75 h 833"/>
                <a:gd name="T10" fmla="*/ 3 w 1110"/>
                <a:gd name="T11" fmla="*/ 72 h 833"/>
                <a:gd name="T12" fmla="*/ 4 w 1110"/>
                <a:gd name="T13" fmla="*/ 46 h 833"/>
                <a:gd name="T14" fmla="*/ 4 w 1110"/>
                <a:gd name="T15" fmla="*/ 43 h 833"/>
                <a:gd name="T16" fmla="*/ 3 w 1110"/>
                <a:gd name="T17" fmla="*/ 36 h 833"/>
                <a:gd name="T18" fmla="*/ 2 w 1110"/>
                <a:gd name="T19" fmla="*/ 29 h 833"/>
                <a:gd name="T20" fmla="*/ 0 w 1110"/>
                <a:gd name="T21" fmla="*/ 21 h 833"/>
                <a:gd name="T22" fmla="*/ 8 w 1110"/>
                <a:gd name="T23" fmla="*/ 9 h 833"/>
                <a:gd name="T24" fmla="*/ 27 w 1110"/>
                <a:gd name="T25" fmla="*/ 24 h 833"/>
                <a:gd name="T26" fmla="*/ 36 w 1110"/>
                <a:gd name="T27" fmla="*/ 13 h 833"/>
                <a:gd name="T28" fmla="*/ 35 w 1110"/>
                <a:gd name="T29" fmla="*/ 9 h 833"/>
                <a:gd name="T30" fmla="*/ 35 w 1110"/>
                <a:gd name="T31" fmla="*/ 3 h 833"/>
                <a:gd name="T32" fmla="*/ 36 w 1110"/>
                <a:gd name="T33" fmla="*/ 0 h 833"/>
                <a:gd name="T34" fmla="*/ 149 w 1110"/>
                <a:gd name="T35" fmla="*/ 24 h 833"/>
                <a:gd name="T36" fmla="*/ 136 w 1110"/>
                <a:gd name="T37" fmla="*/ 110 h 833"/>
                <a:gd name="T38" fmla="*/ 85 w 1110"/>
                <a:gd name="T39" fmla="*/ 99 h 8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0"/>
                <a:gd name="T61" fmla="*/ 0 h 833"/>
                <a:gd name="T62" fmla="*/ 1110 w 1110"/>
                <a:gd name="T63" fmla="*/ 833 h 8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0" h="833">
                  <a:moveTo>
                    <a:pt x="634" y="748"/>
                  </a:moveTo>
                  <a:lnTo>
                    <a:pt x="262" y="762"/>
                  </a:lnTo>
                  <a:lnTo>
                    <a:pt x="178" y="719"/>
                  </a:lnTo>
                  <a:lnTo>
                    <a:pt x="185" y="632"/>
                  </a:lnTo>
                  <a:lnTo>
                    <a:pt x="28" y="569"/>
                  </a:lnTo>
                  <a:lnTo>
                    <a:pt x="22" y="541"/>
                  </a:lnTo>
                  <a:lnTo>
                    <a:pt x="28" y="349"/>
                  </a:lnTo>
                  <a:lnTo>
                    <a:pt x="28" y="327"/>
                  </a:lnTo>
                  <a:lnTo>
                    <a:pt x="22" y="270"/>
                  </a:lnTo>
                  <a:lnTo>
                    <a:pt x="14" y="221"/>
                  </a:lnTo>
                  <a:lnTo>
                    <a:pt x="0" y="156"/>
                  </a:lnTo>
                  <a:lnTo>
                    <a:pt x="57" y="71"/>
                  </a:lnTo>
                  <a:lnTo>
                    <a:pt x="199" y="185"/>
                  </a:lnTo>
                  <a:lnTo>
                    <a:pt x="270" y="99"/>
                  </a:lnTo>
                  <a:lnTo>
                    <a:pt x="262" y="71"/>
                  </a:lnTo>
                  <a:lnTo>
                    <a:pt x="262" y="22"/>
                  </a:lnTo>
                  <a:lnTo>
                    <a:pt x="270" y="0"/>
                  </a:lnTo>
                  <a:lnTo>
                    <a:pt x="1110" y="178"/>
                  </a:lnTo>
                  <a:lnTo>
                    <a:pt x="1010" y="833"/>
                  </a:lnTo>
                  <a:lnTo>
                    <a:pt x="634" y="748"/>
                  </a:lnTo>
                  <a:close/>
                </a:path>
              </a:pathLst>
            </a:custGeom>
            <a:noFill/>
            <a:ln w="9525">
              <a:noFill/>
              <a:round/>
              <a:headEnd/>
              <a:tailEnd/>
            </a:ln>
          </p:spPr>
          <p:txBody>
            <a:bodyPr/>
            <a:lstStyle/>
            <a:p>
              <a:endParaRPr lang="en-US"/>
            </a:p>
          </p:txBody>
        </p:sp>
        <p:sp>
          <p:nvSpPr>
            <p:cNvPr id="37040" name="Freeform 127"/>
            <p:cNvSpPr>
              <a:spLocks/>
            </p:cNvSpPr>
            <p:nvPr/>
          </p:nvSpPr>
          <p:spPr bwMode="auto">
            <a:xfrm>
              <a:off x="176" y="1034"/>
              <a:ext cx="407" cy="303"/>
            </a:xfrm>
            <a:custGeom>
              <a:avLst/>
              <a:gdLst>
                <a:gd name="T0" fmla="*/ 85 w 1110"/>
                <a:gd name="T1" fmla="*/ 99 h 833"/>
                <a:gd name="T2" fmla="*/ 35 w 1110"/>
                <a:gd name="T3" fmla="*/ 101 h 833"/>
                <a:gd name="T4" fmla="*/ 24 w 1110"/>
                <a:gd name="T5" fmla="*/ 95 h 833"/>
                <a:gd name="T6" fmla="*/ 25 w 1110"/>
                <a:gd name="T7" fmla="*/ 84 h 833"/>
                <a:gd name="T8" fmla="*/ 4 w 1110"/>
                <a:gd name="T9" fmla="*/ 75 h 833"/>
                <a:gd name="T10" fmla="*/ 3 w 1110"/>
                <a:gd name="T11" fmla="*/ 72 h 833"/>
                <a:gd name="T12" fmla="*/ 4 w 1110"/>
                <a:gd name="T13" fmla="*/ 46 h 833"/>
                <a:gd name="T14" fmla="*/ 4 w 1110"/>
                <a:gd name="T15" fmla="*/ 43 h 833"/>
                <a:gd name="T16" fmla="*/ 3 w 1110"/>
                <a:gd name="T17" fmla="*/ 36 h 833"/>
                <a:gd name="T18" fmla="*/ 2 w 1110"/>
                <a:gd name="T19" fmla="*/ 29 h 833"/>
                <a:gd name="T20" fmla="*/ 0 w 1110"/>
                <a:gd name="T21" fmla="*/ 21 h 833"/>
                <a:gd name="T22" fmla="*/ 8 w 1110"/>
                <a:gd name="T23" fmla="*/ 9 h 833"/>
                <a:gd name="T24" fmla="*/ 27 w 1110"/>
                <a:gd name="T25" fmla="*/ 24 h 833"/>
                <a:gd name="T26" fmla="*/ 36 w 1110"/>
                <a:gd name="T27" fmla="*/ 13 h 833"/>
                <a:gd name="T28" fmla="*/ 35 w 1110"/>
                <a:gd name="T29" fmla="*/ 9 h 833"/>
                <a:gd name="T30" fmla="*/ 35 w 1110"/>
                <a:gd name="T31" fmla="*/ 3 h 833"/>
                <a:gd name="T32" fmla="*/ 36 w 1110"/>
                <a:gd name="T33" fmla="*/ 0 h 833"/>
                <a:gd name="T34" fmla="*/ 149 w 1110"/>
                <a:gd name="T35" fmla="*/ 24 h 833"/>
                <a:gd name="T36" fmla="*/ 136 w 1110"/>
                <a:gd name="T37" fmla="*/ 110 h 833"/>
                <a:gd name="T38" fmla="*/ 85 w 1110"/>
                <a:gd name="T39" fmla="*/ 99 h 8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0"/>
                <a:gd name="T61" fmla="*/ 0 h 833"/>
                <a:gd name="T62" fmla="*/ 1110 w 1110"/>
                <a:gd name="T63" fmla="*/ 833 h 8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0" h="833">
                  <a:moveTo>
                    <a:pt x="634" y="748"/>
                  </a:moveTo>
                  <a:lnTo>
                    <a:pt x="262" y="762"/>
                  </a:lnTo>
                  <a:lnTo>
                    <a:pt x="178" y="719"/>
                  </a:lnTo>
                  <a:lnTo>
                    <a:pt x="185" y="632"/>
                  </a:lnTo>
                  <a:lnTo>
                    <a:pt x="28" y="569"/>
                  </a:lnTo>
                  <a:lnTo>
                    <a:pt x="22" y="541"/>
                  </a:lnTo>
                  <a:lnTo>
                    <a:pt x="28" y="349"/>
                  </a:lnTo>
                  <a:lnTo>
                    <a:pt x="28" y="327"/>
                  </a:lnTo>
                  <a:lnTo>
                    <a:pt x="22" y="270"/>
                  </a:lnTo>
                  <a:lnTo>
                    <a:pt x="14" y="221"/>
                  </a:lnTo>
                  <a:lnTo>
                    <a:pt x="0" y="156"/>
                  </a:lnTo>
                  <a:lnTo>
                    <a:pt x="57" y="71"/>
                  </a:lnTo>
                  <a:lnTo>
                    <a:pt x="199" y="185"/>
                  </a:lnTo>
                  <a:lnTo>
                    <a:pt x="270" y="99"/>
                  </a:lnTo>
                  <a:lnTo>
                    <a:pt x="262" y="71"/>
                  </a:lnTo>
                  <a:lnTo>
                    <a:pt x="262" y="22"/>
                  </a:lnTo>
                  <a:lnTo>
                    <a:pt x="270" y="0"/>
                  </a:lnTo>
                  <a:lnTo>
                    <a:pt x="1110" y="178"/>
                  </a:lnTo>
                  <a:lnTo>
                    <a:pt x="1010" y="833"/>
                  </a:lnTo>
                  <a:lnTo>
                    <a:pt x="634" y="748"/>
                  </a:lnTo>
                </a:path>
              </a:pathLst>
            </a:custGeom>
            <a:solidFill>
              <a:schemeClr val="bg1"/>
            </a:solidFill>
            <a:ln w="6350">
              <a:solidFill>
                <a:srgbClr val="000000"/>
              </a:solidFill>
              <a:round/>
              <a:headEnd/>
              <a:tailEnd/>
            </a:ln>
          </p:spPr>
          <p:txBody>
            <a:bodyPr/>
            <a:lstStyle/>
            <a:p>
              <a:endParaRPr lang="en-US"/>
            </a:p>
          </p:txBody>
        </p:sp>
        <p:sp>
          <p:nvSpPr>
            <p:cNvPr id="37041" name="Freeform 128"/>
            <p:cNvSpPr>
              <a:spLocks/>
            </p:cNvSpPr>
            <p:nvPr/>
          </p:nvSpPr>
          <p:spPr bwMode="auto">
            <a:xfrm>
              <a:off x="85" y="1243"/>
              <a:ext cx="487" cy="382"/>
            </a:xfrm>
            <a:custGeom>
              <a:avLst/>
              <a:gdLst>
                <a:gd name="T0" fmla="*/ 0 w 1323"/>
                <a:gd name="T1" fmla="*/ 95 h 1047"/>
                <a:gd name="T2" fmla="*/ 5 w 1323"/>
                <a:gd name="T3" fmla="*/ 87 h 1047"/>
                <a:gd name="T4" fmla="*/ 36 w 1323"/>
                <a:gd name="T5" fmla="*/ 9 h 1047"/>
                <a:gd name="T6" fmla="*/ 39 w 1323"/>
                <a:gd name="T7" fmla="*/ 9 h 1047"/>
                <a:gd name="T8" fmla="*/ 39 w 1323"/>
                <a:gd name="T9" fmla="*/ 0 h 1047"/>
                <a:gd name="T10" fmla="*/ 60 w 1323"/>
                <a:gd name="T11" fmla="*/ 8 h 1047"/>
                <a:gd name="T12" fmla="*/ 59 w 1323"/>
                <a:gd name="T13" fmla="*/ 20 h 1047"/>
                <a:gd name="T14" fmla="*/ 70 w 1323"/>
                <a:gd name="T15" fmla="*/ 26 h 1047"/>
                <a:gd name="T16" fmla="*/ 121 w 1323"/>
                <a:gd name="T17" fmla="*/ 24 h 1047"/>
                <a:gd name="T18" fmla="*/ 172 w 1323"/>
                <a:gd name="T19" fmla="*/ 35 h 1047"/>
                <a:gd name="T20" fmla="*/ 179 w 1323"/>
                <a:gd name="T21" fmla="*/ 45 h 1047"/>
                <a:gd name="T22" fmla="*/ 157 w 1323"/>
                <a:gd name="T23" fmla="*/ 76 h 1047"/>
                <a:gd name="T24" fmla="*/ 162 w 1323"/>
                <a:gd name="T25" fmla="*/ 87 h 1047"/>
                <a:gd name="T26" fmla="*/ 155 w 1323"/>
                <a:gd name="T27" fmla="*/ 100 h 1047"/>
                <a:gd name="T28" fmla="*/ 151 w 1323"/>
                <a:gd name="T29" fmla="*/ 139 h 1047"/>
                <a:gd name="T30" fmla="*/ 91 w 1323"/>
                <a:gd name="T31" fmla="*/ 130 h 1047"/>
                <a:gd name="T32" fmla="*/ 3 w 1323"/>
                <a:gd name="T33" fmla="*/ 113 h 1047"/>
                <a:gd name="T34" fmla="*/ 0 w 1323"/>
                <a:gd name="T35" fmla="*/ 95 h 10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3"/>
                <a:gd name="T55" fmla="*/ 0 h 1047"/>
                <a:gd name="T56" fmla="*/ 1323 w 1323"/>
                <a:gd name="T57" fmla="*/ 1047 h 10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3" h="1047">
                  <a:moveTo>
                    <a:pt x="0" y="712"/>
                  </a:moveTo>
                  <a:lnTo>
                    <a:pt x="36" y="655"/>
                  </a:lnTo>
                  <a:lnTo>
                    <a:pt x="270" y="71"/>
                  </a:lnTo>
                  <a:lnTo>
                    <a:pt x="284" y="71"/>
                  </a:lnTo>
                  <a:lnTo>
                    <a:pt x="284" y="0"/>
                  </a:lnTo>
                  <a:lnTo>
                    <a:pt x="441" y="63"/>
                  </a:lnTo>
                  <a:lnTo>
                    <a:pt x="434" y="150"/>
                  </a:lnTo>
                  <a:lnTo>
                    <a:pt x="518" y="193"/>
                  </a:lnTo>
                  <a:lnTo>
                    <a:pt x="890" y="179"/>
                  </a:lnTo>
                  <a:lnTo>
                    <a:pt x="1266" y="264"/>
                  </a:lnTo>
                  <a:lnTo>
                    <a:pt x="1323" y="335"/>
                  </a:lnTo>
                  <a:lnTo>
                    <a:pt x="1159" y="569"/>
                  </a:lnTo>
                  <a:lnTo>
                    <a:pt x="1195" y="655"/>
                  </a:lnTo>
                  <a:lnTo>
                    <a:pt x="1145" y="754"/>
                  </a:lnTo>
                  <a:lnTo>
                    <a:pt x="1110" y="1047"/>
                  </a:lnTo>
                  <a:lnTo>
                    <a:pt x="669" y="976"/>
                  </a:lnTo>
                  <a:lnTo>
                    <a:pt x="22" y="846"/>
                  </a:lnTo>
                  <a:lnTo>
                    <a:pt x="0" y="712"/>
                  </a:lnTo>
                  <a:close/>
                </a:path>
              </a:pathLst>
            </a:custGeom>
            <a:solidFill>
              <a:srgbClr val="33CCCC"/>
            </a:solidFill>
            <a:ln w="9525">
              <a:noFill/>
              <a:round/>
              <a:headEnd/>
              <a:tailEnd/>
            </a:ln>
          </p:spPr>
          <p:txBody>
            <a:bodyPr/>
            <a:lstStyle/>
            <a:p>
              <a:endParaRPr lang="en-US"/>
            </a:p>
          </p:txBody>
        </p:sp>
        <p:sp>
          <p:nvSpPr>
            <p:cNvPr id="37042" name="Freeform 129"/>
            <p:cNvSpPr>
              <a:spLocks/>
            </p:cNvSpPr>
            <p:nvPr/>
          </p:nvSpPr>
          <p:spPr bwMode="auto">
            <a:xfrm>
              <a:off x="85" y="1243"/>
              <a:ext cx="487" cy="382"/>
            </a:xfrm>
            <a:custGeom>
              <a:avLst/>
              <a:gdLst>
                <a:gd name="T0" fmla="*/ 0 w 1323"/>
                <a:gd name="T1" fmla="*/ 95 h 1047"/>
                <a:gd name="T2" fmla="*/ 5 w 1323"/>
                <a:gd name="T3" fmla="*/ 87 h 1047"/>
                <a:gd name="T4" fmla="*/ 36 w 1323"/>
                <a:gd name="T5" fmla="*/ 9 h 1047"/>
                <a:gd name="T6" fmla="*/ 39 w 1323"/>
                <a:gd name="T7" fmla="*/ 9 h 1047"/>
                <a:gd name="T8" fmla="*/ 39 w 1323"/>
                <a:gd name="T9" fmla="*/ 0 h 1047"/>
                <a:gd name="T10" fmla="*/ 60 w 1323"/>
                <a:gd name="T11" fmla="*/ 8 h 1047"/>
                <a:gd name="T12" fmla="*/ 59 w 1323"/>
                <a:gd name="T13" fmla="*/ 20 h 1047"/>
                <a:gd name="T14" fmla="*/ 70 w 1323"/>
                <a:gd name="T15" fmla="*/ 26 h 1047"/>
                <a:gd name="T16" fmla="*/ 121 w 1323"/>
                <a:gd name="T17" fmla="*/ 24 h 1047"/>
                <a:gd name="T18" fmla="*/ 172 w 1323"/>
                <a:gd name="T19" fmla="*/ 35 h 1047"/>
                <a:gd name="T20" fmla="*/ 179 w 1323"/>
                <a:gd name="T21" fmla="*/ 45 h 1047"/>
                <a:gd name="T22" fmla="*/ 157 w 1323"/>
                <a:gd name="T23" fmla="*/ 76 h 1047"/>
                <a:gd name="T24" fmla="*/ 162 w 1323"/>
                <a:gd name="T25" fmla="*/ 87 h 1047"/>
                <a:gd name="T26" fmla="*/ 155 w 1323"/>
                <a:gd name="T27" fmla="*/ 100 h 1047"/>
                <a:gd name="T28" fmla="*/ 151 w 1323"/>
                <a:gd name="T29" fmla="*/ 139 h 1047"/>
                <a:gd name="T30" fmla="*/ 91 w 1323"/>
                <a:gd name="T31" fmla="*/ 130 h 1047"/>
                <a:gd name="T32" fmla="*/ 3 w 1323"/>
                <a:gd name="T33" fmla="*/ 113 h 1047"/>
                <a:gd name="T34" fmla="*/ 0 w 1323"/>
                <a:gd name="T35" fmla="*/ 95 h 10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3"/>
                <a:gd name="T55" fmla="*/ 0 h 1047"/>
                <a:gd name="T56" fmla="*/ 1323 w 1323"/>
                <a:gd name="T57" fmla="*/ 1047 h 10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3" h="1047">
                  <a:moveTo>
                    <a:pt x="0" y="712"/>
                  </a:moveTo>
                  <a:lnTo>
                    <a:pt x="36" y="655"/>
                  </a:lnTo>
                  <a:lnTo>
                    <a:pt x="270" y="71"/>
                  </a:lnTo>
                  <a:lnTo>
                    <a:pt x="284" y="71"/>
                  </a:lnTo>
                  <a:lnTo>
                    <a:pt x="284" y="0"/>
                  </a:lnTo>
                  <a:lnTo>
                    <a:pt x="441" y="63"/>
                  </a:lnTo>
                  <a:lnTo>
                    <a:pt x="434" y="150"/>
                  </a:lnTo>
                  <a:lnTo>
                    <a:pt x="518" y="193"/>
                  </a:lnTo>
                  <a:lnTo>
                    <a:pt x="890" y="179"/>
                  </a:lnTo>
                  <a:lnTo>
                    <a:pt x="1266" y="264"/>
                  </a:lnTo>
                  <a:lnTo>
                    <a:pt x="1323" y="335"/>
                  </a:lnTo>
                  <a:lnTo>
                    <a:pt x="1159" y="569"/>
                  </a:lnTo>
                  <a:lnTo>
                    <a:pt x="1195" y="655"/>
                  </a:lnTo>
                  <a:lnTo>
                    <a:pt x="1145" y="754"/>
                  </a:lnTo>
                  <a:lnTo>
                    <a:pt x="1110" y="1047"/>
                  </a:lnTo>
                  <a:lnTo>
                    <a:pt x="669" y="976"/>
                  </a:lnTo>
                  <a:lnTo>
                    <a:pt x="22" y="846"/>
                  </a:lnTo>
                  <a:lnTo>
                    <a:pt x="0" y="712"/>
                  </a:lnTo>
                </a:path>
              </a:pathLst>
            </a:custGeom>
            <a:solidFill>
              <a:schemeClr val="bg1"/>
            </a:solidFill>
            <a:ln w="6350">
              <a:solidFill>
                <a:srgbClr val="000000"/>
              </a:solidFill>
              <a:round/>
              <a:headEnd/>
              <a:tailEnd/>
            </a:ln>
          </p:spPr>
          <p:txBody>
            <a:bodyPr/>
            <a:lstStyle/>
            <a:p>
              <a:endParaRPr lang="en-US"/>
            </a:p>
          </p:txBody>
        </p:sp>
        <p:sp>
          <p:nvSpPr>
            <p:cNvPr id="37043" name="Freeform 130"/>
            <p:cNvSpPr>
              <a:spLocks/>
            </p:cNvSpPr>
            <p:nvPr/>
          </p:nvSpPr>
          <p:spPr bwMode="auto">
            <a:xfrm>
              <a:off x="48" y="1552"/>
              <a:ext cx="497" cy="808"/>
            </a:xfrm>
            <a:custGeom>
              <a:avLst/>
              <a:gdLst>
                <a:gd name="T0" fmla="*/ 15 w 1358"/>
                <a:gd name="T1" fmla="*/ 0 h 2220"/>
                <a:gd name="T2" fmla="*/ 102 w 1358"/>
                <a:gd name="T3" fmla="*/ 17 h 2220"/>
                <a:gd name="T4" fmla="*/ 81 w 1358"/>
                <a:gd name="T5" fmla="*/ 98 h 2220"/>
                <a:gd name="T6" fmla="*/ 175 w 1358"/>
                <a:gd name="T7" fmla="*/ 222 h 2220"/>
                <a:gd name="T8" fmla="*/ 173 w 1358"/>
                <a:gd name="T9" fmla="*/ 223 h 2220"/>
                <a:gd name="T10" fmla="*/ 182 w 1358"/>
                <a:gd name="T11" fmla="*/ 252 h 2220"/>
                <a:gd name="T12" fmla="*/ 171 w 1358"/>
                <a:gd name="T13" fmla="*/ 258 h 2220"/>
                <a:gd name="T14" fmla="*/ 168 w 1358"/>
                <a:gd name="T15" fmla="*/ 274 h 2220"/>
                <a:gd name="T16" fmla="*/ 171 w 1358"/>
                <a:gd name="T17" fmla="*/ 280 h 2220"/>
                <a:gd name="T18" fmla="*/ 164 w 1358"/>
                <a:gd name="T19" fmla="*/ 294 h 2220"/>
                <a:gd name="T20" fmla="*/ 159 w 1358"/>
                <a:gd name="T21" fmla="*/ 290 h 2220"/>
                <a:gd name="T22" fmla="*/ 161 w 1358"/>
                <a:gd name="T23" fmla="*/ 287 h 2220"/>
                <a:gd name="T24" fmla="*/ 106 w 1358"/>
                <a:gd name="T25" fmla="*/ 280 h 2220"/>
                <a:gd name="T26" fmla="*/ 106 w 1358"/>
                <a:gd name="T27" fmla="*/ 277 h 2220"/>
                <a:gd name="T28" fmla="*/ 103 w 1358"/>
                <a:gd name="T29" fmla="*/ 265 h 2220"/>
                <a:gd name="T30" fmla="*/ 103 w 1358"/>
                <a:gd name="T31" fmla="*/ 261 h 2220"/>
                <a:gd name="T32" fmla="*/ 79 w 1358"/>
                <a:gd name="T33" fmla="*/ 233 h 2220"/>
                <a:gd name="T34" fmla="*/ 40 w 1358"/>
                <a:gd name="T35" fmla="*/ 209 h 2220"/>
                <a:gd name="T36" fmla="*/ 42 w 1358"/>
                <a:gd name="T37" fmla="*/ 197 h 2220"/>
                <a:gd name="T38" fmla="*/ 19 w 1358"/>
                <a:gd name="T39" fmla="*/ 154 h 2220"/>
                <a:gd name="T40" fmla="*/ 27 w 1358"/>
                <a:gd name="T41" fmla="*/ 148 h 2220"/>
                <a:gd name="T42" fmla="*/ 27 w 1358"/>
                <a:gd name="T43" fmla="*/ 143 h 2220"/>
                <a:gd name="T44" fmla="*/ 15 w 1358"/>
                <a:gd name="T45" fmla="*/ 139 h 2220"/>
                <a:gd name="T46" fmla="*/ 18 w 1358"/>
                <a:gd name="T47" fmla="*/ 120 h 2220"/>
                <a:gd name="T48" fmla="*/ 27 w 1358"/>
                <a:gd name="T49" fmla="*/ 126 h 2220"/>
                <a:gd name="T50" fmla="*/ 23 w 1358"/>
                <a:gd name="T51" fmla="*/ 108 h 2220"/>
                <a:gd name="T52" fmla="*/ 18 w 1358"/>
                <a:gd name="T53" fmla="*/ 114 h 2220"/>
                <a:gd name="T54" fmla="*/ 10 w 1358"/>
                <a:gd name="T55" fmla="*/ 107 h 2220"/>
                <a:gd name="T56" fmla="*/ 5 w 1358"/>
                <a:gd name="T57" fmla="*/ 88 h 2220"/>
                <a:gd name="T58" fmla="*/ 4 w 1358"/>
                <a:gd name="T59" fmla="*/ 70 h 2220"/>
                <a:gd name="T60" fmla="*/ 8 w 1358"/>
                <a:gd name="T61" fmla="*/ 56 h 2220"/>
                <a:gd name="T62" fmla="*/ 1 w 1358"/>
                <a:gd name="T63" fmla="*/ 41 h 2220"/>
                <a:gd name="T64" fmla="*/ 0 w 1358"/>
                <a:gd name="T65" fmla="*/ 38 h 2220"/>
                <a:gd name="T66" fmla="*/ 15 w 1358"/>
                <a:gd name="T67" fmla="*/ 0 h 2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8"/>
                <a:gd name="T103" fmla="*/ 0 h 2220"/>
                <a:gd name="T104" fmla="*/ 1358 w 1358"/>
                <a:gd name="T105" fmla="*/ 2220 h 2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8" h="2220">
                  <a:moveTo>
                    <a:pt x="114" y="0"/>
                  </a:moveTo>
                  <a:lnTo>
                    <a:pt x="761" y="130"/>
                  </a:lnTo>
                  <a:lnTo>
                    <a:pt x="604" y="740"/>
                  </a:lnTo>
                  <a:lnTo>
                    <a:pt x="1308" y="1673"/>
                  </a:lnTo>
                  <a:lnTo>
                    <a:pt x="1295" y="1688"/>
                  </a:lnTo>
                  <a:lnTo>
                    <a:pt x="1358" y="1901"/>
                  </a:lnTo>
                  <a:lnTo>
                    <a:pt x="1279" y="1950"/>
                  </a:lnTo>
                  <a:lnTo>
                    <a:pt x="1251" y="2072"/>
                  </a:lnTo>
                  <a:lnTo>
                    <a:pt x="1273" y="2115"/>
                  </a:lnTo>
                  <a:lnTo>
                    <a:pt x="1224" y="2220"/>
                  </a:lnTo>
                  <a:lnTo>
                    <a:pt x="1188" y="2192"/>
                  </a:lnTo>
                  <a:lnTo>
                    <a:pt x="1202" y="2164"/>
                  </a:lnTo>
                  <a:lnTo>
                    <a:pt x="789" y="2115"/>
                  </a:lnTo>
                  <a:lnTo>
                    <a:pt x="789" y="2092"/>
                  </a:lnTo>
                  <a:lnTo>
                    <a:pt x="768" y="2001"/>
                  </a:lnTo>
                  <a:lnTo>
                    <a:pt x="768" y="1966"/>
                  </a:lnTo>
                  <a:lnTo>
                    <a:pt x="590" y="1759"/>
                  </a:lnTo>
                  <a:lnTo>
                    <a:pt x="299" y="1580"/>
                  </a:lnTo>
                  <a:lnTo>
                    <a:pt x="313" y="1488"/>
                  </a:lnTo>
                  <a:lnTo>
                    <a:pt x="142" y="1161"/>
                  </a:lnTo>
                  <a:lnTo>
                    <a:pt x="205" y="1118"/>
                  </a:lnTo>
                  <a:lnTo>
                    <a:pt x="199" y="1076"/>
                  </a:lnTo>
                  <a:lnTo>
                    <a:pt x="114" y="1047"/>
                  </a:lnTo>
                  <a:lnTo>
                    <a:pt x="134" y="905"/>
                  </a:lnTo>
                  <a:lnTo>
                    <a:pt x="205" y="947"/>
                  </a:lnTo>
                  <a:lnTo>
                    <a:pt x="171" y="819"/>
                  </a:lnTo>
                  <a:lnTo>
                    <a:pt x="134" y="862"/>
                  </a:lnTo>
                  <a:lnTo>
                    <a:pt x="71" y="805"/>
                  </a:lnTo>
                  <a:lnTo>
                    <a:pt x="35" y="663"/>
                  </a:lnTo>
                  <a:lnTo>
                    <a:pt x="28" y="527"/>
                  </a:lnTo>
                  <a:lnTo>
                    <a:pt x="57" y="421"/>
                  </a:lnTo>
                  <a:lnTo>
                    <a:pt x="6" y="307"/>
                  </a:lnTo>
                  <a:lnTo>
                    <a:pt x="0" y="285"/>
                  </a:lnTo>
                  <a:lnTo>
                    <a:pt x="114" y="0"/>
                  </a:lnTo>
                  <a:close/>
                </a:path>
              </a:pathLst>
            </a:custGeom>
            <a:solidFill>
              <a:srgbClr val="33CCCC"/>
            </a:solidFill>
            <a:ln w="9525">
              <a:noFill/>
              <a:round/>
              <a:headEnd/>
              <a:tailEnd/>
            </a:ln>
          </p:spPr>
          <p:txBody>
            <a:bodyPr/>
            <a:lstStyle/>
            <a:p>
              <a:endParaRPr lang="en-US"/>
            </a:p>
          </p:txBody>
        </p:sp>
        <p:sp>
          <p:nvSpPr>
            <p:cNvPr id="37044" name="Freeform 131"/>
            <p:cNvSpPr>
              <a:spLocks/>
            </p:cNvSpPr>
            <p:nvPr/>
          </p:nvSpPr>
          <p:spPr bwMode="auto">
            <a:xfrm>
              <a:off x="48" y="1552"/>
              <a:ext cx="497" cy="808"/>
            </a:xfrm>
            <a:custGeom>
              <a:avLst/>
              <a:gdLst>
                <a:gd name="T0" fmla="*/ 15 w 1358"/>
                <a:gd name="T1" fmla="*/ 0 h 2220"/>
                <a:gd name="T2" fmla="*/ 102 w 1358"/>
                <a:gd name="T3" fmla="*/ 17 h 2220"/>
                <a:gd name="T4" fmla="*/ 81 w 1358"/>
                <a:gd name="T5" fmla="*/ 98 h 2220"/>
                <a:gd name="T6" fmla="*/ 175 w 1358"/>
                <a:gd name="T7" fmla="*/ 222 h 2220"/>
                <a:gd name="T8" fmla="*/ 173 w 1358"/>
                <a:gd name="T9" fmla="*/ 223 h 2220"/>
                <a:gd name="T10" fmla="*/ 182 w 1358"/>
                <a:gd name="T11" fmla="*/ 252 h 2220"/>
                <a:gd name="T12" fmla="*/ 171 w 1358"/>
                <a:gd name="T13" fmla="*/ 258 h 2220"/>
                <a:gd name="T14" fmla="*/ 168 w 1358"/>
                <a:gd name="T15" fmla="*/ 274 h 2220"/>
                <a:gd name="T16" fmla="*/ 171 w 1358"/>
                <a:gd name="T17" fmla="*/ 280 h 2220"/>
                <a:gd name="T18" fmla="*/ 164 w 1358"/>
                <a:gd name="T19" fmla="*/ 294 h 2220"/>
                <a:gd name="T20" fmla="*/ 159 w 1358"/>
                <a:gd name="T21" fmla="*/ 290 h 2220"/>
                <a:gd name="T22" fmla="*/ 161 w 1358"/>
                <a:gd name="T23" fmla="*/ 287 h 2220"/>
                <a:gd name="T24" fmla="*/ 106 w 1358"/>
                <a:gd name="T25" fmla="*/ 280 h 2220"/>
                <a:gd name="T26" fmla="*/ 106 w 1358"/>
                <a:gd name="T27" fmla="*/ 277 h 2220"/>
                <a:gd name="T28" fmla="*/ 103 w 1358"/>
                <a:gd name="T29" fmla="*/ 265 h 2220"/>
                <a:gd name="T30" fmla="*/ 103 w 1358"/>
                <a:gd name="T31" fmla="*/ 261 h 2220"/>
                <a:gd name="T32" fmla="*/ 79 w 1358"/>
                <a:gd name="T33" fmla="*/ 233 h 2220"/>
                <a:gd name="T34" fmla="*/ 40 w 1358"/>
                <a:gd name="T35" fmla="*/ 209 h 2220"/>
                <a:gd name="T36" fmla="*/ 42 w 1358"/>
                <a:gd name="T37" fmla="*/ 197 h 2220"/>
                <a:gd name="T38" fmla="*/ 19 w 1358"/>
                <a:gd name="T39" fmla="*/ 154 h 2220"/>
                <a:gd name="T40" fmla="*/ 27 w 1358"/>
                <a:gd name="T41" fmla="*/ 148 h 2220"/>
                <a:gd name="T42" fmla="*/ 27 w 1358"/>
                <a:gd name="T43" fmla="*/ 143 h 2220"/>
                <a:gd name="T44" fmla="*/ 15 w 1358"/>
                <a:gd name="T45" fmla="*/ 139 h 2220"/>
                <a:gd name="T46" fmla="*/ 18 w 1358"/>
                <a:gd name="T47" fmla="*/ 120 h 2220"/>
                <a:gd name="T48" fmla="*/ 27 w 1358"/>
                <a:gd name="T49" fmla="*/ 126 h 2220"/>
                <a:gd name="T50" fmla="*/ 23 w 1358"/>
                <a:gd name="T51" fmla="*/ 108 h 2220"/>
                <a:gd name="T52" fmla="*/ 18 w 1358"/>
                <a:gd name="T53" fmla="*/ 114 h 2220"/>
                <a:gd name="T54" fmla="*/ 10 w 1358"/>
                <a:gd name="T55" fmla="*/ 107 h 2220"/>
                <a:gd name="T56" fmla="*/ 5 w 1358"/>
                <a:gd name="T57" fmla="*/ 88 h 2220"/>
                <a:gd name="T58" fmla="*/ 4 w 1358"/>
                <a:gd name="T59" fmla="*/ 70 h 2220"/>
                <a:gd name="T60" fmla="*/ 8 w 1358"/>
                <a:gd name="T61" fmla="*/ 56 h 2220"/>
                <a:gd name="T62" fmla="*/ 1 w 1358"/>
                <a:gd name="T63" fmla="*/ 41 h 2220"/>
                <a:gd name="T64" fmla="*/ 0 w 1358"/>
                <a:gd name="T65" fmla="*/ 38 h 2220"/>
                <a:gd name="T66" fmla="*/ 15 w 1358"/>
                <a:gd name="T67" fmla="*/ 0 h 2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8"/>
                <a:gd name="T103" fmla="*/ 0 h 2220"/>
                <a:gd name="T104" fmla="*/ 1358 w 1358"/>
                <a:gd name="T105" fmla="*/ 2220 h 2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8" h="2220">
                  <a:moveTo>
                    <a:pt x="114" y="0"/>
                  </a:moveTo>
                  <a:lnTo>
                    <a:pt x="761" y="130"/>
                  </a:lnTo>
                  <a:lnTo>
                    <a:pt x="604" y="740"/>
                  </a:lnTo>
                  <a:lnTo>
                    <a:pt x="1308" y="1673"/>
                  </a:lnTo>
                  <a:lnTo>
                    <a:pt x="1295" y="1688"/>
                  </a:lnTo>
                  <a:lnTo>
                    <a:pt x="1358" y="1901"/>
                  </a:lnTo>
                  <a:lnTo>
                    <a:pt x="1279" y="1950"/>
                  </a:lnTo>
                  <a:lnTo>
                    <a:pt x="1251" y="2072"/>
                  </a:lnTo>
                  <a:lnTo>
                    <a:pt x="1273" y="2115"/>
                  </a:lnTo>
                  <a:lnTo>
                    <a:pt x="1224" y="2220"/>
                  </a:lnTo>
                  <a:lnTo>
                    <a:pt x="1188" y="2192"/>
                  </a:lnTo>
                  <a:lnTo>
                    <a:pt x="1202" y="2164"/>
                  </a:lnTo>
                  <a:lnTo>
                    <a:pt x="789" y="2115"/>
                  </a:lnTo>
                  <a:lnTo>
                    <a:pt x="789" y="2092"/>
                  </a:lnTo>
                  <a:lnTo>
                    <a:pt x="768" y="2001"/>
                  </a:lnTo>
                  <a:lnTo>
                    <a:pt x="768" y="1966"/>
                  </a:lnTo>
                  <a:lnTo>
                    <a:pt x="590" y="1759"/>
                  </a:lnTo>
                  <a:lnTo>
                    <a:pt x="299" y="1580"/>
                  </a:lnTo>
                  <a:lnTo>
                    <a:pt x="313" y="1488"/>
                  </a:lnTo>
                  <a:lnTo>
                    <a:pt x="142" y="1161"/>
                  </a:lnTo>
                  <a:lnTo>
                    <a:pt x="205" y="1118"/>
                  </a:lnTo>
                  <a:lnTo>
                    <a:pt x="199" y="1076"/>
                  </a:lnTo>
                  <a:lnTo>
                    <a:pt x="114" y="1047"/>
                  </a:lnTo>
                  <a:lnTo>
                    <a:pt x="134" y="905"/>
                  </a:lnTo>
                  <a:lnTo>
                    <a:pt x="205" y="947"/>
                  </a:lnTo>
                  <a:lnTo>
                    <a:pt x="171" y="819"/>
                  </a:lnTo>
                  <a:lnTo>
                    <a:pt x="134" y="862"/>
                  </a:lnTo>
                  <a:lnTo>
                    <a:pt x="71" y="805"/>
                  </a:lnTo>
                  <a:lnTo>
                    <a:pt x="35" y="663"/>
                  </a:lnTo>
                  <a:lnTo>
                    <a:pt x="28" y="527"/>
                  </a:lnTo>
                  <a:lnTo>
                    <a:pt x="57" y="421"/>
                  </a:lnTo>
                  <a:lnTo>
                    <a:pt x="6" y="307"/>
                  </a:lnTo>
                  <a:lnTo>
                    <a:pt x="0" y="285"/>
                  </a:lnTo>
                  <a:lnTo>
                    <a:pt x="114" y="0"/>
                  </a:lnTo>
                </a:path>
              </a:pathLst>
            </a:custGeom>
            <a:solidFill>
              <a:srgbClr val="87B5ED"/>
            </a:solidFill>
            <a:ln w="6350">
              <a:solidFill>
                <a:srgbClr val="000000"/>
              </a:solidFill>
              <a:round/>
              <a:headEnd/>
              <a:tailEnd/>
            </a:ln>
          </p:spPr>
          <p:txBody>
            <a:bodyPr/>
            <a:lstStyle/>
            <a:p>
              <a:endParaRPr lang="en-US"/>
            </a:p>
          </p:txBody>
        </p:sp>
        <p:sp>
          <p:nvSpPr>
            <p:cNvPr id="37045" name="Rectangle 132"/>
            <p:cNvSpPr>
              <a:spLocks noChangeArrowheads="1"/>
            </p:cNvSpPr>
            <p:nvPr/>
          </p:nvSpPr>
          <p:spPr bwMode="auto">
            <a:xfrm>
              <a:off x="2418" y="2256"/>
              <a:ext cx="305" cy="217"/>
            </a:xfrm>
            <a:prstGeom prst="rect">
              <a:avLst/>
            </a:prstGeom>
            <a:noFill/>
            <a:ln w="9525">
              <a:noFill/>
              <a:miter lim="800000"/>
              <a:headEnd/>
              <a:tailEnd/>
            </a:ln>
          </p:spPr>
          <p:txBody>
            <a:bodyPr/>
            <a:lstStyle/>
            <a:p>
              <a:endParaRPr lang="en-US"/>
            </a:p>
          </p:txBody>
        </p:sp>
        <p:sp>
          <p:nvSpPr>
            <p:cNvPr id="37046" name="Rectangle 133"/>
            <p:cNvSpPr>
              <a:spLocks noChangeArrowheads="1"/>
            </p:cNvSpPr>
            <p:nvPr/>
          </p:nvSpPr>
          <p:spPr bwMode="auto">
            <a:xfrm>
              <a:off x="1852" y="2453"/>
              <a:ext cx="280" cy="218"/>
            </a:xfrm>
            <a:prstGeom prst="rect">
              <a:avLst/>
            </a:prstGeom>
            <a:noFill/>
            <a:ln w="9525">
              <a:noFill/>
              <a:miter lim="800000"/>
              <a:headEnd/>
              <a:tailEnd/>
            </a:ln>
          </p:spPr>
          <p:txBody>
            <a:bodyPr/>
            <a:lstStyle/>
            <a:p>
              <a:endParaRPr lang="en-US"/>
            </a:p>
          </p:txBody>
        </p:sp>
        <p:sp>
          <p:nvSpPr>
            <p:cNvPr id="37047" name="Rectangle 134"/>
            <p:cNvSpPr>
              <a:spLocks noChangeArrowheads="1"/>
            </p:cNvSpPr>
            <p:nvPr/>
          </p:nvSpPr>
          <p:spPr bwMode="auto">
            <a:xfrm>
              <a:off x="1819" y="2155"/>
              <a:ext cx="159" cy="135"/>
            </a:xfrm>
            <a:prstGeom prst="rect">
              <a:avLst/>
            </a:prstGeom>
            <a:solidFill>
              <a:srgbClr val="969696"/>
            </a:solidFill>
            <a:ln w="9525">
              <a:noFill/>
              <a:miter lim="800000"/>
              <a:headEnd/>
              <a:tailEnd/>
            </a:ln>
          </p:spPr>
          <p:txBody>
            <a:bodyPr/>
            <a:lstStyle/>
            <a:p>
              <a:endParaRPr lang="en-US"/>
            </a:p>
          </p:txBody>
        </p:sp>
        <p:sp>
          <p:nvSpPr>
            <p:cNvPr id="37048" name="Rectangle 135"/>
            <p:cNvSpPr>
              <a:spLocks noChangeArrowheads="1"/>
            </p:cNvSpPr>
            <p:nvPr/>
          </p:nvSpPr>
          <p:spPr bwMode="ltGray">
            <a:xfrm>
              <a:off x="1617" y="1237"/>
              <a:ext cx="305" cy="260"/>
            </a:xfrm>
            <a:prstGeom prst="rect">
              <a:avLst/>
            </a:prstGeom>
            <a:noFill/>
            <a:ln w="9525">
              <a:noFill/>
              <a:miter lim="800000"/>
              <a:headEnd/>
              <a:tailEnd/>
            </a:ln>
          </p:spPr>
          <p:txBody>
            <a:bodyPr/>
            <a:lstStyle/>
            <a:p>
              <a:endParaRPr lang="en-US"/>
            </a:p>
          </p:txBody>
        </p:sp>
        <p:sp>
          <p:nvSpPr>
            <p:cNvPr id="37049" name="Rectangle 136"/>
            <p:cNvSpPr>
              <a:spLocks noChangeArrowheads="1"/>
            </p:cNvSpPr>
            <p:nvPr/>
          </p:nvSpPr>
          <p:spPr bwMode="auto">
            <a:xfrm>
              <a:off x="1269" y="1431"/>
              <a:ext cx="360" cy="217"/>
            </a:xfrm>
            <a:prstGeom prst="rect">
              <a:avLst/>
            </a:prstGeom>
            <a:noFill/>
            <a:ln w="9525">
              <a:noFill/>
              <a:miter lim="800000"/>
              <a:headEnd/>
              <a:tailEnd/>
            </a:ln>
          </p:spPr>
          <p:txBody>
            <a:bodyPr/>
            <a:lstStyle/>
            <a:p>
              <a:endParaRPr lang="en-US"/>
            </a:p>
          </p:txBody>
        </p:sp>
        <p:sp>
          <p:nvSpPr>
            <p:cNvPr id="37050" name="Rectangle 137"/>
            <p:cNvSpPr>
              <a:spLocks noChangeArrowheads="1"/>
            </p:cNvSpPr>
            <p:nvPr/>
          </p:nvSpPr>
          <p:spPr bwMode="auto">
            <a:xfrm>
              <a:off x="2975" y="1603"/>
              <a:ext cx="14" cy="59"/>
            </a:xfrm>
            <a:prstGeom prst="rect">
              <a:avLst/>
            </a:prstGeom>
            <a:noFill/>
            <a:ln w="9525">
              <a:noFill/>
              <a:miter lim="800000"/>
              <a:headEnd/>
              <a:tailEnd/>
            </a:ln>
          </p:spPr>
          <p:txBody>
            <a:bodyPr wrap="none" lIns="0" tIns="0" rIns="0" bIns="0">
              <a:spAutoFit/>
            </a:bodyPr>
            <a:lstStyle/>
            <a:p>
              <a:pPr algn="ctr" eaLnBrk="0" hangingPunct="0"/>
              <a:r>
                <a:rPr lang="en-US" sz="800" b="1">
                  <a:ea typeface="ＭＳ Ｐゴシック"/>
                  <a:cs typeface="ＭＳ Ｐゴシック"/>
                </a:rPr>
                <a:t> </a:t>
              </a:r>
              <a:endParaRPr lang="en-US" sz="800" b="1">
                <a:latin typeface="Arial Narrow" pitchFamily="34" charset="0"/>
                <a:ea typeface="ＭＳ Ｐゴシック"/>
                <a:cs typeface="ＭＳ Ｐゴシック"/>
              </a:endParaRPr>
            </a:p>
          </p:txBody>
        </p:sp>
        <p:sp>
          <p:nvSpPr>
            <p:cNvPr id="37051" name="Rectangle 138"/>
            <p:cNvSpPr>
              <a:spLocks noChangeArrowheads="1"/>
            </p:cNvSpPr>
            <p:nvPr/>
          </p:nvSpPr>
          <p:spPr bwMode="auto">
            <a:xfrm>
              <a:off x="2954" y="1606"/>
              <a:ext cx="14" cy="59"/>
            </a:xfrm>
            <a:prstGeom prst="rect">
              <a:avLst/>
            </a:prstGeom>
            <a:noFill/>
            <a:ln w="9525">
              <a:noFill/>
              <a:miter lim="800000"/>
              <a:headEnd/>
              <a:tailEnd/>
            </a:ln>
          </p:spPr>
          <p:txBody>
            <a:bodyPr wrap="none" lIns="0" tIns="0" rIns="0" bIns="0">
              <a:spAutoFit/>
            </a:bodyPr>
            <a:lstStyle/>
            <a:p>
              <a:pPr algn="ctr" eaLnBrk="0" hangingPunct="0"/>
              <a:r>
                <a:rPr lang="en-US" sz="800">
                  <a:ea typeface="ＭＳ Ｐゴシック"/>
                  <a:cs typeface="ＭＳ Ｐゴシック"/>
                </a:rPr>
                <a:t> </a:t>
              </a:r>
              <a:endParaRPr lang="en-US" sz="800" b="1">
                <a:latin typeface="Arial Narrow" pitchFamily="34" charset="0"/>
                <a:ea typeface="ＭＳ Ｐゴシック"/>
                <a:cs typeface="ＭＳ Ｐゴシック"/>
              </a:endParaRPr>
            </a:p>
          </p:txBody>
        </p:sp>
        <p:sp>
          <p:nvSpPr>
            <p:cNvPr id="37052" name="Freeform 139"/>
            <p:cNvSpPr>
              <a:spLocks/>
            </p:cNvSpPr>
            <p:nvPr/>
          </p:nvSpPr>
          <p:spPr bwMode="auto">
            <a:xfrm>
              <a:off x="991" y="2093"/>
              <a:ext cx="894" cy="822"/>
            </a:xfrm>
            <a:custGeom>
              <a:avLst/>
              <a:gdLst>
                <a:gd name="T0" fmla="*/ 4 w 2439"/>
                <a:gd name="T1" fmla="*/ 131 h 2255"/>
                <a:gd name="T2" fmla="*/ 7 w 2439"/>
                <a:gd name="T3" fmla="*/ 126 h 2255"/>
                <a:gd name="T4" fmla="*/ 89 w 2439"/>
                <a:gd name="T5" fmla="*/ 130 h 2255"/>
                <a:gd name="T6" fmla="*/ 95 w 2439"/>
                <a:gd name="T7" fmla="*/ 0 h 2255"/>
                <a:gd name="T8" fmla="*/ 162 w 2439"/>
                <a:gd name="T9" fmla="*/ 5 h 2255"/>
                <a:gd name="T10" fmla="*/ 164 w 2439"/>
                <a:gd name="T11" fmla="*/ 65 h 2255"/>
                <a:gd name="T12" fmla="*/ 238 w 2439"/>
                <a:gd name="T13" fmla="*/ 86 h 2255"/>
                <a:gd name="T14" fmla="*/ 286 w 2439"/>
                <a:gd name="T15" fmla="*/ 83 h 2255"/>
                <a:gd name="T16" fmla="*/ 301 w 2439"/>
                <a:gd name="T17" fmla="*/ 88 h 2255"/>
                <a:gd name="T18" fmla="*/ 313 w 2439"/>
                <a:gd name="T19" fmla="*/ 91 h 2255"/>
                <a:gd name="T20" fmla="*/ 314 w 2439"/>
                <a:gd name="T21" fmla="*/ 105 h 2255"/>
                <a:gd name="T22" fmla="*/ 317 w 2439"/>
                <a:gd name="T23" fmla="*/ 133 h 2255"/>
                <a:gd name="T24" fmla="*/ 325 w 2439"/>
                <a:gd name="T25" fmla="*/ 138 h 2255"/>
                <a:gd name="T26" fmla="*/ 328 w 2439"/>
                <a:gd name="T27" fmla="*/ 169 h 2255"/>
                <a:gd name="T28" fmla="*/ 322 w 2439"/>
                <a:gd name="T29" fmla="*/ 175 h 2255"/>
                <a:gd name="T30" fmla="*/ 323 w 2439"/>
                <a:gd name="T31" fmla="*/ 192 h 2255"/>
                <a:gd name="T32" fmla="*/ 323 w 2439"/>
                <a:gd name="T33" fmla="*/ 193 h 2255"/>
                <a:gd name="T34" fmla="*/ 274 w 2439"/>
                <a:gd name="T35" fmla="*/ 225 h 2255"/>
                <a:gd name="T36" fmla="*/ 271 w 2439"/>
                <a:gd name="T37" fmla="*/ 227 h 2255"/>
                <a:gd name="T38" fmla="*/ 264 w 2439"/>
                <a:gd name="T39" fmla="*/ 224 h 2255"/>
                <a:gd name="T40" fmla="*/ 236 w 2439"/>
                <a:gd name="T41" fmla="*/ 265 h 2255"/>
                <a:gd name="T42" fmla="*/ 249 w 2439"/>
                <a:gd name="T43" fmla="*/ 299 h 2255"/>
                <a:gd name="T44" fmla="*/ 236 w 2439"/>
                <a:gd name="T45" fmla="*/ 300 h 2255"/>
                <a:gd name="T46" fmla="*/ 183 w 2439"/>
                <a:gd name="T47" fmla="*/ 288 h 2255"/>
                <a:gd name="T48" fmla="*/ 166 w 2439"/>
                <a:gd name="T49" fmla="*/ 249 h 2255"/>
                <a:gd name="T50" fmla="*/ 149 w 2439"/>
                <a:gd name="T51" fmla="*/ 235 h 2255"/>
                <a:gd name="T52" fmla="*/ 137 w 2439"/>
                <a:gd name="T53" fmla="*/ 208 h 2255"/>
                <a:gd name="T54" fmla="*/ 121 w 2439"/>
                <a:gd name="T55" fmla="*/ 194 h 2255"/>
                <a:gd name="T56" fmla="*/ 98 w 2439"/>
                <a:gd name="T57" fmla="*/ 191 h 2255"/>
                <a:gd name="T58" fmla="*/ 84 w 2439"/>
                <a:gd name="T59" fmla="*/ 221 h 2255"/>
                <a:gd name="T60" fmla="*/ 46 w 2439"/>
                <a:gd name="T61" fmla="*/ 194 h 2255"/>
                <a:gd name="T62" fmla="*/ 38 w 2439"/>
                <a:gd name="T63" fmla="*/ 167 h 2255"/>
                <a:gd name="T64" fmla="*/ 0 w 2439"/>
                <a:gd name="T65" fmla="*/ 131 h 2255"/>
                <a:gd name="T66" fmla="*/ 2 w 2439"/>
                <a:gd name="T67" fmla="*/ 131 h 2255"/>
                <a:gd name="T68" fmla="*/ 4 w 2439"/>
                <a:gd name="T69" fmla="*/ 131 h 2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9"/>
                <a:gd name="T106" fmla="*/ 0 h 2255"/>
                <a:gd name="T107" fmla="*/ 2439 w 2439"/>
                <a:gd name="T108" fmla="*/ 2255 h 2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9" h="2255">
                  <a:moveTo>
                    <a:pt x="29" y="988"/>
                  </a:moveTo>
                  <a:lnTo>
                    <a:pt x="49" y="946"/>
                  </a:lnTo>
                  <a:lnTo>
                    <a:pt x="661" y="980"/>
                  </a:lnTo>
                  <a:lnTo>
                    <a:pt x="704" y="0"/>
                  </a:lnTo>
                  <a:lnTo>
                    <a:pt x="1202" y="35"/>
                  </a:lnTo>
                  <a:lnTo>
                    <a:pt x="1223" y="490"/>
                  </a:lnTo>
                  <a:lnTo>
                    <a:pt x="1771" y="647"/>
                  </a:lnTo>
                  <a:lnTo>
                    <a:pt x="2127" y="625"/>
                  </a:lnTo>
                  <a:lnTo>
                    <a:pt x="2241" y="661"/>
                  </a:lnTo>
                  <a:lnTo>
                    <a:pt x="2327" y="689"/>
                  </a:lnTo>
                  <a:lnTo>
                    <a:pt x="2341" y="789"/>
                  </a:lnTo>
                  <a:lnTo>
                    <a:pt x="2361" y="1003"/>
                  </a:lnTo>
                  <a:lnTo>
                    <a:pt x="2418" y="1037"/>
                  </a:lnTo>
                  <a:lnTo>
                    <a:pt x="2439" y="1273"/>
                  </a:lnTo>
                  <a:lnTo>
                    <a:pt x="2396" y="1316"/>
                  </a:lnTo>
                  <a:lnTo>
                    <a:pt x="2404" y="1444"/>
                  </a:lnTo>
                  <a:lnTo>
                    <a:pt x="2404" y="1450"/>
                  </a:lnTo>
                  <a:lnTo>
                    <a:pt x="2042" y="1692"/>
                  </a:lnTo>
                  <a:lnTo>
                    <a:pt x="2013" y="1706"/>
                  </a:lnTo>
                  <a:lnTo>
                    <a:pt x="1963" y="1686"/>
                  </a:lnTo>
                  <a:lnTo>
                    <a:pt x="1757" y="1991"/>
                  </a:lnTo>
                  <a:lnTo>
                    <a:pt x="1849" y="2247"/>
                  </a:lnTo>
                  <a:lnTo>
                    <a:pt x="1757" y="2255"/>
                  </a:lnTo>
                  <a:lnTo>
                    <a:pt x="1365" y="2170"/>
                  </a:lnTo>
                  <a:lnTo>
                    <a:pt x="1237" y="1877"/>
                  </a:lnTo>
                  <a:lnTo>
                    <a:pt x="1110" y="1771"/>
                  </a:lnTo>
                  <a:lnTo>
                    <a:pt x="1023" y="1564"/>
                  </a:lnTo>
                  <a:lnTo>
                    <a:pt x="897" y="1458"/>
                  </a:lnTo>
                  <a:lnTo>
                    <a:pt x="726" y="1436"/>
                  </a:lnTo>
                  <a:lnTo>
                    <a:pt x="626" y="1664"/>
                  </a:lnTo>
                  <a:lnTo>
                    <a:pt x="342" y="1458"/>
                  </a:lnTo>
                  <a:lnTo>
                    <a:pt x="285" y="1259"/>
                  </a:lnTo>
                  <a:lnTo>
                    <a:pt x="0" y="988"/>
                  </a:lnTo>
                  <a:lnTo>
                    <a:pt x="14" y="988"/>
                  </a:lnTo>
                  <a:lnTo>
                    <a:pt x="29" y="988"/>
                  </a:lnTo>
                  <a:close/>
                </a:path>
              </a:pathLst>
            </a:custGeom>
            <a:solidFill>
              <a:srgbClr val="FF9900"/>
            </a:solidFill>
            <a:ln w="9525">
              <a:noFill/>
              <a:round/>
              <a:headEnd/>
              <a:tailEnd/>
            </a:ln>
          </p:spPr>
          <p:txBody>
            <a:bodyPr/>
            <a:lstStyle/>
            <a:p>
              <a:endParaRPr lang="en-US"/>
            </a:p>
          </p:txBody>
        </p:sp>
        <p:sp>
          <p:nvSpPr>
            <p:cNvPr id="37053" name="Freeform 140"/>
            <p:cNvSpPr>
              <a:spLocks/>
            </p:cNvSpPr>
            <p:nvPr/>
          </p:nvSpPr>
          <p:spPr bwMode="auto">
            <a:xfrm>
              <a:off x="991" y="2093"/>
              <a:ext cx="894" cy="822"/>
            </a:xfrm>
            <a:custGeom>
              <a:avLst/>
              <a:gdLst>
                <a:gd name="T0" fmla="*/ 4 w 2439"/>
                <a:gd name="T1" fmla="*/ 131 h 2255"/>
                <a:gd name="T2" fmla="*/ 7 w 2439"/>
                <a:gd name="T3" fmla="*/ 126 h 2255"/>
                <a:gd name="T4" fmla="*/ 89 w 2439"/>
                <a:gd name="T5" fmla="*/ 130 h 2255"/>
                <a:gd name="T6" fmla="*/ 95 w 2439"/>
                <a:gd name="T7" fmla="*/ 0 h 2255"/>
                <a:gd name="T8" fmla="*/ 162 w 2439"/>
                <a:gd name="T9" fmla="*/ 5 h 2255"/>
                <a:gd name="T10" fmla="*/ 164 w 2439"/>
                <a:gd name="T11" fmla="*/ 65 h 2255"/>
                <a:gd name="T12" fmla="*/ 238 w 2439"/>
                <a:gd name="T13" fmla="*/ 86 h 2255"/>
                <a:gd name="T14" fmla="*/ 286 w 2439"/>
                <a:gd name="T15" fmla="*/ 83 h 2255"/>
                <a:gd name="T16" fmla="*/ 301 w 2439"/>
                <a:gd name="T17" fmla="*/ 88 h 2255"/>
                <a:gd name="T18" fmla="*/ 313 w 2439"/>
                <a:gd name="T19" fmla="*/ 91 h 2255"/>
                <a:gd name="T20" fmla="*/ 314 w 2439"/>
                <a:gd name="T21" fmla="*/ 105 h 2255"/>
                <a:gd name="T22" fmla="*/ 317 w 2439"/>
                <a:gd name="T23" fmla="*/ 133 h 2255"/>
                <a:gd name="T24" fmla="*/ 325 w 2439"/>
                <a:gd name="T25" fmla="*/ 138 h 2255"/>
                <a:gd name="T26" fmla="*/ 328 w 2439"/>
                <a:gd name="T27" fmla="*/ 169 h 2255"/>
                <a:gd name="T28" fmla="*/ 322 w 2439"/>
                <a:gd name="T29" fmla="*/ 175 h 2255"/>
                <a:gd name="T30" fmla="*/ 323 w 2439"/>
                <a:gd name="T31" fmla="*/ 192 h 2255"/>
                <a:gd name="T32" fmla="*/ 323 w 2439"/>
                <a:gd name="T33" fmla="*/ 193 h 2255"/>
                <a:gd name="T34" fmla="*/ 274 w 2439"/>
                <a:gd name="T35" fmla="*/ 225 h 2255"/>
                <a:gd name="T36" fmla="*/ 271 w 2439"/>
                <a:gd name="T37" fmla="*/ 227 h 2255"/>
                <a:gd name="T38" fmla="*/ 264 w 2439"/>
                <a:gd name="T39" fmla="*/ 224 h 2255"/>
                <a:gd name="T40" fmla="*/ 236 w 2439"/>
                <a:gd name="T41" fmla="*/ 265 h 2255"/>
                <a:gd name="T42" fmla="*/ 249 w 2439"/>
                <a:gd name="T43" fmla="*/ 299 h 2255"/>
                <a:gd name="T44" fmla="*/ 236 w 2439"/>
                <a:gd name="T45" fmla="*/ 300 h 2255"/>
                <a:gd name="T46" fmla="*/ 183 w 2439"/>
                <a:gd name="T47" fmla="*/ 288 h 2255"/>
                <a:gd name="T48" fmla="*/ 166 w 2439"/>
                <a:gd name="T49" fmla="*/ 249 h 2255"/>
                <a:gd name="T50" fmla="*/ 149 w 2439"/>
                <a:gd name="T51" fmla="*/ 235 h 2255"/>
                <a:gd name="T52" fmla="*/ 137 w 2439"/>
                <a:gd name="T53" fmla="*/ 208 h 2255"/>
                <a:gd name="T54" fmla="*/ 121 w 2439"/>
                <a:gd name="T55" fmla="*/ 194 h 2255"/>
                <a:gd name="T56" fmla="*/ 98 w 2439"/>
                <a:gd name="T57" fmla="*/ 191 h 2255"/>
                <a:gd name="T58" fmla="*/ 84 w 2439"/>
                <a:gd name="T59" fmla="*/ 221 h 2255"/>
                <a:gd name="T60" fmla="*/ 46 w 2439"/>
                <a:gd name="T61" fmla="*/ 194 h 2255"/>
                <a:gd name="T62" fmla="*/ 38 w 2439"/>
                <a:gd name="T63" fmla="*/ 167 h 2255"/>
                <a:gd name="T64" fmla="*/ 0 w 2439"/>
                <a:gd name="T65" fmla="*/ 131 h 2255"/>
                <a:gd name="T66" fmla="*/ 2 w 2439"/>
                <a:gd name="T67" fmla="*/ 131 h 2255"/>
                <a:gd name="T68" fmla="*/ 4 w 2439"/>
                <a:gd name="T69" fmla="*/ 131 h 2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9"/>
                <a:gd name="T106" fmla="*/ 0 h 2255"/>
                <a:gd name="T107" fmla="*/ 2439 w 2439"/>
                <a:gd name="T108" fmla="*/ 2255 h 2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9" h="2255">
                  <a:moveTo>
                    <a:pt x="29" y="988"/>
                  </a:moveTo>
                  <a:lnTo>
                    <a:pt x="49" y="946"/>
                  </a:lnTo>
                  <a:lnTo>
                    <a:pt x="661" y="980"/>
                  </a:lnTo>
                  <a:lnTo>
                    <a:pt x="704" y="0"/>
                  </a:lnTo>
                  <a:lnTo>
                    <a:pt x="1202" y="35"/>
                  </a:lnTo>
                  <a:lnTo>
                    <a:pt x="1223" y="490"/>
                  </a:lnTo>
                  <a:lnTo>
                    <a:pt x="1771" y="647"/>
                  </a:lnTo>
                  <a:lnTo>
                    <a:pt x="2127" y="625"/>
                  </a:lnTo>
                  <a:lnTo>
                    <a:pt x="2241" y="661"/>
                  </a:lnTo>
                  <a:lnTo>
                    <a:pt x="2327" y="689"/>
                  </a:lnTo>
                  <a:lnTo>
                    <a:pt x="2341" y="789"/>
                  </a:lnTo>
                  <a:lnTo>
                    <a:pt x="2361" y="1003"/>
                  </a:lnTo>
                  <a:lnTo>
                    <a:pt x="2418" y="1037"/>
                  </a:lnTo>
                  <a:lnTo>
                    <a:pt x="2439" y="1273"/>
                  </a:lnTo>
                  <a:lnTo>
                    <a:pt x="2396" y="1316"/>
                  </a:lnTo>
                  <a:lnTo>
                    <a:pt x="2404" y="1444"/>
                  </a:lnTo>
                  <a:lnTo>
                    <a:pt x="2404" y="1450"/>
                  </a:lnTo>
                  <a:lnTo>
                    <a:pt x="2042" y="1692"/>
                  </a:lnTo>
                  <a:lnTo>
                    <a:pt x="2013" y="1706"/>
                  </a:lnTo>
                  <a:lnTo>
                    <a:pt x="1963" y="1686"/>
                  </a:lnTo>
                  <a:lnTo>
                    <a:pt x="1757" y="1991"/>
                  </a:lnTo>
                  <a:lnTo>
                    <a:pt x="1849" y="2247"/>
                  </a:lnTo>
                  <a:lnTo>
                    <a:pt x="1757" y="2255"/>
                  </a:lnTo>
                  <a:lnTo>
                    <a:pt x="1365" y="2170"/>
                  </a:lnTo>
                  <a:lnTo>
                    <a:pt x="1237" y="1877"/>
                  </a:lnTo>
                  <a:lnTo>
                    <a:pt x="1110" y="1771"/>
                  </a:lnTo>
                  <a:lnTo>
                    <a:pt x="1023" y="1564"/>
                  </a:lnTo>
                  <a:lnTo>
                    <a:pt x="897" y="1458"/>
                  </a:lnTo>
                  <a:lnTo>
                    <a:pt x="726" y="1436"/>
                  </a:lnTo>
                  <a:lnTo>
                    <a:pt x="626" y="1664"/>
                  </a:lnTo>
                  <a:lnTo>
                    <a:pt x="342" y="1458"/>
                  </a:lnTo>
                  <a:lnTo>
                    <a:pt x="285" y="1259"/>
                  </a:lnTo>
                  <a:lnTo>
                    <a:pt x="0" y="988"/>
                  </a:lnTo>
                  <a:lnTo>
                    <a:pt x="14" y="988"/>
                  </a:lnTo>
                  <a:lnTo>
                    <a:pt x="29" y="988"/>
                  </a:lnTo>
                </a:path>
              </a:pathLst>
            </a:custGeom>
            <a:solidFill>
              <a:srgbClr val="969696"/>
            </a:solidFill>
            <a:ln w="6350">
              <a:solidFill>
                <a:srgbClr val="000000"/>
              </a:solidFill>
              <a:round/>
              <a:headEnd/>
              <a:tailEnd/>
            </a:ln>
          </p:spPr>
          <p:txBody>
            <a:bodyPr/>
            <a:lstStyle/>
            <a:p>
              <a:endParaRPr lang="en-US"/>
            </a:p>
          </p:txBody>
        </p:sp>
        <p:sp>
          <p:nvSpPr>
            <p:cNvPr id="37054" name="Rectangle 141"/>
            <p:cNvSpPr>
              <a:spLocks noChangeArrowheads="1"/>
            </p:cNvSpPr>
            <p:nvPr/>
          </p:nvSpPr>
          <p:spPr bwMode="auto">
            <a:xfrm>
              <a:off x="3086" y="1538"/>
              <a:ext cx="130" cy="128"/>
            </a:xfrm>
            <a:prstGeom prst="rect">
              <a:avLst/>
            </a:prstGeom>
            <a:noFill/>
            <a:ln w="9525">
              <a:noFill/>
              <a:miter lim="800000"/>
              <a:headEnd/>
              <a:tailEnd/>
            </a:ln>
          </p:spPr>
          <p:txBody>
            <a:bodyPr wrap="none" anchor="ctr"/>
            <a:lstStyle/>
            <a:p>
              <a:pPr algn="ctr"/>
              <a:r>
                <a:rPr lang="en-US" sz="900" b="1"/>
                <a:t>CT</a:t>
              </a:r>
            </a:p>
          </p:txBody>
        </p:sp>
        <p:sp>
          <p:nvSpPr>
            <p:cNvPr id="37055" name="Rectangle 142"/>
            <p:cNvSpPr>
              <a:spLocks noChangeArrowheads="1"/>
            </p:cNvSpPr>
            <p:nvPr/>
          </p:nvSpPr>
          <p:spPr bwMode="auto">
            <a:xfrm>
              <a:off x="2981" y="1856"/>
              <a:ext cx="130" cy="128"/>
            </a:xfrm>
            <a:prstGeom prst="rect">
              <a:avLst/>
            </a:prstGeom>
            <a:noFill/>
            <a:ln w="9525">
              <a:noFill/>
              <a:miter lim="800000"/>
              <a:headEnd/>
              <a:tailEnd/>
            </a:ln>
          </p:spPr>
          <p:txBody>
            <a:bodyPr wrap="none" anchor="ctr"/>
            <a:lstStyle/>
            <a:p>
              <a:pPr algn="ctr"/>
              <a:r>
                <a:rPr lang="en-US" sz="900" b="1" dirty="0"/>
                <a:t>DC</a:t>
              </a:r>
            </a:p>
          </p:txBody>
        </p:sp>
        <p:sp>
          <p:nvSpPr>
            <p:cNvPr id="37056" name="Freeform 143"/>
            <p:cNvSpPr>
              <a:spLocks/>
            </p:cNvSpPr>
            <p:nvPr/>
          </p:nvSpPr>
          <p:spPr bwMode="ltGray">
            <a:xfrm>
              <a:off x="1226" y="1178"/>
              <a:ext cx="416" cy="249"/>
            </a:xfrm>
            <a:custGeom>
              <a:avLst/>
              <a:gdLst>
                <a:gd name="T0" fmla="*/ 153 w 1131"/>
                <a:gd name="T1" fmla="*/ 91 h 683"/>
                <a:gd name="T2" fmla="*/ 0 w 1131"/>
                <a:gd name="T3" fmla="*/ 88 h 683"/>
                <a:gd name="T4" fmla="*/ 3 w 1131"/>
                <a:gd name="T5" fmla="*/ 0 h 683"/>
                <a:gd name="T6" fmla="*/ 134 w 1131"/>
                <a:gd name="T7" fmla="*/ 3 h 683"/>
                <a:gd name="T8" fmla="*/ 134 w 1131"/>
                <a:gd name="T9" fmla="*/ 6 h 683"/>
                <a:gd name="T10" fmla="*/ 138 w 1131"/>
                <a:gd name="T11" fmla="*/ 34 h 683"/>
                <a:gd name="T12" fmla="*/ 142 w 1131"/>
                <a:gd name="T13" fmla="*/ 46 h 683"/>
                <a:gd name="T14" fmla="*/ 153 w 1131"/>
                <a:gd name="T15" fmla="*/ 91 h 683"/>
                <a:gd name="T16" fmla="*/ 0 60000 65536"/>
                <a:gd name="T17" fmla="*/ 0 60000 65536"/>
                <a:gd name="T18" fmla="*/ 0 60000 65536"/>
                <a:gd name="T19" fmla="*/ 0 60000 65536"/>
                <a:gd name="T20" fmla="*/ 0 60000 65536"/>
                <a:gd name="T21" fmla="*/ 0 60000 65536"/>
                <a:gd name="T22" fmla="*/ 0 60000 65536"/>
                <a:gd name="T23" fmla="*/ 0 60000 65536"/>
                <a:gd name="T24" fmla="*/ 0 w 1131"/>
                <a:gd name="T25" fmla="*/ 0 h 683"/>
                <a:gd name="T26" fmla="*/ 1131 w 1131"/>
                <a:gd name="T27" fmla="*/ 683 h 6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1" h="683">
                  <a:moveTo>
                    <a:pt x="1131" y="683"/>
                  </a:moveTo>
                  <a:lnTo>
                    <a:pt x="0" y="661"/>
                  </a:lnTo>
                  <a:lnTo>
                    <a:pt x="22" y="0"/>
                  </a:lnTo>
                  <a:lnTo>
                    <a:pt x="990" y="21"/>
                  </a:lnTo>
                  <a:lnTo>
                    <a:pt x="990" y="43"/>
                  </a:lnTo>
                  <a:lnTo>
                    <a:pt x="1017" y="256"/>
                  </a:lnTo>
                  <a:lnTo>
                    <a:pt x="1053" y="342"/>
                  </a:lnTo>
                  <a:lnTo>
                    <a:pt x="1131" y="683"/>
                  </a:lnTo>
                </a:path>
              </a:pathLst>
            </a:custGeom>
            <a:solidFill>
              <a:schemeClr val="bg1"/>
            </a:solidFill>
            <a:ln w="6350">
              <a:solidFill>
                <a:srgbClr val="000000"/>
              </a:solidFill>
              <a:round/>
              <a:headEnd/>
              <a:tailEnd/>
            </a:ln>
          </p:spPr>
          <p:txBody>
            <a:bodyPr/>
            <a:lstStyle/>
            <a:p>
              <a:endParaRPr lang="en-US"/>
            </a:p>
          </p:txBody>
        </p:sp>
        <p:sp>
          <p:nvSpPr>
            <p:cNvPr id="37057" name="Freeform 144"/>
            <p:cNvSpPr>
              <a:spLocks/>
            </p:cNvSpPr>
            <p:nvPr/>
          </p:nvSpPr>
          <p:spPr bwMode="ltGray">
            <a:xfrm>
              <a:off x="1218" y="1417"/>
              <a:ext cx="436" cy="260"/>
            </a:xfrm>
            <a:custGeom>
              <a:avLst/>
              <a:gdLst>
                <a:gd name="T0" fmla="*/ 156 w 1189"/>
                <a:gd name="T1" fmla="*/ 3 h 715"/>
                <a:gd name="T2" fmla="*/ 32 w 1189"/>
                <a:gd name="T3" fmla="*/ 1 h 715"/>
                <a:gd name="T4" fmla="*/ 5 w 1189"/>
                <a:gd name="T5" fmla="*/ 0 h 715"/>
                <a:gd name="T6" fmla="*/ 2 w 1189"/>
                <a:gd name="T7" fmla="*/ 27 h 715"/>
                <a:gd name="T8" fmla="*/ 0 w 1189"/>
                <a:gd name="T9" fmla="*/ 81 h 715"/>
                <a:gd name="T10" fmla="*/ 115 w 1189"/>
                <a:gd name="T11" fmla="*/ 83 h 715"/>
                <a:gd name="T12" fmla="*/ 130 w 1189"/>
                <a:gd name="T13" fmla="*/ 88 h 715"/>
                <a:gd name="T14" fmla="*/ 139 w 1189"/>
                <a:gd name="T15" fmla="*/ 85 h 715"/>
                <a:gd name="T16" fmla="*/ 146 w 1189"/>
                <a:gd name="T17" fmla="*/ 88 h 715"/>
                <a:gd name="T18" fmla="*/ 146 w 1189"/>
                <a:gd name="T19" fmla="*/ 89 h 715"/>
                <a:gd name="T20" fmla="*/ 157 w 1189"/>
                <a:gd name="T21" fmla="*/ 95 h 715"/>
                <a:gd name="T22" fmla="*/ 155 w 1189"/>
                <a:gd name="T23" fmla="*/ 75 h 715"/>
                <a:gd name="T24" fmla="*/ 160 w 1189"/>
                <a:gd name="T25" fmla="*/ 72 h 715"/>
                <a:gd name="T26" fmla="*/ 158 w 1189"/>
                <a:gd name="T27" fmla="*/ 23 h 715"/>
                <a:gd name="T28" fmla="*/ 150 w 1189"/>
                <a:gd name="T29" fmla="*/ 14 h 715"/>
                <a:gd name="T30" fmla="*/ 155 w 1189"/>
                <a:gd name="T31" fmla="*/ 6 h 7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9"/>
                <a:gd name="T49" fmla="*/ 0 h 715"/>
                <a:gd name="T50" fmla="*/ 1189 w 1189"/>
                <a:gd name="T51" fmla="*/ 715 h 7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9" h="715">
                  <a:moveTo>
                    <a:pt x="1158" y="20"/>
                  </a:moveTo>
                  <a:lnTo>
                    <a:pt x="237" y="9"/>
                  </a:lnTo>
                  <a:lnTo>
                    <a:pt x="35" y="0"/>
                  </a:lnTo>
                  <a:lnTo>
                    <a:pt x="14" y="202"/>
                  </a:lnTo>
                  <a:lnTo>
                    <a:pt x="0" y="610"/>
                  </a:lnTo>
                  <a:lnTo>
                    <a:pt x="855" y="624"/>
                  </a:lnTo>
                  <a:lnTo>
                    <a:pt x="969" y="666"/>
                  </a:lnTo>
                  <a:lnTo>
                    <a:pt x="1033" y="645"/>
                  </a:lnTo>
                  <a:lnTo>
                    <a:pt x="1083" y="666"/>
                  </a:lnTo>
                  <a:lnTo>
                    <a:pt x="1083" y="674"/>
                  </a:lnTo>
                  <a:lnTo>
                    <a:pt x="1167" y="715"/>
                  </a:lnTo>
                  <a:lnTo>
                    <a:pt x="1153" y="563"/>
                  </a:lnTo>
                  <a:lnTo>
                    <a:pt x="1189" y="541"/>
                  </a:lnTo>
                  <a:lnTo>
                    <a:pt x="1175" y="175"/>
                  </a:lnTo>
                  <a:lnTo>
                    <a:pt x="1112" y="106"/>
                  </a:lnTo>
                  <a:lnTo>
                    <a:pt x="1153" y="43"/>
                  </a:lnTo>
                </a:path>
              </a:pathLst>
            </a:custGeom>
            <a:solidFill>
              <a:srgbClr val="FFFF99"/>
            </a:solidFill>
            <a:ln w="6350">
              <a:solidFill>
                <a:srgbClr val="000000"/>
              </a:solidFill>
              <a:round/>
              <a:headEnd/>
              <a:tailEnd/>
            </a:ln>
          </p:spPr>
          <p:txBody>
            <a:bodyPr/>
            <a:lstStyle/>
            <a:p>
              <a:endParaRPr lang="en-US"/>
            </a:p>
          </p:txBody>
        </p:sp>
        <p:sp>
          <p:nvSpPr>
            <p:cNvPr id="37058" name="Freeform 145"/>
            <p:cNvSpPr>
              <a:spLocks/>
            </p:cNvSpPr>
            <p:nvPr/>
          </p:nvSpPr>
          <p:spPr bwMode="auto">
            <a:xfrm>
              <a:off x="273" y="1597"/>
              <a:ext cx="383" cy="563"/>
            </a:xfrm>
            <a:custGeom>
              <a:avLst/>
              <a:gdLst>
                <a:gd name="T0" fmla="*/ 80 w 1045"/>
                <a:gd name="T1" fmla="*/ 9 h 1543"/>
                <a:gd name="T2" fmla="*/ 140 w 1045"/>
                <a:gd name="T3" fmla="*/ 22 h 1543"/>
                <a:gd name="T4" fmla="*/ 114 w 1045"/>
                <a:gd name="T5" fmla="*/ 162 h 1543"/>
                <a:gd name="T6" fmla="*/ 111 w 1045"/>
                <a:gd name="T7" fmla="*/ 181 h 1543"/>
                <a:gd name="T8" fmla="*/ 105 w 1045"/>
                <a:gd name="T9" fmla="*/ 184 h 1543"/>
                <a:gd name="T10" fmla="*/ 102 w 1045"/>
                <a:gd name="T11" fmla="*/ 179 h 1543"/>
                <a:gd name="T12" fmla="*/ 99 w 1045"/>
                <a:gd name="T13" fmla="*/ 178 h 1543"/>
                <a:gd name="T14" fmla="*/ 95 w 1045"/>
                <a:gd name="T15" fmla="*/ 205 h 1543"/>
                <a:gd name="T16" fmla="*/ 0 w 1045"/>
                <a:gd name="T17" fmla="*/ 82 h 1543"/>
                <a:gd name="T18" fmla="*/ 21 w 1045"/>
                <a:gd name="T19" fmla="*/ 0 h 1543"/>
                <a:gd name="T20" fmla="*/ 80 w 1045"/>
                <a:gd name="T21" fmla="*/ 9 h 1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5"/>
                <a:gd name="T34" fmla="*/ 0 h 1543"/>
                <a:gd name="T35" fmla="*/ 1045 w 1045"/>
                <a:gd name="T36" fmla="*/ 1543 h 1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5" h="1543">
                  <a:moveTo>
                    <a:pt x="598" y="71"/>
                  </a:moveTo>
                  <a:lnTo>
                    <a:pt x="1045" y="163"/>
                  </a:lnTo>
                  <a:lnTo>
                    <a:pt x="846" y="1216"/>
                  </a:lnTo>
                  <a:lnTo>
                    <a:pt x="825" y="1358"/>
                  </a:lnTo>
                  <a:lnTo>
                    <a:pt x="783" y="1379"/>
                  </a:lnTo>
                  <a:lnTo>
                    <a:pt x="761" y="1344"/>
                  </a:lnTo>
                  <a:lnTo>
                    <a:pt x="740" y="1338"/>
                  </a:lnTo>
                  <a:lnTo>
                    <a:pt x="704" y="1543"/>
                  </a:lnTo>
                  <a:lnTo>
                    <a:pt x="0" y="618"/>
                  </a:lnTo>
                  <a:lnTo>
                    <a:pt x="157" y="0"/>
                  </a:lnTo>
                  <a:lnTo>
                    <a:pt x="598" y="71"/>
                  </a:lnTo>
                </a:path>
              </a:pathLst>
            </a:custGeom>
            <a:solidFill>
              <a:srgbClr val="FFFF99"/>
            </a:solidFill>
            <a:ln w="6350">
              <a:solidFill>
                <a:srgbClr val="000000"/>
              </a:solidFill>
              <a:round/>
              <a:headEnd/>
              <a:tailEnd/>
            </a:ln>
          </p:spPr>
          <p:txBody>
            <a:bodyPr/>
            <a:lstStyle/>
            <a:p>
              <a:endParaRPr lang="en-US"/>
            </a:p>
          </p:txBody>
        </p:sp>
        <p:sp>
          <p:nvSpPr>
            <p:cNvPr id="37059" name="Freeform 146"/>
            <p:cNvSpPr>
              <a:spLocks/>
            </p:cNvSpPr>
            <p:nvPr/>
          </p:nvSpPr>
          <p:spPr bwMode="auto">
            <a:xfrm>
              <a:off x="841" y="2057"/>
              <a:ext cx="406" cy="438"/>
            </a:xfrm>
            <a:custGeom>
              <a:avLst/>
              <a:gdLst>
                <a:gd name="T0" fmla="*/ 149 w 1109"/>
                <a:gd name="T1" fmla="*/ 5 h 1202"/>
                <a:gd name="T2" fmla="*/ 16 w 1109"/>
                <a:gd name="T3" fmla="*/ 0 h 1202"/>
                <a:gd name="T4" fmla="*/ 0 w 1109"/>
                <a:gd name="T5" fmla="*/ 159 h 1202"/>
                <a:gd name="T6" fmla="*/ 22 w 1109"/>
                <a:gd name="T7" fmla="*/ 160 h 1202"/>
                <a:gd name="T8" fmla="*/ 24 w 1109"/>
                <a:gd name="T9" fmla="*/ 147 h 1202"/>
                <a:gd name="T10" fmla="*/ 56 w 1109"/>
                <a:gd name="T11" fmla="*/ 151 h 1202"/>
                <a:gd name="T12" fmla="*/ 58 w 1109"/>
                <a:gd name="T13" fmla="*/ 151 h 1202"/>
                <a:gd name="T14" fmla="*/ 61 w 1109"/>
                <a:gd name="T15" fmla="*/ 145 h 1202"/>
                <a:gd name="T16" fmla="*/ 143 w 1109"/>
                <a:gd name="T17" fmla="*/ 150 h 1202"/>
                <a:gd name="T18" fmla="*/ 149 w 1109"/>
                <a:gd name="T19" fmla="*/ 20 h 1202"/>
                <a:gd name="T20" fmla="*/ 149 w 1109"/>
                <a:gd name="T21" fmla="*/ 5 h 1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9"/>
                <a:gd name="T34" fmla="*/ 0 h 1202"/>
                <a:gd name="T35" fmla="*/ 1109 w 1109"/>
                <a:gd name="T36" fmla="*/ 1202 h 1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9" h="1202">
                  <a:moveTo>
                    <a:pt x="1109" y="42"/>
                  </a:moveTo>
                  <a:lnTo>
                    <a:pt x="121" y="0"/>
                  </a:lnTo>
                  <a:lnTo>
                    <a:pt x="0" y="1195"/>
                  </a:lnTo>
                  <a:lnTo>
                    <a:pt x="163" y="1202"/>
                  </a:lnTo>
                  <a:lnTo>
                    <a:pt x="177" y="1110"/>
                  </a:lnTo>
                  <a:lnTo>
                    <a:pt x="419" y="1138"/>
                  </a:lnTo>
                  <a:lnTo>
                    <a:pt x="434" y="1138"/>
                  </a:lnTo>
                  <a:lnTo>
                    <a:pt x="454" y="1096"/>
                  </a:lnTo>
                  <a:lnTo>
                    <a:pt x="1066" y="1130"/>
                  </a:lnTo>
                  <a:lnTo>
                    <a:pt x="1109" y="150"/>
                  </a:lnTo>
                  <a:lnTo>
                    <a:pt x="1109" y="42"/>
                  </a:lnTo>
                </a:path>
              </a:pathLst>
            </a:custGeom>
            <a:solidFill>
              <a:srgbClr val="FFFF99"/>
            </a:solidFill>
            <a:ln w="6350">
              <a:solidFill>
                <a:srgbClr val="000000"/>
              </a:solidFill>
              <a:round/>
              <a:headEnd/>
              <a:tailEnd/>
            </a:ln>
          </p:spPr>
          <p:txBody>
            <a:bodyPr/>
            <a:lstStyle/>
            <a:p>
              <a:endParaRPr lang="en-US"/>
            </a:p>
          </p:txBody>
        </p:sp>
        <p:sp>
          <p:nvSpPr>
            <p:cNvPr id="37060" name="Freeform 147"/>
            <p:cNvSpPr>
              <a:spLocks/>
            </p:cNvSpPr>
            <p:nvPr/>
          </p:nvSpPr>
          <p:spPr bwMode="auto">
            <a:xfrm>
              <a:off x="582" y="1657"/>
              <a:ext cx="331" cy="400"/>
            </a:xfrm>
            <a:custGeom>
              <a:avLst/>
              <a:gdLst>
                <a:gd name="T0" fmla="*/ 86 w 905"/>
                <a:gd name="T1" fmla="*/ 9 h 1096"/>
                <a:gd name="T2" fmla="*/ 84 w 905"/>
                <a:gd name="T3" fmla="*/ 38 h 1096"/>
                <a:gd name="T4" fmla="*/ 121 w 905"/>
                <a:gd name="T5" fmla="*/ 41 h 1096"/>
                <a:gd name="T6" fmla="*/ 118 w 905"/>
                <a:gd name="T7" fmla="*/ 84 h 1096"/>
                <a:gd name="T8" fmla="*/ 110 w 905"/>
                <a:gd name="T9" fmla="*/ 146 h 1096"/>
                <a:gd name="T10" fmla="*/ 0 w 905"/>
                <a:gd name="T11" fmla="*/ 140 h 1096"/>
                <a:gd name="T12" fmla="*/ 27 w 905"/>
                <a:gd name="T13" fmla="*/ 0 h 1096"/>
                <a:gd name="T14" fmla="*/ 86 w 905"/>
                <a:gd name="T15" fmla="*/ 9 h 1096"/>
                <a:gd name="T16" fmla="*/ 0 60000 65536"/>
                <a:gd name="T17" fmla="*/ 0 60000 65536"/>
                <a:gd name="T18" fmla="*/ 0 60000 65536"/>
                <a:gd name="T19" fmla="*/ 0 60000 65536"/>
                <a:gd name="T20" fmla="*/ 0 60000 65536"/>
                <a:gd name="T21" fmla="*/ 0 60000 65536"/>
                <a:gd name="T22" fmla="*/ 0 60000 65536"/>
                <a:gd name="T23" fmla="*/ 0 60000 65536"/>
                <a:gd name="T24" fmla="*/ 0 w 905"/>
                <a:gd name="T25" fmla="*/ 0 h 1096"/>
                <a:gd name="T26" fmla="*/ 905 w 905"/>
                <a:gd name="T27" fmla="*/ 1096 h 10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5" h="1096">
                  <a:moveTo>
                    <a:pt x="641" y="71"/>
                  </a:moveTo>
                  <a:lnTo>
                    <a:pt x="626" y="284"/>
                  </a:lnTo>
                  <a:lnTo>
                    <a:pt x="905" y="305"/>
                  </a:lnTo>
                  <a:lnTo>
                    <a:pt x="882" y="632"/>
                  </a:lnTo>
                  <a:lnTo>
                    <a:pt x="826" y="1096"/>
                  </a:lnTo>
                  <a:lnTo>
                    <a:pt x="0" y="1053"/>
                  </a:lnTo>
                  <a:lnTo>
                    <a:pt x="199" y="0"/>
                  </a:lnTo>
                  <a:lnTo>
                    <a:pt x="641" y="71"/>
                  </a:lnTo>
                </a:path>
              </a:pathLst>
            </a:custGeom>
            <a:solidFill>
              <a:schemeClr val="bg1"/>
            </a:solidFill>
            <a:ln w="6350">
              <a:solidFill>
                <a:srgbClr val="000000"/>
              </a:solidFill>
              <a:round/>
              <a:headEnd/>
              <a:tailEnd/>
            </a:ln>
          </p:spPr>
          <p:txBody>
            <a:bodyPr/>
            <a:lstStyle/>
            <a:p>
              <a:endParaRPr lang="en-US"/>
            </a:p>
          </p:txBody>
        </p:sp>
        <p:sp>
          <p:nvSpPr>
            <p:cNvPr id="37061" name="Freeform 148"/>
            <p:cNvSpPr>
              <a:spLocks/>
            </p:cNvSpPr>
            <p:nvPr/>
          </p:nvSpPr>
          <p:spPr bwMode="auto">
            <a:xfrm>
              <a:off x="48" y="1552"/>
              <a:ext cx="497" cy="808"/>
            </a:xfrm>
            <a:custGeom>
              <a:avLst/>
              <a:gdLst>
                <a:gd name="T0" fmla="*/ 15 w 1358"/>
                <a:gd name="T1" fmla="*/ 0 h 2220"/>
                <a:gd name="T2" fmla="*/ 102 w 1358"/>
                <a:gd name="T3" fmla="*/ 17 h 2220"/>
                <a:gd name="T4" fmla="*/ 81 w 1358"/>
                <a:gd name="T5" fmla="*/ 98 h 2220"/>
                <a:gd name="T6" fmla="*/ 175 w 1358"/>
                <a:gd name="T7" fmla="*/ 222 h 2220"/>
                <a:gd name="T8" fmla="*/ 173 w 1358"/>
                <a:gd name="T9" fmla="*/ 223 h 2220"/>
                <a:gd name="T10" fmla="*/ 182 w 1358"/>
                <a:gd name="T11" fmla="*/ 252 h 2220"/>
                <a:gd name="T12" fmla="*/ 171 w 1358"/>
                <a:gd name="T13" fmla="*/ 258 h 2220"/>
                <a:gd name="T14" fmla="*/ 168 w 1358"/>
                <a:gd name="T15" fmla="*/ 274 h 2220"/>
                <a:gd name="T16" fmla="*/ 171 w 1358"/>
                <a:gd name="T17" fmla="*/ 280 h 2220"/>
                <a:gd name="T18" fmla="*/ 164 w 1358"/>
                <a:gd name="T19" fmla="*/ 294 h 2220"/>
                <a:gd name="T20" fmla="*/ 159 w 1358"/>
                <a:gd name="T21" fmla="*/ 290 h 2220"/>
                <a:gd name="T22" fmla="*/ 161 w 1358"/>
                <a:gd name="T23" fmla="*/ 287 h 2220"/>
                <a:gd name="T24" fmla="*/ 106 w 1358"/>
                <a:gd name="T25" fmla="*/ 280 h 2220"/>
                <a:gd name="T26" fmla="*/ 106 w 1358"/>
                <a:gd name="T27" fmla="*/ 277 h 2220"/>
                <a:gd name="T28" fmla="*/ 103 w 1358"/>
                <a:gd name="T29" fmla="*/ 265 h 2220"/>
                <a:gd name="T30" fmla="*/ 103 w 1358"/>
                <a:gd name="T31" fmla="*/ 261 h 2220"/>
                <a:gd name="T32" fmla="*/ 79 w 1358"/>
                <a:gd name="T33" fmla="*/ 233 h 2220"/>
                <a:gd name="T34" fmla="*/ 40 w 1358"/>
                <a:gd name="T35" fmla="*/ 209 h 2220"/>
                <a:gd name="T36" fmla="*/ 42 w 1358"/>
                <a:gd name="T37" fmla="*/ 197 h 2220"/>
                <a:gd name="T38" fmla="*/ 19 w 1358"/>
                <a:gd name="T39" fmla="*/ 154 h 2220"/>
                <a:gd name="T40" fmla="*/ 27 w 1358"/>
                <a:gd name="T41" fmla="*/ 148 h 2220"/>
                <a:gd name="T42" fmla="*/ 27 w 1358"/>
                <a:gd name="T43" fmla="*/ 143 h 2220"/>
                <a:gd name="T44" fmla="*/ 15 w 1358"/>
                <a:gd name="T45" fmla="*/ 139 h 2220"/>
                <a:gd name="T46" fmla="*/ 18 w 1358"/>
                <a:gd name="T47" fmla="*/ 120 h 2220"/>
                <a:gd name="T48" fmla="*/ 27 w 1358"/>
                <a:gd name="T49" fmla="*/ 126 h 2220"/>
                <a:gd name="T50" fmla="*/ 23 w 1358"/>
                <a:gd name="T51" fmla="*/ 108 h 2220"/>
                <a:gd name="T52" fmla="*/ 18 w 1358"/>
                <a:gd name="T53" fmla="*/ 114 h 2220"/>
                <a:gd name="T54" fmla="*/ 10 w 1358"/>
                <a:gd name="T55" fmla="*/ 107 h 2220"/>
                <a:gd name="T56" fmla="*/ 5 w 1358"/>
                <a:gd name="T57" fmla="*/ 88 h 2220"/>
                <a:gd name="T58" fmla="*/ 4 w 1358"/>
                <a:gd name="T59" fmla="*/ 70 h 2220"/>
                <a:gd name="T60" fmla="*/ 8 w 1358"/>
                <a:gd name="T61" fmla="*/ 56 h 2220"/>
                <a:gd name="T62" fmla="*/ 1 w 1358"/>
                <a:gd name="T63" fmla="*/ 41 h 2220"/>
                <a:gd name="T64" fmla="*/ 0 w 1358"/>
                <a:gd name="T65" fmla="*/ 38 h 2220"/>
                <a:gd name="T66" fmla="*/ 15 w 1358"/>
                <a:gd name="T67" fmla="*/ 0 h 2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8"/>
                <a:gd name="T103" fmla="*/ 0 h 2220"/>
                <a:gd name="T104" fmla="*/ 1358 w 1358"/>
                <a:gd name="T105" fmla="*/ 2220 h 2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8" h="2220">
                  <a:moveTo>
                    <a:pt x="114" y="0"/>
                  </a:moveTo>
                  <a:lnTo>
                    <a:pt x="761" y="130"/>
                  </a:lnTo>
                  <a:lnTo>
                    <a:pt x="604" y="740"/>
                  </a:lnTo>
                  <a:lnTo>
                    <a:pt x="1308" y="1673"/>
                  </a:lnTo>
                  <a:lnTo>
                    <a:pt x="1295" y="1688"/>
                  </a:lnTo>
                  <a:lnTo>
                    <a:pt x="1358" y="1901"/>
                  </a:lnTo>
                  <a:lnTo>
                    <a:pt x="1279" y="1950"/>
                  </a:lnTo>
                  <a:lnTo>
                    <a:pt x="1251" y="2072"/>
                  </a:lnTo>
                  <a:lnTo>
                    <a:pt x="1273" y="2115"/>
                  </a:lnTo>
                  <a:lnTo>
                    <a:pt x="1224" y="2220"/>
                  </a:lnTo>
                  <a:lnTo>
                    <a:pt x="1188" y="2192"/>
                  </a:lnTo>
                  <a:lnTo>
                    <a:pt x="1202" y="2164"/>
                  </a:lnTo>
                  <a:lnTo>
                    <a:pt x="789" y="2115"/>
                  </a:lnTo>
                  <a:lnTo>
                    <a:pt x="789" y="2092"/>
                  </a:lnTo>
                  <a:lnTo>
                    <a:pt x="768" y="2001"/>
                  </a:lnTo>
                  <a:lnTo>
                    <a:pt x="768" y="1966"/>
                  </a:lnTo>
                  <a:lnTo>
                    <a:pt x="590" y="1759"/>
                  </a:lnTo>
                  <a:lnTo>
                    <a:pt x="299" y="1580"/>
                  </a:lnTo>
                  <a:lnTo>
                    <a:pt x="313" y="1488"/>
                  </a:lnTo>
                  <a:lnTo>
                    <a:pt x="142" y="1161"/>
                  </a:lnTo>
                  <a:lnTo>
                    <a:pt x="205" y="1118"/>
                  </a:lnTo>
                  <a:lnTo>
                    <a:pt x="199" y="1076"/>
                  </a:lnTo>
                  <a:lnTo>
                    <a:pt x="114" y="1047"/>
                  </a:lnTo>
                  <a:lnTo>
                    <a:pt x="134" y="905"/>
                  </a:lnTo>
                  <a:lnTo>
                    <a:pt x="205" y="947"/>
                  </a:lnTo>
                  <a:lnTo>
                    <a:pt x="171" y="819"/>
                  </a:lnTo>
                  <a:lnTo>
                    <a:pt x="134" y="862"/>
                  </a:lnTo>
                  <a:lnTo>
                    <a:pt x="71" y="805"/>
                  </a:lnTo>
                  <a:lnTo>
                    <a:pt x="35" y="663"/>
                  </a:lnTo>
                  <a:lnTo>
                    <a:pt x="28" y="527"/>
                  </a:lnTo>
                  <a:lnTo>
                    <a:pt x="57" y="421"/>
                  </a:lnTo>
                  <a:lnTo>
                    <a:pt x="6" y="307"/>
                  </a:lnTo>
                  <a:lnTo>
                    <a:pt x="0" y="285"/>
                  </a:lnTo>
                  <a:lnTo>
                    <a:pt x="114" y="0"/>
                  </a:lnTo>
                </a:path>
              </a:pathLst>
            </a:custGeom>
            <a:solidFill>
              <a:srgbClr val="00B0F0"/>
            </a:solidFill>
            <a:ln w="6350">
              <a:solidFill>
                <a:srgbClr val="000000"/>
              </a:solidFill>
              <a:round/>
              <a:headEnd/>
              <a:tailEnd/>
            </a:ln>
          </p:spPr>
          <p:txBody>
            <a:bodyPr/>
            <a:lstStyle/>
            <a:p>
              <a:endParaRPr lang="en-US"/>
            </a:p>
          </p:txBody>
        </p:sp>
      </p:grpSp>
      <p:sp>
        <p:nvSpPr>
          <p:cNvPr id="36868" name="Rectangle 420"/>
          <p:cNvSpPr>
            <a:spLocks noChangeArrowheads="1"/>
          </p:cNvSpPr>
          <p:nvPr/>
        </p:nvSpPr>
        <p:spPr bwMode="auto">
          <a:xfrm>
            <a:off x="3743325" y="5445125"/>
            <a:ext cx="206375" cy="115888"/>
          </a:xfrm>
          <a:prstGeom prst="rect">
            <a:avLst/>
          </a:prstGeom>
          <a:solidFill>
            <a:srgbClr val="969696"/>
          </a:solidFill>
          <a:ln w="12700" algn="ctr">
            <a:solidFill>
              <a:schemeClr val="tx1"/>
            </a:solidFill>
            <a:round/>
            <a:headEnd/>
            <a:tailEnd/>
          </a:ln>
        </p:spPr>
        <p:txBody>
          <a:bodyPr wrap="none" anchor="ctr"/>
          <a:lstStyle/>
          <a:p>
            <a:pPr eaLnBrk="0" hangingPunct="0"/>
            <a:endParaRPr lang="en-US"/>
          </a:p>
        </p:txBody>
      </p:sp>
      <p:sp>
        <p:nvSpPr>
          <p:cNvPr id="36869" name="Rectangle 420"/>
          <p:cNvSpPr>
            <a:spLocks noChangeArrowheads="1"/>
          </p:cNvSpPr>
          <p:nvPr/>
        </p:nvSpPr>
        <p:spPr bwMode="auto">
          <a:xfrm>
            <a:off x="3738563" y="5692775"/>
            <a:ext cx="206375" cy="115888"/>
          </a:xfrm>
          <a:prstGeom prst="rect">
            <a:avLst/>
          </a:prstGeom>
          <a:solidFill>
            <a:srgbClr val="FFFF99"/>
          </a:solidFill>
          <a:ln w="12700" algn="ctr">
            <a:solidFill>
              <a:schemeClr val="tx1"/>
            </a:solidFill>
            <a:round/>
            <a:headEnd/>
            <a:tailEnd/>
          </a:ln>
        </p:spPr>
        <p:txBody>
          <a:bodyPr wrap="none" anchor="ctr"/>
          <a:lstStyle/>
          <a:p>
            <a:pPr eaLnBrk="0" hangingPunct="0"/>
            <a:endParaRPr lang="en-US"/>
          </a:p>
        </p:txBody>
      </p:sp>
      <p:sp>
        <p:nvSpPr>
          <p:cNvPr id="36870" name="Rectangle 420"/>
          <p:cNvSpPr>
            <a:spLocks noChangeArrowheads="1"/>
          </p:cNvSpPr>
          <p:nvPr/>
        </p:nvSpPr>
        <p:spPr bwMode="auto">
          <a:xfrm>
            <a:off x="3746500" y="5911850"/>
            <a:ext cx="206375" cy="115888"/>
          </a:xfrm>
          <a:prstGeom prst="rect">
            <a:avLst/>
          </a:prstGeom>
          <a:solidFill>
            <a:srgbClr val="00B0F0"/>
          </a:solidFill>
          <a:ln w="12700" algn="ctr">
            <a:solidFill>
              <a:schemeClr val="tx1"/>
            </a:solidFill>
            <a:round/>
            <a:headEnd/>
            <a:tailEnd/>
          </a:ln>
        </p:spPr>
        <p:txBody>
          <a:bodyPr wrap="none" anchor="ctr"/>
          <a:lstStyle/>
          <a:p>
            <a:pPr eaLnBrk="0" hangingPunct="0"/>
            <a:endParaRPr lang="en-US"/>
          </a:p>
        </p:txBody>
      </p:sp>
      <p:sp>
        <p:nvSpPr>
          <p:cNvPr id="36871" name="Rectangle 420"/>
          <p:cNvSpPr>
            <a:spLocks noChangeArrowheads="1"/>
          </p:cNvSpPr>
          <p:nvPr/>
        </p:nvSpPr>
        <p:spPr bwMode="auto">
          <a:xfrm>
            <a:off x="3756025" y="6132513"/>
            <a:ext cx="206375" cy="115887"/>
          </a:xfrm>
          <a:prstGeom prst="rect">
            <a:avLst/>
          </a:prstGeom>
          <a:solidFill>
            <a:schemeClr val="bg1"/>
          </a:solidFill>
          <a:ln w="12700" algn="ctr">
            <a:solidFill>
              <a:schemeClr val="tx1"/>
            </a:solidFill>
            <a:round/>
            <a:headEnd/>
            <a:tailEnd/>
          </a:ln>
        </p:spPr>
        <p:txBody>
          <a:bodyPr wrap="none" anchor="ctr"/>
          <a:lstStyle/>
          <a:p>
            <a:pPr eaLnBrk="0" hangingPunct="0"/>
            <a:endParaRPr lang="en-US"/>
          </a:p>
        </p:txBody>
      </p:sp>
      <p:sp>
        <p:nvSpPr>
          <p:cNvPr id="36872" name="Text Box 153"/>
          <p:cNvSpPr txBox="1">
            <a:spLocks noChangeArrowheads="1"/>
          </p:cNvSpPr>
          <p:nvPr/>
        </p:nvSpPr>
        <p:spPr bwMode="auto">
          <a:xfrm>
            <a:off x="3994150" y="5372100"/>
            <a:ext cx="1263650" cy="246221"/>
          </a:xfrm>
          <a:prstGeom prst="rect">
            <a:avLst/>
          </a:prstGeom>
          <a:noFill/>
          <a:ln w="9525">
            <a:noFill/>
            <a:miter lim="800000"/>
            <a:headEnd/>
            <a:tailEnd/>
          </a:ln>
        </p:spPr>
        <p:txBody>
          <a:bodyPr wrap="square">
            <a:spAutoFit/>
          </a:bodyPr>
          <a:lstStyle/>
          <a:p>
            <a:pPr>
              <a:spcBef>
                <a:spcPct val="50000"/>
              </a:spcBef>
            </a:pPr>
            <a:r>
              <a:rPr lang="en-US" sz="1000" dirty="0" smtClean="0"/>
              <a:t>Gen  24-25 State</a:t>
            </a:r>
            <a:endParaRPr lang="en-US" sz="1000" dirty="0"/>
          </a:p>
        </p:txBody>
      </p:sp>
      <p:sp>
        <p:nvSpPr>
          <p:cNvPr id="36873" name="Text Box 154"/>
          <p:cNvSpPr txBox="1">
            <a:spLocks noChangeArrowheads="1"/>
          </p:cNvSpPr>
          <p:nvPr/>
        </p:nvSpPr>
        <p:spPr bwMode="auto">
          <a:xfrm>
            <a:off x="3987800" y="5578475"/>
            <a:ext cx="1668463" cy="244475"/>
          </a:xfrm>
          <a:prstGeom prst="rect">
            <a:avLst/>
          </a:prstGeom>
          <a:noFill/>
          <a:ln w="9525">
            <a:noFill/>
            <a:miter lim="800000"/>
            <a:headEnd/>
            <a:tailEnd/>
          </a:ln>
        </p:spPr>
        <p:txBody>
          <a:bodyPr>
            <a:spAutoFit/>
          </a:bodyPr>
          <a:lstStyle/>
          <a:p>
            <a:pPr>
              <a:spcBef>
                <a:spcPct val="50000"/>
              </a:spcBef>
            </a:pPr>
            <a:r>
              <a:rPr lang="en-US" sz="1000" dirty="0"/>
              <a:t>Non </a:t>
            </a:r>
            <a:r>
              <a:rPr lang="en-US" sz="1000" dirty="0" smtClean="0"/>
              <a:t>Gen </a:t>
            </a:r>
            <a:r>
              <a:rPr lang="en-US" sz="1000" dirty="0"/>
              <a:t>State</a:t>
            </a:r>
          </a:p>
        </p:txBody>
      </p:sp>
      <p:sp>
        <p:nvSpPr>
          <p:cNvPr id="36874" name="Text Box 155"/>
          <p:cNvSpPr txBox="1">
            <a:spLocks noChangeArrowheads="1"/>
          </p:cNvSpPr>
          <p:nvPr/>
        </p:nvSpPr>
        <p:spPr bwMode="auto">
          <a:xfrm>
            <a:off x="3989388" y="5835650"/>
            <a:ext cx="1550987" cy="244475"/>
          </a:xfrm>
          <a:prstGeom prst="rect">
            <a:avLst/>
          </a:prstGeom>
          <a:noFill/>
          <a:ln w="9525">
            <a:noFill/>
            <a:miter lim="800000"/>
            <a:headEnd/>
            <a:tailEnd/>
          </a:ln>
        </p:spPr>
        <p:txBody>
          <a:bodyPr>
            <a:spAutoFit/>
          </a:bodyPr>
          <a:lstStyle/>
          <a:p>
            <a:pPr>
              <a:spcBef>
                <a:spcPct val="50000"/>
              </a:spcBef>
            </a:pPr>
            <a:r>
              <a:rPr lang="en-US" sz="1000"/>
              <a:t>PacifiCare State</a:t>
            </a:r>
          </a:p>
        </p:txBody>
      </p:sp>
      <p:sp>
        <p:nvSpPr>
          <p:cNvPr id="36875" name="Text Box 156"/>
          <p:cNvSpPr txBox="1">
            <a:spLocks noChangeArrowheads="1"/>
          </p:cNvSpPr>
          <p:nvPr/>
        </p:nvSpPr>
        <p:spPr bwMode="auto">
          <a:xfrm>
            <a:off x="3971925" y="6081713"/>
            <a:ext cx="1593850" cy="244475"/>
          </a:xfrm>
          <a:prstGeom prst="rect">
            <a:avLst/>
          </a:prstGeom>
          <a:noFill/>
          <a:ln w="9525">
            <a:noFill/>
            <a:miter lim="800000"/>
            <a:headEnd/>
            <a:tailEnd/>
          </a:ln>
        </p:spPr>
        <p:txBody>
          <a:bodyPr>
            <a:spAutoFit/>
          </a:bodyPr>
          <a:lstStyle/>
          <a:p>
            <a:pPr>
              <a:spcBef>
                <a:spcPct val="50000"/>
              </a:spcBef>
            </a:pPr>
            <a:r>
              <a:rPr lang="en-US" sz="1000"/>
              <a:t>No Product Available</a:t>
            </a:r>
          </a:p>
        </p:txBody>
      </p:sp>
      <p:sp>
        <p:nvSpPr>
          <p:cNvPr id="36876" name="Text Box 157"/>
          <p:cNvSpPr txBox="1">
            <a:spLocks noChangeArrowheads="1"/>
          </p:cNvSpPr>
          <p:nvPr/>
        </p:nvSpPr>
        <p:spPr bwMode="auto">
          <a:xfrm>
            <a:off x="304800" y="0"/>
            <a:ext cx="2298700" cy="6355586"/>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1100" b="1" dirty="0"/>
              <a:t>Alabama</a:t>
            </a:r>
          </a:p>
          <a:p>
            <a:pPr marL="342900" indent="-342900">
              <a:spcBef>
                <a:spcPct val="50000"/>
              </a:spcBef>
              <a:buFontTx/>
              <a:buAutoNum type="arabicPeriod"/>
            </a:pPr>
            <a:r>
              <a:rPr lang="en-US" sz="1100" b="1" dirty="0"/>
              <a:t>Arizona</a:t>
            </a:r>
          </a:p>
          <a:p>
            <a:pPr marL="342900" indent="-342900">
              <a:spcBef>
                <a:spcPct val="50000"/>
              </a:spcBef>
              <a:buFontTx/>
              <a:buAutoNum type="arabicPeriod"/>
            </a:pPr>
            <a:r>
              <a:rPr lang="en-US" sz="1100" b="1" dirty="0"/>
              <a:t>Arkansas</a:t>
            </a:r>
          </a:p>
          <a:p>
            <a:pPr marL="342900" indent="-342900">
              <a:spcBef>
                <a:spcPct val="50000"/>
              </a:spcBef>
              <a:buFontTx/>
              <a:buAutoNum type="arabicPeriod"/>
            </a:pPr>
            <a:r>
              <a:rPr lang="en-US" sz="1100" b="1" dirty="0" smtClean="0"/>
              <a:t>DC</a:t>
            </a:r>
          </a:p>
          <a:p>
            <a:pPr marL="342900" indent="-342900">
              <a:spcBef>
                <a:spcPct val="50000"/>
              </a:spcBef>
              <a:buFontTx/>
              <a:buAutoNum type="arabicPeriod"/>
            </a:pPr>
            <a:r>
              <a:rPr lang="en-US" sz="1100" b="1" u="sng" dirty="0" smtClean="0"/>
              <a:t>Delaware</a:t>
            </a:r>
            <a:endParaRPr lang="en-US" sz="1100" b="1" u="sng" dirty="0"/>
          </a:p>
          <a:p>
            <a:pPr marL="342900" indent="-342900">
              <a:spcBef>
                <a:spcPct val="50000"/>
              </a:spcBef>
              <a:buFontTx/>
              <a:buAutoNum type="arabicPeriod"/>
            </a:pPr>
            <a:r>
              <a:rPr lang="en-US" sz="1100" b="1" u="sng" dirty="0"/>
              <a:t>Florida</a:t>
            </a:r>
          </a:p>
          <a:p>
            <a:pPr marL="342900" indent="-342900">
              <a:spcBef>
                <a:spcPct val="50000"/>
              </a:spcBef>
              <a:buFontTx/>
              <a:buAutoNum type="arabicPeriod"/>
            </a:pPr>
            <a:r>
              <a:rPr lang="en-US" sz="1100" b="1" dirty="0"/>
              <a:t>Illinois</a:t>
            </a:r>
          </a:p>
          <a:p>
            <a:pPr marL="342900" indent="-342900">
              <a:spcBef>
                <a:spcPct val="50000"/>
              </a:spcBef>
              <a:buFontTx/>
              <a:buAutoNum type="arabicPeriod"/>
            </a:pPr>
            <a:r>
              <a:rPr lang="en-US" sz="1100" b="1" dirty="0"/>
              <a:t>Indiana</a:t>
            </a:r>
          </a:p>
          <a:p>
            <a:pPr marL="342900" indent="-342900">
              <a:spcBef>
                <a:spcPct val="50000"/>
              </a:spcBef>
              <a:buFontTx/>
              <a:buAutoNum type="arabicPeriod"/>
            </a:pPr>
            <a:r>
              <a:rPr lang="en-US" sz="1100" b="1" dirty="0"/>
              <a:t>Iowa</a:t>
            </a:r>
          </a:p>
          <a:p>
            <a:pPr marL="342900" indent="-342900">
              <a:spcBef>
                <a:spcPct val="50000"/>
              </a:spcBef>
              <a:buFontTx/>
              <a:buAutoNum type="arabicPeriod"/>
            </a:pPr>
            <a:r>
              <a:rPr lang="en-US" sz="1100" b="1" u="sng" dirty="0" smtClean="0"/>
              <a:t>Louisiana</a:t>
            </a:r>
          </a:p>
          <a:p>
            <a:pPr marL="342900" indent="-342900">
              <a:spcBef>
                <a:spcPct val="50000"/>
              </a:spcBef>
              <a:buFontTx/>
              <a:buAutoNum type="arabicPeriod"/>
            </a:pPr>
            <a:r>
              <a:rPr lang="en-US" sz="1100" b="1" dirty="0" smtClean="0"/>
              <a:t>Maryland</a:t>
            </a:r>
            <a:endParaRPr lang="en-US" sz="1100" b="1" dirty="0"/>
          </a:p>
          <a:p>
            <a:pPr marL="342900" indent="-342900">
              <a:spcBef>
                <a:spcPct val="50000"/>
              </a:spcBef>
              <a:buFontTx/>
              <a:buAutoNum type="arabicPeriod"/>
            </a:pPr>
            <a:r>
              <a:rPr lang="en-US" sz="1100" b="1" dirty="0"/>
              <a:t>Michigan</a:t>
            </a:r>
          </a:p>
          <a:p>
            <a:pPr marL="342900" indent="-342900">
              <a:spcBef>
                <a:spcPct val="50000"/>
              </a:spcBef>
              <a:buFontTx/>
              <a:buAutoNum type="arabicPeriod"/>
            </a:pPr>
            <a:r>
              <a:rPr lang="en-US" sz="1100" b="1" dirty="0"/>
              <a:t>Mississippi</a:t>
            </a:r>
          </a:p>
          <a:p>
            <a:pPr marL="342900" indent="-342900">
              <a:spcBef>
                <a:spcPct val="50000"/>
              </a:spcBef>
              <a:buFontTx/>
              <a:buAutoNum type="arabicPeriod"/>
            </a:pPr>
            <a:r>
              <a:rPr lang="en-US" sz="1100" b="1" dirty="0"/>
              <a:t>Missouri</a:t>
            </a:r>
          </a:p>
          <a:p>
            <a:pPr marL="342900" indent="-342900">
              <a:spcBef>
                <a:spcPct val="50000"/>
              </a:spcBef>
              <a:buFontTx/>
              <a:buAutoNum type="arabicPeriod"/>
            </a:pPr>
            <a:r>
              <a:rPr lang="en-US" sz="1100" b="1" dirty="0" smtClean="0"/>
              <a:t>Nebraska</a:t>
            </a:r>
          </a:p>
          <a:p>
            <a:pPr marL="342900" indent="-342900">
              <a:spcBef>
                <a:spcPct val="50000"/>
              </a:spcBef>
              <a:buFontTx/>
              <a:buAutoNum type="arabicPeriod"/>
            </a:pPr>
            <a:r>
              <a:rPr lang="en-US" sz="1100" b="1" u="sng" dirty="0" smtClean="0"/>
              <a:t>North Carolina</a:t>
            </a:r>
            <a:endParaRPr lang="en-US" sz="1100" b="1" u="sng" dirty="0"/>
          </a:p>
          <a:p>
            <a:pPr marL="342900" indent="-342900">
              <a:spcBef>
                <a:spcPct val="50000"/>
              </a:spcBef>
              <a:buFontTx/>
              <a:buAutoNum type="arabicPeriod"/>
            </a:pPr>
            <a:r>
              <a:rPr lang="en-US" sz="1100" b="1" dirty="0"/>
              <a:t>Ohio</a:t>
            </a:r>
          </a:p>
          <a:p>
            <a:pPr marL="342900" indent="-342900">
              <a:spcBef>
                <a:spcPct val="50000"/>
              </a:spcBef>
              <a:buFontTx/>
              <a:buAutoNum type="arabicPeriod"/>
            </a:pPr>
            <a:r>
              <a:rPr lang="en-US" sz="1100" b="1" dirty="0"/>
              <a:t>Oklahoma</a:t>
            </a:r>
          </a:p>
          <a:p>
            <a:pPr marL="342900" indent="-342900">
              <a:spcBef>
                <a:spcPct val="50000"/>
              </a:spcBef>
              <a:buFontTx/>
              <a:buAutoNum type="arabicPeriod"/>
            </a:pPr>
            <a:r>
              <a:rPr lang="en-US" sz="1100" b="1" dirty="0"/>
              <a:t>Pennsylvania</a:t>
            </a:r>
          </a:p>
          <a:p>
            <a:pPr marL="342900" indent="-342900">
              <a:spcBef>
                <a:spcPct val="50000"/>
              </a:spcBef>
              <a:buFontTx/>
              <a:buAutoNum type="arabicPeriod"/>
            </a:pPr>
            <a:r>
              <a:rPr lang="en-US" sz="1100" b="1" dirty="0"/>
              <a:t>South Carolina</a:t>
            </a:r>
          </a:p>
          <a:p>
            <a:pPr marL="342900" indent="-342900">
              <a:spcBef>
                <a:spcPct val="50000"/>
              </a:spcBef>
              <a:buFontTx/>
              <a:buAutoNum type="arabicPeriod"/>
            </a:pPr>
            <a:r>
              <a:rPr lang="en-US" sz="1100" b="1" dirty="0"/>
              <a:t>Tennessee</a:t>
            </a:r>
          </a:p>
          <a:p>
            <a:pPr marL="342900" indent="-342900">
              <a:spcBef>
                <a:spcPct val="50000"/>
              </a:spcBef>
              <a:buFontTx/>
              <a:buAutoNum type="arabicPeriod"/>
            </a:pPr>
            <a:r>
              <a:rPr lang="en-US" sz="1100" b="1" dirty="0" smtClean="0"/>
              <a:t>Texas</a:t>
            </a:r>
          </a:p>
          <a:p>
            <a:pPr marL="342900" indent="-342900">
              <a:spcBef>
                <a:spcPct val="50000"/>
              </a:spcBef>
              <a:buFontTx/>
              <a:buAutoNum type="arabicPeriod"/>
            </a:pPr>
            <a:r>
              <a:rPr lang="en-US" sz="1100" b="1" dirty="0" smtClean="0"/>
              <a:t>Virginia</a:t>
            </a:r>
            <a:endParaRPr lang="en-US" sz="1100" b="1" dirty="0"/>
          </a:p>
          <a:p>
            <a:pPr marL="342900" indent="-342900">
              <a:spcBef>
                <a:spcPct val="50000"/>
              </a:spcBef>
              <a:buFontTx/>
              <a:buAutoNum type="arabicPeriod"/>
            </a:pPr>
            <a:r>
              <a:rPr lang="en-US" sz="1100" b="1" u="sng" dirty="0" smtClean="0"/>
              <a:t>West Virginia</a:t>
            </a:r>
          </a:p>
          <a:p>
            <a:pPr marL="342900" indent="-342900">
              <a:spcBef>
                <a:spcPct val="50000"/>
              </a:spcBef>
              <a:buFontTx/>
              <a:buAutoNum type="arabicPeriod"/>
            </a:pPr>
            <a:r>
              <a:rPr lang="en-US" sz="1100" b="1" dirty="0" smtClean="0"/>
              <a:t>Wisconsin</a:t>
            </a:r>
            <a:endParaRPr lang="en-US" sz="1100" b="1" dirty="0"/>
          </a:p>
        </p:txBody>
      </p:sp>
      <p:sp>
        <p:nvSpPr>
          <p:cNvPr id="36877" name="Text Box 161"/>
          <p:cNvSpPr txBox="1">
            <a:spLocks noChangeArrowheads="1"/>
          </p:cNvSpPr>
          <p:nvPr/>
        </p:nvSpPr>
        <p:spPr bwMode="auto">
          <a:xfrm>
            <a:off x="2743200" y="1492250"/>
            <a:ext cx="349250" cy="214313"/>
          </a:xfrm>
          <a:prstGeom prst="rect">
            <a:avLst/>
          </a:prstGeom>
          <a:noFill/>
          <a:ln w="9525">
            <a:noFill/>
            <a:miter lim="800000"/>
            <a:headEnd/>
            <a:tailEnd/>
          </a:ln>
        </p:spPr>
        <p:txBody>
          <a:bodyPr>
            <a:spAutoFit/>
          </a:bodyPr>
          <a:lstStyle/>
          <a:p>
            <a:pPr>
              <a:spcBef>
                <a:spcPct val="50000"/>
              </a:spcBef>
            </a:pPr>
            <a:r>
              <a:rPr lang="en-US" sz="800"/>
              <a:t>WA</a:t>
            </a:r>
          </a:p>
        </p:txBody>
      </p:sp>
      <p:sp>
        <p:nvSpPr>
          <p:cNvPr id="36878" name="Text Box 162"/>
          <p:cNvSpPr txBox="1">
            <a:spLocks noChangeArrowheads="1"/>
          </p:cNvSpPr>
          <p:nvPr/>
        </p:nvSpPr>
        <p:spPr bwMode="auto">
          <a:xfrm>
            <a:off x="2663825" y="1990725"/>
            <a:ext cx="349250" cy="214313"/>
          </a:xfrm>
          <a:prstGeom prst="rect">
            <a:avLst/>
          </a:prstGeom>
          <a:noFill/>
          <a:ln w="9525">
            <a:noFill/>
            <a:miter lim="800000"/>
            <a:headEnd/>
            <a:tailEnd/>
          </a:ln>
        </p:spPr>
        <p:txBody>
          <a:bodyPr>
            <a:spAutoFit/>
          </a:bodyPr>
          <a:lstStyle/>
          <a:p>
            <a:pPr>
              <a:spcBef>
                <a:spcPct val="50000"/>
              </a:spcBef>
            </a:pPr>
            <a:r>
              <a:rPr lang="en-US" sz="800"/>
              <a:t>OR</a:t>
            </a:r>
          </a:p>
        </p:txBody>
      </p:sp>
      <p:sp>
        <p:nvSpPr>
          <p:cNvPr id="36879" name="Text Box 163"/>
          <p:cNvSpPr txBox="1">
            <a:spLocks noChangeArrowheads="1"/>
          </p:cNvSpPr>
          <p:nvPr/>
        </p:nvSpPr>
        <p:spPr bwMode="auto">
          <a:xfrm>
            <a:off x="3335338" y="2178050"/>
            <a:ext cx="349250" cy="214313"/>
          </a:xfrm>
          <a:prstGeom prst="rect">
            <a:avLst/>
          </a:prstGeom>
          <a:noFill/>
          <a:ln w="9525">
            <a:noFill/>
            <a:miter lim="800000"/>
            <a:headEnd/>
            <a:tailEnd/>
          </a:ln>
        </p:spPr>
        <p:txBody>
          <a:bodyPr>
            <a:spAutoFit/>
          </a:bodyPr>
          <a:lstStyle/>
          <a:p>
            <a:pPr>
              <a:spcBef>
                <a:spcPct val="50000"/>
              </a:spcBef>
            </a:pPr>
            <a:r>
              <a:rPr lang="en-US" sz="800"/>
              <a:t>ID</a:t>
            </a:r>
          </a:p>
        </p:txBody>
      </p:sp>
      <p:sp>
        <p:nvSpPr>
          <p:cNvPr id="36880" name="Text Box 164"/>
          <p:cNvSpPr txBox="1">
            <a:spLocks noChangeArrowheads="1"/>
          </p:cNvSpPr>
          <p:nvPr/>
        </p:nvSpPr>
        <p:spPr bwMode="auto">
          <a:xfrm>
            <a:off x="3860800" y="1708150"/>
            <a:ext cx="349250" cy="214313"/>
          </a:xfrm>
          <a:prstGeom prst="rect">
            <a:avLst/>
          </a:prstGeom>
          <a:noFill/>
          <a:ln w="9525">
            <a:noFill/>
            <a:miter lim="800000"/>
            <a:headEnd/>
            <a:tailEnd/>
          </a:ln>
        </p:spPr>
        <p:txBody>
          <a:bodyPr>
            <a:spAutoFit/>
          </a:bodyPr>
          <a:lstStyle/>
          <a:p>
            <a:pPr>
              <a:spcBef>
                <a:spcPct val="50000"/>
              </a:spcBef>
            </a:pPr>
            <a:r>
              <a:rPr lang="en-US" sz="800"/>
              <a:t>MT</a:t>
            </a:r>
          </a:p>
        </p:txBody>
      </p:sp>
      <p:sp>
        <p:nvSpPr>
          <p:cNvPr id="36881" name="Text Box 166"/>
          <p:cNvSpPr txBox="1">
            <a:spLocks noChangeArrowheads="1"/>
          </p:cNvSpPr>
          <p:nvPr/>
        </p:nvSpPr>
        <p:spPr bwMode="auto">
          <a:xfrm>
            <a:off x="2528888" y="3133725"/>
            <a:ext cx="349250" cy="214313"/>
          </a:xfrm>
          <a:prstGeom prst="rect">
            <a:avLst/>
          </a:prstGeom>
          <a:noFill/>
          <a:ln w="9525">
            <a:noFill/>
            <a:miter lim="800000"/>
            <a:headEnd/>
            <a:tailEnd/>
          </a:ln>
        </p:spPr>
        <p:txBody>
          <a:bodyPr>
            <a:spAutoFit/>
          </a:bodyPr>
          <a:lstStyle/>
          <a:p>
            <a:pPr>
              <a:spcBef>
                <a:spcPct val="50000"/>
              </a:spcBef>
            </a:pPr>
            <a:r>
              <a:rPr lang="en-US" sz="800" dirty="0"/>
              <a:t>CA</a:t>
            </a:r>
          </a:p>
        </p:txBody>
      </p:sp>
      <p:sp>
        <p:nvSpPr>
          <p:cNvPr id="36882" name="Text Box 167"/>
          <p:cNvSpPr txBox="1">
            <a:spLocks noChangeArrowheads="1"/>
          </p:cNvSpPr>
          <p:nvPr/>
        </p:nvSpPr>
        <p:spPr bwMode="auto">
          <a:xfrm>
            <a:off x="2933700" y="2784475"/>
            <a:ext cx="349250" cy="214313"/>
          </a:xfrm>
          <a:prstGeom prst="rect">
            <a:avLst/>
          </a:prstGeom>
          <a:noFill/>
          <a:ln w="9525">
            <a:noFill/>
            <a:miter lim="800000"/>
            <a:headEnd/>
            <a:tailEnd/>
          </a:ln>
        </p:spPr>
        <p:txBody>
          <a:bodyPr>
            <a:spAutoFit/>
          </a:bodyPr>
          <a:lstStyle/>
          <a:p>
            <a:pPr>
              <a:spcBef>
                <a:spcPct val="50000"/>
              </a:spcBef>
            </a:pPr>
            <a:r>
              <a:rPr lang="en-US" sz="800"/>
              <a:t>NV</a:t>
            </a:r>
          </a:p>
        </p:txBody>
      </p:sp>
      <p:sp>
        <p:nvSpPr>
          <p:cNvPr id="36883" name="Text Box 168"/>
          <p:cNvSpPr txBox="1">
            <a:spLocks noChangeArrowheads="1"/>
          </p:cNvSpPr>
          <p:nvPr/>
        </p:nvSpPr>
        <p:spPr bwMode="auto">
          <a:xfrm>
            <a:off x="3509963" y="2932113"/>
            <a:ext cx="349250" cy="214312"/>
          </a:xfrm>
          <a:prstGeom prst="rect">
            <a:avLst/>
          </a:prstGeom>
          <a:noFill/>
          <a:ln w="9525">
            <a:noFill/>
            <a:miter lim="800000"/>
            <a:headEnd/>
            <a:tailEnd/>
          </a:ln>
        </p:spPr>
        <p:txBody>
          <a:bodyPr>
            <a:spAutoFit/>
          </a:bodyPr>
          <a:lstStyle/>
          <a:p>
            <a:pPr>
              <a:spcBef>
                <a:spcPct val="50000"/>
              </a:spcBef>
            </a:pPr>
            <a:r>
              <a:rPr lang="en-US" sz="800"/>
              <a:t>UT</a:t>
            </a:r>
          </a:p>
        </p:txBody>
      </p:sp>
      <p:sp>
        <p:nvSpPr>
          <p:cNvPr id="36884" name="Text Box 169"/>
          <p:cNvSpPr txBox="1">
            <a:spLocks noChangeArrowheads="1"/>
          </p:cNvSpPr>
          <p:nvPr/>
        </p:nvSpPr>
        <p:spPr bwMode="auto">
          <a:xfrm>
            <a:off x="3389313" y="3617913"/>
            <a:ext cx="349250" cy="214312"/>
          </a:xfrm>
          <a:prstGeom prst="rect">
            <a:avLst/>
          </a:prstGeom>
          <a:noFill/>
          <a:ln w="9525">
            <a:noFill/>
            <a:miter lim="800000"/>
            <a:headEnd/>
            <a:tailEnd/>
          </a:ln>
        </p:spPr>
        <p:txBody>
          <a:bodyPr>
            <a:spAutoFit/>
          </a:bodyPr>
          <a:lstStyle/>
          <a:p>
            <a:pPr>
              <a:spcBef>
                <a:spcPct val="50000"/>
              </a:spcBef>
            </a:pPr>
            <a:r>
              <a:rPr lang="en-US" sz="800"/>
              <a:t>AZ</a:t>
            </a:r>
          </a:p>
        </p:txBody>
      </p:sp>
      <p:sp>
        <p:nvSpPr>
          <p:cNvPr id="36885" name="Text Box 170"/>
          <p:cNvSpPr txBox="1">
            <a:spLocks noChangeArrowheads="1"/>
          </p:cNvSpPr>
          <p:nvPr/>
        </p:nvSpPr>
        <p:spPr bwMode="auto">
          <a:xfrm>
            <a:off x="4102100" y="3711575"/>
            <a:ext cx="349250" cy="214313"/>
          </a:xfrm>
          <a:prstGeom prst="rect">
            <a:avLst/>
          </a:prstGeom>
          <a:noFill/>
          <a:ln w="9525">
            <a:noFill/>
            <a:miter lim="800000"/>
            <a:headEnd/>
            <a:tailEnd/>
          </a:ln>
        </p:spPr>
        <p:txBody>
          <a:bodyPr>
            <a:spAutoFit/>
          </a:bodyPr>
          <a:lstStyle/>
          <a:p>
            <a:pPr>
              <a:spcBef>
                <a:spcPct val="50000"/>
              </a:spcBef>
            </a:pPr>
            <a:r>
              <a:rPr lang="en-US" sz="800"/>
              <a:t>NM</a:t>
            </a:r>
          </a:p>
        </p:txBody>
      </p:sp>
      <p:sp>
        <p:nvSpPr>
          <p:cNvPr id="36886" name="Text Box 171"/>
          <p:cNvSpPr txBox="1">
            <a:spLocks noChangeArrowheads="1"/>
          </p:cNvSpPr>
          <p:nvPr/>
        </p:nvSpPr>
        <p:spPr bwMode="auto">
          <a:xfrm>
            <a:off x="4237038" y="3025775"/>
            <a:ext cx="349250" cy="214313"/>
          </a:xfrm>
          <a:prstGeom prst="rect">
            <a:avLst/>
          </a:prstGeom>
          <a:noFill/>
          <a:ln w="9525">
            <a:noFill/>
            <a:miter lim="800000"/>
            <a:headEnd/>
            <a:tailEnd/>
          </a:ln>
        </p:spPr>
        <p:txBody>
          <a:bodyPr>
            <a:spAutoFit/>
          </a:bodyPr>
          <a:lstStyle/>
          <a:p>
            <a:pPr>
              <a:spcBef>
                <a:spcPct val="50000"/>
              </a:spcBef>
            </a:pPr>
            <a:r>
              <a:rPr lang="en-US" sz="800"/>
              <a:t>CO</a:t>
            </a:r>
          </a:p>
        </p:txBody>
      </p:sp>
      <p:sp>
        <p:nvSpPr>
          <p:cNvPr id="36887" name="Text Box 172"/>
          <p:cNvSpPr txBox="1">
            <a:spLocks noChangeArrowheads="1"/>
          </p:cNvSpPr>
          <p:nvPr/>
        </p:nvSpPr>
        <p:spPr bwMode="auto">
          <a:xfrm>
            <a:off x="4049713" y="2393950"/>
            <a:ext cx="349250" cy="214313"/>
          </a:xfrm>
          <a:prstGeom prst="rect">
            <a:avLst/>
          </a:prstGeom>
          <a:noFill/>
          <a:ln w="9525">
            <a:noFill/>
            <a:miter lim="800000"/>
            <a:headEnd/>
            <a:tailEnd/>
          </a:ln>
        </p:spPr>
        <p:txBody>
          <a:bodyPr>
            <a:spAutoFit/>
          </a:bodyPr>
          <a:lstStyle/>
          <a:p>
            <a:pPr>
              <a:spcBef>
                <a:spcPct val="50000"/>
              </a:spcBef>
            </a:pPr>
            <a:r>
              <a:rPr lang="en-US" sz="800"/>
              <a:t>WY</a:t>
            </a:r>
          </a:p>
        </p:txBody>
      </p:sp>
      <p:sp>
        <p:nvSpPr>
          <p:cNvPr id="36888" name="Text Box 173"/>
          <p:cNvSpPr txBox="1">
            <a:spLocks noChangeArrowheads="1"/>
          </p:cNvSpPr>
          <p:nvPr/>
        </p:nvSpPr>
        <p:spPr bwMode="auto">
          <a:xfrm>
            <a:off x="4787900" y="1735138"/>
            <a:ext cx="349250" cy="214312"/>
          </a:xfrm>
          <a:prstGeom prst="rect">
            <a:avLst/>
          </a:prstGeom>
          <a:noFill/>
          <a:ln w="9525">
            <a:noFill/>
            <a:miter lim="800000"/>
            <a:headEnd/>
            <a:tailEnd/>
          </a:ln>
        </p:spPr>
        <p:txBody>
          <a:bodyPr>
            <a:spAutoFit/>
          </a:bodyPr>
          <a:lstStyle/>
          <a:p>
            <a:pPr>
              <a:spcBef>
                <a:spcPct val="50000"/>
              </a:spcBef>
            </a:pPr>
            <a:r>
              <a:rPr lang="en-US" sz="800"/>
              <a:t>ND</a:t>
            </a:r>
          </a:p>
        </p:txBody>
      </p:sp>
      <p:sp>
        <p:nvSpPr>
          <p:cNvPr id="36889" name="Text Box 174"/>
          <p:cNvSpPr txBox="1">
            <a:spLocks noChangeArrowheads="1"/>
          </p:cNvSpPr>
          <p:nvPr/>
        </p:nvSpPr>
        <p:spPr bwMode="auto">
          <a:xfrm>
            <a:off x="4841875" y="2206625"/>
            <a:ext cx="349250" cy="214313"/>
          </a:xfrm>
          <a:prstGeom prst="rect">
            <a:avLst/>
          </a:prstGeom>
          <a:noFill/>
          <a:ln w="9525">
            <a:noFill/>
            <a:miter lim="800000"/>
            <a:headEnd/>
            <a:tailEnd/>
          </a:ln>
        </p:spPr>
        <p:txBody>
          <a:bodyPr>
            <a:spAutoFit/>
          </a:bodyPr>
          <a:lstStyle/>
          <a:p>
            <a:pPr>
              <a:spcBef>
                <a:spcPct val="50000"/>
              </a:spcBef>
            </a:pPr>
            <a:r>
              <a:rPr lang="en-US" sz="800"/>
              <a:t>SD</a:t>
            </a:r>
          </a:p>
        </p:txBody>
      </p:sp>
      <p:sp>
        <p:nvSpPr>
          <p:cNvPr id="36890" name="Text Box 175"/>
          <p:cNvSpPr txBox="1">
            <a:spLocks noChangeArrowheads="1"/>
          </p:cNvSpPr>
          <p:nvPr/>
        </p:nvSpPr>
        <p:spPr bwMode="auto">
          <a:xfrm>
            <a:off x="4937125" y="2649538"/>
            <a:ext cx="349250" cy="214312"/>
          </a:xfrm>
          <a:prstGeom prst="rect">
            <a:avLst/>
          </a:prstGeom>
          <a:noFill/>
          <a:ln w="9525">
            <a:noFill/>
            <a:miter lim="800000"/>
            <a:headEnd/>
            <a:tailEnd/>
          </a:ln>
        </p:spPr>
        <p:txBody>
          <a:bodyPr>
            <a:spAutoFit/>
          </a:bodyPr>
          <a:lstStyle/>
          <a:p>
            <a:pPr>
              <a:spcBef>
                <a:spcPct val="50000"/>
              </a:spcBef>
            </a:pPr>
            <a:r>
              <a:rPr lang="en-US" sz="800"/>
              <a:t>NE</a:t>
            </a:r>
          </a:p>
        </p:txBody>
      </p:sp>
      <p:sp>
        <p:nvSpPr>
          <p:cNvPr id="36891" name="Text Box 176"/>
          <p:cNvSpPr txBox="1">
            <a:spLocks noChangeArrowheads="1"/>
          </p:cNvSpPr>
          <p:nvPr/>
        </p:nvSpPr>
        <p:spPr bwMode="auto">
          <a:xfrm>
            <a:off x="5070475" y="3121025"/>
            <a:ext cx="349250" cy="214313"/>
          </a:xfrm>
          <a:prstGeom prst="rect">
            <a:avLst/>
          </a:prstGeom>
          <a:noFill/>
          <a:ln w="9525">
            <a:noFill/>
            <a:miter lim="800000"/>
            <a:headEnd/>
            <a:tailEnd/>
          </a:ln>
        </p:spPr>
        <p:txBody>
          <a:bodyPr>
            <a:spAutoFit/>
          </a:bodyPr>
          <a:lstStyle/>
          <a:p>
            <a:pPr>
              <a:spcBef>
                <a:spcPct val="50000"/>
              </a:spcBef>
            </a:pPr>
            <a:r>
              <a:rPr lang="en-US" sz="800"/>
              <a:t>KS</a:t>
            </a:r>
          </a:p>
        </p:txBody>
      </p:sp>
      <p:sp>
        <p:nvSpPr>
          <p:cNvPr id="36892" name="Text Box 177"/>
          <p:cNvSpPr txBox="1">
            <a:spLocks noChangeArrowheads="1"/>
          </p:cNvSpPr>
          <p:nvPr/>
        </p:nvSpPr>
        <p:spPr bwMode="auto">
          <a:xfrm>
            <a:off x="5219700" y="3603625"/>
            <a:ext cx="349250" cy="214313"/>
          </a:xfrm>
          <a:prstGeom prst="rect">
            <a:avLst/>
          </a:prstGeom>
          <a:noFill/>
          <a:ln w="9525">
            <a:noFill/>
            <a:miter lim="800000"/>
            <a:headEnd/>
            <a:tailEnd/>
          </a:ln>
        </p:spPr>
        <p:txBody>
          <a:bodyPr>
            <a:spAutoFit/>
          </a:bodyPr>
          <a:lstStyle/>
          <a:p>
            <a:pPr>
              <a:spcBef>
                <a:spcPct val="50000"/>
              </a:spcBef>
            </a:pPr>
            <a:r>
              <a:rPr lang="en-US" sz="800"/>
              <a:t>OK</a:t>
            </a:r>
          </a:p>
        </p:txBody>
      </p:sp>
      <p:sp>
        <p:nvSpPr>
          <p:cNvPr id="36893" name="Text Box 178"/>
          <p:cNvSpPr txBox="1">
            <a:spLocks noChangeArrowheads="1"/>
          </p:cNvSpPr>
          <p:nvPr/>
        </p:nvSpPr>
        <p:spPr bwMode="auto">
          <a:xfrm>
            <a:off x="4962525" y="4156075"/>
            <a:ext cx="349250" cy="214313"/>
          </a:xfrm>
          <a:prstGeom prst="rect">
            <a:avLst/>
          </a:prstGeom>
          <a:noFill/>
          <a:ln w="9525">
            <a:noFill/>
            <a:miter lim="800000"/>
            <a:headEnd/>
            <a:tailEnd/>
          </a:ln>
        </p:spPr>
        <p:txBody>
          <a:bodyPr>
            <a:spAutoFit/>
          </a:bodyPr>
          <a:lstStyle/>
          <a:p>
            <a:pPr>
              <a:spcBef>
                <a:spcPct val="50000"/>
              </a:spcBef>
            </a:pPr>
            <a:r>
              <a:rPr lang="en-US" sz="800"/>
              <a:t>TX</a:t>
            </a:r>
          </a:p>
        </p:txBody>
      </p:sp>
      <p:sp>
        <p:nvSpPr>
          <p:cNvPr id="36894" name="Text Box 179"/>
          <p:cNvSpPr txBox="1">
            <a:spLocks noChangeArrowheads="1"/>
          </p:cNvSpPr>
          <p:nvPr/>
        </p:nvSpPr>
        <p:spPr bwMode="auto">
          <a:xfrm>
            <a:off x="5446713" y="1976438"/>
            <a:ext cx="349250" cy="214312"/>
          </a:xfrm>
          <a:prstGeom prst="rect">
            <a:avLst/>
          </a:prstGeom>
          <a:noFill/>
          <a:ln w="9525">
            <a:noFill/>
            <a:miter lim="800000"/>
            <a:headEnd/>
            <a:tailEnd/>
          </a:ln>
        </p:spPr>
        <p:txBody>
          <a:bodyPr>
            <a:spAutoFit/>
          </a:bodyPr>
          <a:lstStyle/>
          <a:p>
            <a:pPr>
              <a:spcBef>
                <a:spcPct val="50000"/>
              </a:spcBef>
            </a:pPr>
            <a:r>
              <a:rPr lang="en-US" sz="800" dirty="0"/>
              <a:t>MN</a:t>
            </a:r>
          </a:p>
        </p:txBody>
      </p:sp>
      <p:sp>
        <p:nvSpPr>
          <p:cNvPr id="36895" name="Text Box 180"/>
          <p:cNvSpPr txBox="1">
            <a:spLocks noChangeArrowheads="1"/>
          </p:cNvSpPr>
          <p:nvPr/>
        </p:nvSpPr>
        <p:spPr bwMode="auto">
          <a:xfrm>
            <a:off x="5621338" y="2595563"/>
            <a:ext cx="349250" cy="214312"/>
          </a:xfrm>
          <a:prstGeom prst="rect">
            <a:avLst/>
          </a:prstGeom>
          <a:noFill/>
          <a:ln w="9525">
            <a:noFill/>
            <a:miter lim="800000"/>
            <a:headEnd/>
            <a:tailEnd/>
          </a:ln>
        </p:spPr>
        <p:txBody>
          <a:bodyPr>
            <a:spAutoFit/>
          </a:bodyPr>
          <a:lstStyle/>
          <a:p>
            <a:pPr>
              <a:spcBef>
                <a:spcPct val="50000"/>
              </a:spcBef>
            </a:pPr>
            <a:r>
              <a:rPr lang="en-US" sz="800"/>
              <a:t>IA</a:t>
            </a:r>
          </a:p>
        </p:txBody>
      </p:sp>
      <p:sp>
        <p:nvSpPr>
          <p:cNvPr id="36896" name="Text Box 181"/>
          <p:cNvSpPr txBox="1">
            <a:spLocks noChangeArrowheads="1"/>
          </p:cNvSpPr>
          <p:nvPr/>
        </p:nvSpPr>
        <p:spPr bwMode="auto">
          <a:xfrm>
            <a:off x="5756275" y="3146425"/>
            <a:ext cx="349250" cy="214313"/>
          </a:xfrm>
          <a:prstGeom prst="rect">
            <a:avLst/>
          </a:prstGeom>
          <a:noFill/>
          <a:ln w="9525">
            <a:noFill/>
            <a:miter lim="800000"/>
            <a:headEnd/>
            <a:tailEnd/>
          </a:ln>
        </p:spPr>
        <p:txBody>
          <a:bodyPr>
            <a:spAutoFit/>
          </a:bodyPr>
          <a:lstStyle/>
          <a:p>
            <a:pPr>
              <a:spcBef>
                <a:spcPct val="50000"/>
              </a:spcBef>
            </a:pPr>
            <a:r>
              <a:rPr lang="en-US" sz="800"/>
              <a:t>MO</a:t>
            </a:r>
          </a:p>
        </p:txBody>
      </p:sp>
      <p:sp>
        <p:nvSpPr>
          <p:cNvPr id="36897" name="Text Box 182"/>
          <p:cNvSpPr txBox="1">
            <a:spLocks noChangeArrowheads="1"/>
          </p:cNvSpPr>
          <p:nvPr/>
        </p:nvSpPr>
        <p:spPr bwMode="auto">
          <a:xfrm>
            <a:off x="5822950" y="3644900"/>
            <a:ext cx="349250" cy="214313"/>
          </a:xfrm>
          <a:prstGeom prst="rect">
            <a:avLst/>
          </a:prstGeom>
          <a:noFill/>
          <a:ln w="9525">
            <a:noFill/>
            <a:miter lim="800000"/>
            <a:headEnd/>
            <a:tailEnd/>
          </a:ln>
        </p:spPr>
        <p:txBody>
          <a:bodyPr>
            <a:spAutoFit/>
          </a:bodyPr>
          <a:lstStyle/>
          <a:p>
            <a:pPr>
              <a:spcBef>
                <a:spcPct val="50000"/>
              </a:spcBef>
            </a:pPr>
            <a:r>
              <a:rPr lang="en-US" sz="800"/>
              <a:t>AR</a:t>
            </a:r>
          </a:p>
        </p:txBody>
      </p:sp>
      <p:sp>
        <p:nvSpPr>
          <p:cNvPr id="36898" name="Text Box 183"/>
          <p:cNvSpPr txBox="1">
            <a:spLocks noChangeArrowheads="1"/>
          </p:cNvSpPr>
          <p:nvPr/>
        </p:nvSpPr>
        <p:spPr bwMode="auto">
          <a:xfrm>
            <a:off x="5945188" y="4357688"/>
            <a:ext cx="349250" cy="214312"/>
          </a:xfrm>
          <a:prstGeom prst="rect">
            <a:avLst/>
          </a:prstGeom>
          <a:noFill/>
          <a:ln w="9525">
            <a:noFill/>
            <a:miter lim="800000"/>
            <a:headEnd/>
            <a:tailEnd/>
          </a:ln>
        </p:spPr>
        <p:txBody>
          <a:bodyPr>
            <a:spAutoFit/>
          </a:bodyPr>
          <a:lstStyle/>
          <a:p>
            <a:pPr>
              <a:spcBef>
                <a:spcPct val="50000"/>
              </a:spcBef>
            </a:pPr>
            <a:r>
              <a:rPr lang="en-US" sz="800" dirty="0"/>
              <a:t>LA</a:t>
            </a:r>
          </a:p>
        </p:txBody>
      </p:sp>
      <p:sp>
        <p:nvSpPr>
          <p:cNvPr id="36899" name="Text Box 184"/>
          <p:cNvSpPr txBox="1">
            <a:spLocks noChangeArrowheads="1"/>
          </p:cNvSpPr>
          <p:nvPr/>
        </p:nvSpPr>
        <p:spPr bwMode="auto">
          <a:xfrm>
            <a:off x="6199188" y="4008438"/>
            <a:ext cx="349250" cy="214312"/>
          </a:xfrm>
          <a:prstGeom prst="rect">
            <a:avLst/>
          </a:prstGeom>
          <a:noFill/>
          <a:ln w="9525">
            <a:noFill/>
            <a:miter lim="800000"/>
            <a:headEnd/>
            <a:tailEnd/>
          </a:ln>
        </p:spPr>
        <p:txBody>
          <a:bodyPr>
            <a:spAutoFit/>
          </a:bodyPr>
          <a:lstStyle/>
          <a:p>
            <a:pPr>
              <a:spcBef>
                <a:spcPct val="50000"/>
              </a:spcBef>
            </a:pPr>
            <a:r>
              <a:rPr lang="en-US" sz="800"/>
              <a:t>MS</a:t>
            </a:r>
          </a:p>
        </p:txBody>
      </p:sp>
      <p:sp>
        <p:nvSpPr>
          <p:cNvPr id="36900" name="Text Box 185"/>
          <p:cNvSpPr txBox="1">
            <a:spLocks noChangeArrowheads="1"/>
          </p:cNvSpPr>
          <p:nvPr/>
        </p:nvSpPr>
        <p:spPr bwMode="auto">
          <a:xfrm>
            <a:off x="6577013" y="3979863"/>
            <a:ext cx="349250" cy="214312"/>
          </a:xfrm>
          <a:prstGeom prst="rect">
            <a:avLst/>
          </a:prstGeom>
          <a:noFill/>
          <a:ln w="9525">
            <a:noFill/>
            <a:miter lim="800000"/>
            <a:headEnd/>
            <a:tailEnd/>
          </a:ln>
        </p:spPr>
        <p:txBody>
          <a:bodyPr>
            <a:spAutoFit/>
          </a:bodyPr>
          <a:lstStyle/>
          <a:p>
            <a:pPr>
              <a:spcBef>
                <a:spcPct val="50000"/>
              </a:spcBef>
            </a:pPr>
            <a:r>
              <a:rPr lang="en-US" sz="800"/>
              <a:t>AL</a:t>
            </a:r>
          </a:p>
        </p:txBody>
      </p:sp>
      <p:sp>
        <p:nvSpPr>
          <p:cNvPr id="36901" name="Text Box 186"/>
          <p:cNvSpPr txBox="1">
            <a:spLocks noChangeArrowheads="1"/>
          </p:cNvSpPr>
          <p:nvPr/>
        </p:nvSpPr>
        <p:spPr bwMode="auto">
          <a:xfrm>
            <a:off x="7019925" y="3927475"/>
            <a:ext cx="349250" cy="214313"/>
          </a:xfrm>
          <a:prstGeom prst="rect">
            <a:avLst/>
          </a:prstGeom>
          <a:noFill/>
          <a:ln w="9525">
            <a:noFill/>
            <a:miter lim="800000"/>
            <a:headEnd/>
            <a:tailEnd/>
          </a:ln>
        </p:spPr>
        <p:txBody>
          <a:bodyPr>
            <a:spAutoFit/>
          </a:bodyPr>
          <a:lstStyle/>
          <a:p>
            <a:pPr>
              <a:spcBef>
                <a:spcPct val="50000"/>
              </a:spcBef>
            </a:pPr>
            <a:r>
              <a:rPr lang="en-US" sz="800"/>
              <a:t>GA</a:t>
            </a:r>
          </a:p>
        </p:txBody>
      </p:sp>
      <p:sp>
        <p:nvSpPr>
          <p:cNvPr id="36902" name="Text Box 187"/>
          <p:cNvSpPr txBox="1">
            <a:spLocks noChangeArrowheads="1"/>
          </p:cNvSpPr>
          <p:nvPr/>
        </p:nvSpPr>
        <p:spPr bwMode="auto">
          <a:xfrm>
            <a:off x="7248525" y="4600575"/>
            <a:ext cx="349250" cy="214313"/>
          </a:xfrm>
          <a:prstGeom prst="rect">
            <a:avLst/>
          </a:prstGeom>
          <a:noFill/>
          <a:ln w="9525">
            <a:noFill/>
            <a:miter lim="800000"/>
            <a:headEnd/>
            <a:tailEnd/>
          </a:ln>
        </p:spPr>
        <p:txBody>
          <a:bodyPr>
            <a:spAutoFit/>
          </a:bodyPr>
          <a:lstStyle/>
          <a:p>
            <a:pPr>
              <a:spcBef>
                <a:spcPct val="50000"/>
              </a:spcBef>
            </a:pPr>
            <a:r>
              <a:rPr lang="en-US" sz="800"/>
              <a:t>FL</a:t>
            </a:r>
          </a:p>
        </p:txBody>
      </p:sp>
      <p:sp>
        <p:nvSpPr>
          <p:cNvPr id="36903" name="Text Box 188"/>
          <p:cNvSpPr txBox="1">
            <a:spLocks noChangeArrowheads="1"/>
          </p:cNvSpPr>
          <p:nvPr/>
        </p:nvSpPr>
        <p:spPr bwMode="auto">
          <a:xfrm>
            <a:off x="6510338" y="3482975"/>
            <a:ext cx="349250" cy="214313"/>
          </a:xfrm>
          <a:prstGeom prst="rect">
            <a:avLst/>
          </a:prstGeom>
          <a:noFill/>
          <a:ln w="9525">
            <a:noFill/>
            <a:miter lim="800000"/>
            <a:headEnd/>
            <a:tailEnd/>
          </a:ln>
        </p:spPr>
        <p:txBody>
          <a:bodyPr>
            <a:spAutoFit/>
          </a:bodyPr>
          <a:lstStyle/>
          <a:p>
            <a:pPr>
              <a:spcBef>
                <a:spcPct val="50000"/>
              </a:spcBef>
            </a:pPr>
            <a:r>
              <a:rPr lang="en-US" sz="800"/>
              <a:t>TN</a:t>
            </a:r>
          </a:p>
        </p:txBody>
      </p:sp>
      <p:sp>
        <p:nvSpPr>
          <p:cNvPr id="36904" name="Text Box 189"/>
          <p:cNvSpPr txBox="1">
            <a:spLocks noChangeArrowheads="1"/>
          </p:cNvSpPr>
          <p:nvPr/>
        </p:nvSpPr>
        <p:spPr bwMode="auto">
          <a:xfrm>
            <a:off x="6711950" y="3173413"/>
            <a:ext cx="349250" cy="214312"/>
          </a:xfrm>
          <a:prstGeom prst="rect">
            <a:avLst/>
          </a:prstGeom>
          <a:noFill/>
          <a:ln w="9525">
            <a:noFill/>
            <a:miter lim="800000"/>
            <a:headEnd/>
            <a:tailEnd/>
          </a:ln>
        </p:spPr>
        <p:txBody>
          <a:bodyPr>
            <a:spAutoFit/>
          </a:bodyPr>
          <a:lstStyle/>
          <a:p>
            <a:pPr>
              <a:spcBef>
                <a:spcPct val="50000"/>
              </a:spcBef>
            </a:pPr>
            <a:r>
              <a:rPr lang="en-US" sz="800"/>
              <a:t>KY</a:t>
            </a:r>
          </a:p>
        </p:txBody>
      </p:sp>
      <p:sp>
        <p:nvSpPr>
          <p:cNvPr id="36905" name="Text Box 190"/>
          <p:cNvSpPr txBox="1">
            <a:spLocks noChangeArrowheads="1"/>
          </p:cNvSpPr>
          <p:nvPr/>
        </p:nvSpPr>
        <p:spPr bwMode="auto">
          <a:xfrm>
            <a:off x="6130925" y="2836863"/>
            <a:ext cx="349250" cy="214312"/>
          </a:xfrm>
          <a:prstGeom prst="rect">
            <a:avLst/>
          </a:prstGeom>
          <a:noFill/>
          <a:ln w="9525">
            <a:noFill/>
            <a:miter lim="800000"/>
            <a:headEnd/>
            <a:tailEnd/>
          </a:ln>
        </p:spPr>
        <p:txBody>
          <a:bodyPr>
            <a:spAutoFit/>
          </a:bodyPr>
          <a:lstStyle/>
          <a:p>
            <a:pPr>
              <a:spcBef>
                <a:spcPct val="50000"/>
              </a:spcBef>
            </a:pPr>
            <a:r>
              <a:rPr lang="en-US" sz="800"/>
              <a:t>IL</a:t>
            </a:r>
          </a:p>
        </p:txBody>
      </p:sp>
      <p:sp>
        <p:nvSpPr>
          <p:cNvPr id="36906" name="Text Box 191"/>
          <p:cNvSpPr txBox="1">
            <a:spLocks noChangeArrowheads="1"/>
          </p:cNvSpPr>
          <p:nvPr/>
        </p:nvSpPr>
        <p:spPr bwMode="auto">
          <a:xfrm>
            <a:off x="5984875" y="2098675"/>
            <a:ext cx="349250" cy="214313"/>
          </a:xfrm>
          <a:prstGeom prst="rect">
            <a:avLst/>
          </a:prstGeom>
          <a:noFill/>
          <a:ln w="9525">
            <a:noFill/>
            <a:miter lim="800000"/>
            <a:headEnd/>
            <a:tailEnd/>
          </a:ln>
        </p:spPr>
        <p:txBody>
          <a:bodyPr>
            <a:spAutoFit/>
          </a:bodyPr>
          <a:lstStyle/>
          <a:p>
            <a:pPr>
              <a:spcBef>
                <a:spcPct val="50000"/>
              </a:spcBef>
            </a:pPr>
            <a:r>
              <a:rPr lang="en-US" sz="800"/>
              <a:t>WI</a:t>
            </a:r>
          </a:p>
        </p:txBody>
      </p:sp>
      <p:sp>
        <p:nvSpPr>
          <p:cNvPr id="36907" name="Text Box 192"/>
          <p:cNvSpPr txBox="1">
            <a:spLocks noChangeArrowheads="1"/>
          </p:cNvSpPr>
          <p:nvPr/>
        </p:nvSpPr>
        <p:spPr bwMode="auto">
          <a:xfrm>
            <a:off x="6483350" y="2784475"/>
            <a:ext cx="349250" cy="214313"/>
          </a:xfrm>
          <a:prstGeom prst="rect">
            <a:avLst/>
          </a:prstGeom>
          <a:noFill/>
          <a:ln w="9525">
            <a:noFill/>
            <a:miter lim="800000"/>
            <a:headEnd/>
            <a:tailEnd/>
          </a:ln>
        </p:spPr>
        <p:txBody>
          <a:bodyPr>
            <a:spAutoFit/>
          </a:bodyPr>
          <a:lstStyle/>
          <a:p>
            <a:pPr>
              <a:spcBef>
                <a:spcPct val="50000"/>
              </a:spcBef>
            </a:pPr>
            <a:r>
              <a:rPr lang="en-US" sz="800"/>
              <a:t>IN</a:t>
            </a:r>
          </a:p>
        </p:txBody>
      </p:sp>
      <p:sp>
        <p:nvSpPr>
          <p:cNvPr id="36908" name="Text Box 193"/>
          <p:cNvSpPr txBox="1">
            <a:spLocks noChangeArrowheads="1"/>
          </p:cNvSpPr>
          <p:nvPr/>
        </p:nvSpPr>
        <p:spPr bwMode="auto">
          <a:xfrm>
            <a:off x="6589713" y="2246313"/>
            <a:ext cx="349250" cy="214312"/>
          </a:xfrm>
          <a:prstGeom prst="rect">
            <a:avLst/>
          </a:prstGeom>
          <a:noFill/>
          <a:ln w="9525">
            <a:noFill/>
            <a:miter lim="800000"/>
            <a:headEnd/>
            <a:tailEnd/>
          </a:ln>
        </p:spPr>
        <p:txBody>
          <a:bodyPr>
            <a:spAutoFit/>
          </a:bodyPr>
          <a:lstStyle/>
          <a:p>
            <a:pPr>
              <a:spcBef>
                <a:spcPct val="50000"/>
              </a:spcBef>
            </a:pPr>
            <a:r>
              <a:rPr lang="en-US" sz="800"/>
              <a:t>MI</a:t>
            </a:r>
          </a:p>
        </p:txBody>
      </p:sp>
      <p:sp>
        <p:nvSpPr>
          <p:cNvPr id="36909" name="Text Box 194"/>
          <p:cNvSpPr txBox="1">
            <a:spLocks noChangeArrowheads="1"/>
          </p:cNvSpPr>
          <p:nvPr/>
        </p:nvSpPr>
        <p:spPr bwMode="auto">
          <a:xfrm>
            <a:off x="6886575" y="2703513"/>
            <a:ext cx="349250" cy="214312"/>
          </a:xfrm>
          <a:prstGeom prst="rect">
            <a:avLst/>
          </a:prstGeom>
          <a:noFill/>
          <a:ln w="9525">
            <a:noFill/>
            <a:miter lim="800000"/>
            <a:headEnd/>
            <a:tailEnd/>
          </a:ln>
        </p:spPr>
        <p:txBody>
          <a:bodyPr>
            <a:spAutoFit/>
          </a:bodyPr>
          <a:lstStyle/>
          <a:p>
            <a:pPr>
              <a:spcBef>
                <a:spcPct val="50000"/>
              </a:spcBef>
            </a:pPr>
            <a:r>
              <a:rPr lang="en-US" sz="800"/>
              <a:t>OH</a:t>
            </a:r>
          </a:p>
        </p:txBody>
      </p:sp>
      <p:sp>
        <p:nvSpPr>
          <p:cNvPr id="36910" name="Text Box 195"/>
          <p:cNvSpPr txBox="1">
            <a:spLocks noChangeArrowheads="1"/>
          </p:cNvSpPr>
          <p:nvPr/>
        </p:nvSpPr>
        <p:spPr bwMode="auto">
          <a:xfrm>
            <a:off x="7302500" y="3644900"/>
            <a:ext cx="349250" cy="214313"/>
          </a:xfrm>
          <a:prstGeom prst="rect">
            <a:avLst/>
          </a:prstGeom>
          <a:noFill/>
          <a:ln w="9525">
            <a:noFill/>
            <a:miter lim="800000"/>
            <a:headEnd/>
            <a:tailEnd/>
          </a:ln>
        </p:spPr>
        <p:txBody>
          <a:bodyPr>
            <a:spAutoFit/>
          </a:bodyPr>
          <a:lstStyle/>
          <a:p>
            <a:pPr>
              <a:spcBef>
                <a:spcPct val="50000"/>
              </a:spcBef>
            </a:pPr>
            <a:r>
              <a:rPr lang="en-US" sz="800"/>
              <a:t>SC</a:t>
            </a:r>
          </a:p>
        </p:txBody>
      </p:sp>
      <p:sp>
        <p:nvSpPr>
          <p:cNvPr id="36911" name="Text Box 196"/>
          <p:cNvSpPr txBox="1">
            <a:spLocks noChangeArrowheads="1"/>
          </p:cNvSpPr>
          <p:nvPr/>
        </p:nvSpPr>
        <p:spPr bwMode="auto">
          <a:xfrm>
            <a:off x="7477125" y="3335338"/>
            <a:ext cx="349250" cy="214312"/>
          </a:xfrm>
          <a:prstGeom prst="rect">
            <a:avLst/>
          </a:prstGeom>
          <a:noFill/>
          <a:ln w="9525">
            <a:noFill/>
            <a:miter lim="800000"/>
            <a:headEnd/>
            <a:tailEnd/>
          </a:ln>
        </p:spPr>
        <p:txBody>
          <a:bodyPr>
            <a:spAutoFit/>
          </a:bodyPr>
          <a:lstStyle/>
          <a:p>
            <a:pPr>
              <a:spcBef>
                <a:spcPct val="50000"/>
              </a:spcBef>
            </a:pPr>
            <a:r>
              <a:rPr lang="en-US" sz="800"/>
              <a:t>NC</a:t>
            </a:r>
          </a:p>
        </p:txBody>
      </p:sp>
      <p:sp>
        <p:nvSpPr>
          <p:cNvPr id="36912" name="Text Box 197"/>
          <p:cNvSpPr txBox="1">
            <a:spLocks noChangeArrowheads="1"/>
          </p:cNvSpPr>
          <p:nvPr/>
        </p:nvSpPr>
        <p:spPr bwMode="auto">
          <a:xfrm>
            <a:off x="7518400" y="3013075"/>
            <a:ext cx="349250" cy="214313"/>
          </a:xfrm>
          <a:prstGeom prst="rect">
            <a:avLst/>
          </a:prstGeom>
          <a:noFill/>
          <a:ln w="9525">
            <a:noFill/>
            <a:miter lim="800000"/>
            <a:headEnd/>
            <a:tailEnd/>
          </a:ln>
        </p:spPr>
        <p:txBody>
          <a:bodyPr>
            <a:spAutoFit/>
          </a:bodyPr>
          <a:lstStyle/>
          <a:p>
            <a:pPr>
              <a:spcBef>
                <a:spcPct val="50000"/>
              </a:spcBef>
            </a:pPr>
            <a:r>
              <a:rPr lang="en-US" sz="800"/>
              <a:t>VA</a:t>
            </a:r>
          </a:p>
        </p:txBody>
      </p:sp>
      <p:sp>
        <p:nvSpPr>
          <p:cNvPr id="36913" name="Text Box 198"/>
          <p:cNvSpPr txBox="1">
            <a:spLocks noChangeArrowheads="1"/>
          </p:cNvSpPr>
          <p:nvPr/>
        </p:nvSpPr>
        <p:spPr bwMode="auto">
          <a:xfrm>
            <a:off x="7181850" y="2905125"/>
            <a:ext cx="349250" cy="214313"/>
          </a:xfrm>
          <a:prstGeom prst="rect">
            <a:avLst/>
          </a:prstGeom>
          <a:noFill/>
          <a:ln w="9525">
            <a:noFill/>
            <a:miter lim="800000"/>
            <a:headEnd/>
            <a:tailEnd/>
          </a:ln>
        </p:spPr>
        <p:txBody>
          <a:bodyPr>
            <a:spAutoFit/>
          </a:bodyPr>
          <a:lstStyle/>
          <a:p>
            <a:pPr>
              <a:spcBef>
                <a:spcPct val="50000"/>
              </a:spcBef>
            </a:pPr>
            <a:r>
              <a:rPr lang="en-US" sz="800"/>
              <a:t>WV</a:t>
            </a:r>
          </a:p>
        </p:txBody>
      </p:sp>
      <p:sp>
        <p:nvSpPr>
          <p:cNvPr id="36914" name="Text Box 199"/>
          <p:cNvSpPr txBox="1">
            <a:spLocks noChangeArrowheads="1"/>
          </p:cNvSpPr>
          <p:nvPr/>
        </p:nvSpPr>
        <p:spPr bwMode="auto">
          <a:xfrm>
            <a:off x="7423150" y="2435225"/>
            <a:ext cx="349250" cy="214313"/>
          </a:xfrm>
          <a:prstGeom prst="rect">
            <a:avLst/>
          </a:prstGeom>
          <a:noFill/>
          <a:ln w="9525">
            <a:noFill/>
            <a:miter lim="800000"/>
            <a:headEnd/>
            <a:tailEnd/>
          </a:ln>
        </p:spPr>
        <p:txBody>
          <a:bodyPr>
            <a:spAutoFit/>
          </a:bodyPr>
          <a:lstStyle/>
          <a:p>
            <a:pPr>
              <a:spcBef>
                <a:spcPct val="50000"/>
              </a:spcBef>
            </a:pPr>
            <a:r>
              <a:rPr lang="en-US" sz="800"/>
              <a:t>PA</a:t>
            </a:r>
          </a:p>
        </p:txBody>
      </p:sp>
      <p:sp>
        <p:nvSpPr>
          <p:cNvPr id="36915" name="Text Box 200"/>
          <p:cNvSpPr txBox="1">
            <a:spLocks noChangeArrowheads="1"/>
          </p:cNvSpPr>
          <p:nvPr/>
        </p:nvSpPr>
        <p:spPr bwMode="auto">
          <a:xfrm>
            <a:off x="7624763" y="2032000"/>
            <a:ext cx="349250" cy="214313"/>
          </a:xfrm>
          <a:prstGeom prst="rect">
            <a:avLst/>
          </a:prstGeom>
          <a:noFill/>
          <a:ln w="9525">
            <a:noFill/>
            <a:miter lim="800000"/>
            <a:headEnd/>
            <a:tailEnd/>
          </a:ln>
        </p:spPr>
        <p:txBody>
          <a:bodyPr>
            <a:spAutoFit/>
          </a:bodyPr>
          <a:lstStyle/>
          <a:p>
            <a:pPr>
              <a:spcBef>
                <a:spcPct val="50000"/>
              </a:spcBef>
            </a:pPr>
            <a:r>
              <a:rPr lang="en-US" sz="800"/>
              <a:t>NY</a:t>
            </a:r>
          </a:p>
        </p:txBody>
      </p:sp>
      <p:sp>
        <p:nvSpPr>
          <p:cNvPr id="36916" name="Text Box 202"/>
          <p:cNvSpPr txBox="1">
            <a:spLocks noChangeArrowheads="1"/>
          </p:cNvSpPr>
          <p:nvPr/>
        </p:nvSpPr>
        <p:spPr bwMode="auto">
          <a:xfrm>
            <a:off x="7599363" y="2690813"/>
            <a:ext cx="349250" cy="214312"/>
          </a:xfrm>
          <a:prstGeom prst="rect">
            <a:avLst/>
          </a:prstGeom>
          <a:noFill/>
          <a:ln w="9525">
            <a:noFill/>
            <a:miter lim="800000"/>
            <a:headEnd/>
            <a:tailEnd/>
          </a:ln>
        </p:spPr>
        <p:txBody>
          <a:bodyPr>
            <a:spAutoFit/>
          </a:bodyPr>
          <a:lstStyle/>
          <a:p>
            <a:pPr>
              <a:spcBef>
                <a:spcPct val="50000"/>
              </a:spcBef>
            </a:pPr>
            <a:r>
              <a:rPr lang="en-US" sz="800"/>
              <a:t>MD</a:t>
            </a:r>
          </a:p>
        </p:txBody>
      </p:sp>
      <p:sp>
        <p:nvSpPr>
          <p:cNvPr id="36917" name="Text Box 203"/>
          <p:cNvSpPr txBox="1">
            <a:spLocks noChangeArrowheads="1"/>
          </p:cNvSpPr>
          <p:nvPr/>
        </p:nvSpPr>
        <p:spPr bwMode="auto">
          <a:xfrm>
            <a:off x="7881938" y="2662238"/>
            <a:ext cx="349250" cy="214312"/>
          </a:xfrm>
          <a:prstGeom prst="rect">
            <a:avLst/>
          </a:prstGeom>
          <a:noFill/>
          <a:ln w="9525">
            <a:noFill/>
            <a:miter lim="800000"/>
            <a:headEnd/>
            <a:tailEnd/>
          </a:ln>
        </p:spPr>
        <p:txBody>
          <a:bodyPr>
            <a:spAutoFit/>
          </a:bodyPr>
          <a:lstStyle/>
          <a:p>
            <a:pPr>
              <a:spcBef>
                <a:spcPct val="50000"/>
              </a:spcBef>
            </a:pPr>
            <a:r>
              <a:rPr lang="en-US" sz="800" dirty="0"/>
              <a:t>DE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0"/>
            <a:ext cx="9144000" cy="609600"/>
          </a:xfrm>
          <a:solidFill>
            <a:srgbClr val="006666">
              <a:alpha val="49019"/>
            </a:srgbClr>
          </a:solidFill>
        </p:spPr>
        <p:txBody>
          <a:bodyPr/>
          <a:lstStyle/>
          <a:p>
            <a:r>
              <a:rPr lang="en-US" dirty="0" smtClean="0"/>
              <a:t>Provider Network Discounts*</a:t>
            </a:r>
          </a:p>
        </p:txBody>
      </p:sp>
      <p:pic>
        <p:nvPicPr>
          <p:cNvPr id="63492" name="Picture 4"/>
          <p:cNvPicPr>
            <a:picLocks noChangeAspect="1" noChangeArrowheads="1"/>
          </p:cNvPicPr>
          <p:nvPr/>
        </p:nvPicPr>
        <p:blipFill>
          <a:blip r:embed="rId3" cstate="print"/>
          <a:srcRect r="7556" b="6667"/>
          <a:stretch>
            <a:fillRect/>
          </a:stretch>
        </p:blipFill>
        <p:spPr bwMode="auto">
          <a:xfrm>
            <a:off x="381000" y="914400"/>
            <a:ext cx="6760029" cy="2057400"/>
          </a:xfrm>
          <a:prstGeom prst="rect">
            <a:avLst/>
          </a:prstGeom>
          <a:noFill/>
          <a:ln w="57150">
            <a:solidFill>
              <a:srgbClr val="006666"/>
            </a:solidFill>
            <a:miter lim="800000"/>
            <a:headEnd/>
            <a:tailEnd/>
          </a:ln>
          <a:effectLst>
            <a:glow rad="228600">
              <a:srgbClr val="FFFF00">
                <a:alpha val="40000"/>
              </a:srgbClr>
            </a:glow>
          </a:effectLst>
        </p:spPr>
      </p:pic>
      <p:pic>
        <p:nvPicPr>
          <p:cNvPr id="63493" name="Picture 5"/>
          <p:cNvPicPr>
            <a:picLocks noChangeAspect="1" noChangeArrowheads="1"/>
          </p:cNvPicPr>
          <p:nvPr/>
        </p:nvPicPr>
        <p:blipFill>
          <a:blip r:embed="rId4" cstate="print"/>
          <a:srcRect r="6727"/>
          <a:stretch>
            <a:fillRect/>
          </a:stretch>
        </p:blipFill>
        <p:spPr bwMode="auto">
          <a:xfrm>
            <a:off x="381000" y="3429001"/>
            <a:ext cx="6781800" cy="1981096"/>
          </a:xfrm>
          <a:prstGeom prst="rect">
            <a:avLst/>
          </a:prstGeom>
          <a:noFill/>
          <a:ln w="57150">
            <a:solidFill>
              <a:srgbClr val="006666"/>
            </a:solidFill>
            <a:miter lim="800000"/>
            <a:headEnd/>
            <a:tailEnd/>
          </a:ln>
          <a:effectLst>
            <a:glow rad="228600">
              <a:srgbClr val="FFFF00">
                <a:alpha val="40000"/>
              </a:srgbClr>
            </a:glow>
          </a:effectLst>
        </p:spPr>
      </p:pic>
      <p:sp>
        <p:nvSpPr>
          <p:cNvPr id="64517" name="TextBox 6"/>
          <p:cNvSpPr txBox="1">
            <a:spLocks noChangeArrowheads="1"/>
          </p:cNvSpPr>
          <p:nvPr/>
        </p:nvSpPr>
        <p:spPr bwMode="auto">
          <a:xfrm>
            <a:off x="7250112" y="1066800"/>
            <a:ext cx="1893888" cy="2185988"/>
          </a:xfrm>
          <a:prstGeom prst="rect">
            <a:avLst/>
          </a:prstGeom>
          <a:noFill/>
          <a:ln w="9525">
            <a:noFill/>
            <a:miter lim="800000"/>
            <a:headEnd/>
            <a:tailEnd/>
          </a:ln>
        </p:spPr>
        <p:txBody>
          <a:bodyPr wrap="none">
            <a:spAutoFit/>
          </a:bodyPr>
          <a:lstStyle/>
          <a:p>
            <a:pPr algn="ctr"/>
            <a:r>
              <a:rPr lang="en-US" sz="2000" b="1" dirty="0"/>
              <a:t>Amount billed</a:t>
            </a:r>
          </a:p>
          <a:p>
            <a:pPr algn="ctr"/>
            <a:r>
              <a:rPr lang="en-US" sz="2000" b="1" dirty="0"/>
              <a:t>$294.00</a:t>
            </a:r>
          </a:p>
          <a:p>
            <a:pPr algn="ctr"/>
            <a:endParaRPr lang="en-US" sz="1000" b="1" dirty="0"/>
          </a:p>
          <a:p>
            <a:pPr algn="ctr"/>
            <a:r>
              <a:rPr lang="en-US" sz="2000" b="1" dirty="0"/>
              <a:t>Discount:</a:t>
            </a:r>
          </a:p>
          <a:p>
            <a:pPr algn="ctr"/>
            <a:r>
              <a:rPr lang="en-US" sz="2000" b="1" dirty="0"/>
              <a:t>224.27</a:t>
            </a:r>
          </a:p>
          <a:p>
            <a:pPr algn="ctr"/>
            <a:endParaRPr lang="en-US" sz="1000" b="1" dirty="0"/>
          </a:p>
          <a:p>
            <a:pPr algn="ctr"/>
            <a:r>
              <a:rPr lang="en-US" sz="3600" b="1" dirty="0"/>
              <a:t>76%</a:t>
            </a:r>
            <a:endParaRPr lang="en-US" sz="3200" b="1" dirty="0"/>
          </a:p>
        </p:txBody>
      </p:sp>
      <p:sp>
        <p:nvSpPr>
          <p:cNvPr id="64518" name="TextBox 7"/>
          <p:cNvSpPr txBox="1">
            <a:spLocks noChangeArrowheads="1"/>
          </p:cNvSpPr>
          <p:nvPr/>
        </p:nvSpPr>
        <p:spPr bwMode="auto">
          <a:xfrm>
            <a:off x="7239000" y="3276600"/>
            <a:ext cx="1893888" cy="2185988"/>
          </a:xfrm>
          <a:prstGeom prst="rect">
            <a:avLst/>
          </a:prstGeom>
          <a:noFill/>
          <a:ln w="9525">
            <a:noFill/>
            <a:miter lim="800000"/>
            <a:headEnd/>
            <a:tailEnd/>
          </a:ln>
        </p:spPr>
        <p:txBody>
          <a:bodyPr wrap="none">
            <a:spAutoFit/>
          </a:bodyPr>
          <a:lstStyle/>
          <a:p>
            <a:pPr algn="ctr"/>
            <a:r>
              <a:rPr lang="en-US" sz="2000" b="1" dirty="0">
                <a:solidFill>
                  <a:schemeClr val="tx2"/>
                </a:solidFill>
              </a:rPr>
              <a:t>Amount billed</a:t>
            </a:r>
          </a:p>
          <a:p>
            <a:pPr algn="ctr"/>
            <a:r>
              <a:rPr lang="en-US" sz="2000" b="1" dirty="0">
                <a:solidFill>
                  <a:schemeClr val="tx2"/>
                </a:solidFill>
              </a:rPr>
              <a:t>$162.00</a:t>
            </a:r>
          </a:p>
          <a:p>
            <a:pPr algn="ctr"/>
            <a:endParaRPr lang="en-US" sz="1000" b="1" dirty="0">
              <a:solidFill>
                <a:schemeClr val="tx2"/>
              </a:solidFill>
            </a:endParaRPr>
          </a:p>
          <a:p>
            <a:pPr algn="ctr"/>
            <a:r>
              <a:rPr lang="en-US" sz="2000" b="1" dirty="0">
                <a:solidFill>
                  <a:schemeClr val="tx2"/>
                </a:solidFill>
              </a:rPr>
              <a:t>Discount:</a:t>
            </a:r>
          </a:p>
          <a:p>
            <a:pPr algn="ctr"/>
            <a:r>
              <a:rPr lang="en-US" sz="2000" b="1" dirty="0">
                <a:solidFill>
                  <a:schemeClr val="tx2"/>
                </a:solidFill>
              </a:rPr>
              <a:t>43.15</a:t>
            </a:r>
          </a:p>
          <a:p>
            <a:pPr algn="ctr"/>
            <a:endParaRPr lang="en-US" sz="1000" b="1" dirty="0">
              <a:solidFill>
                <a:schemeClr val="tx2"/>
              </a:solidFill>
            </a:endParaRPr>
          </a:p>
          <a:p>
            <a:pPr algn="ctr"/>
            <a:r>
              <a:rPr lang="en-US" sz="3600" b="1" dirty="0"/>
              <a:t>27%</a:t>
            </a:r>
            <a:endParaRPr lang="en-US" sz="3200" b="1" dirty="0"/>
          </a:p>
        </p:txBody>
      </p:sp>
      <p:sp>
        <p:nvSpPr>
          <p:cNvPr id="64519" name="TextBox 8"/>
          <p:cNvSpPr txBox="1">
            <a:spLocks noChangeArrowheads="1"/>
          </p:cNvSpPr>
          <p:nvPr/>
        </p:nvSpPr>
        <p:spPr bwMode="auto">
          <a:xfrm>
            <a:off x="0" y="5867400"/>
            <a:ext cx="5756275" cy="307975"/>
          </a:xfrm>
          <a:prstGeom prst="rect">
            <a:avLst/>
          </a:prstGeom>
          <a:noFill/>
          <a:ln w="9525">
            <a:noFill/>
            <a:miter lim="800000"/>
            <a:headEnd/>
            <a:tailEnd/>
          </a:ln>
        </p:spPr>
        <p:txBody>
          <a:bodyPr wrap="none">
            <a:spAutoFit/>
          </a:bodyPr>
          <a:lstStyle/>
          <a:p>
            <a:r>
              <a:rPr lang="en-US" sz="1400" dirty="0"/>
              <a:t>*Discounts vary by provider, geographic location, and service provided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3"/>
          <p:cNvSpPr>
            <a:spLocks noGrp="1" noChangeArrowheads="1"/>
          </p:cNvSpPr>
          <p:nvPr>
            <p:ph type="body" idx="4294967295"/>
          </p:nvPr>
        </p:nvSpPr>
        <p:spPr>
          <a:xfrm>
            <a:off x="477838" y="1704975"/>
            <a:ext cx="8056562" cy="3300413"/>
          </a:xfrm>
        </p:spPr>
        <p:txBody>
          <a:bodyPr/>
          <a:lstStyle/>
          <a:p>
            <a:pPr algn="ctr" eaLnBrk="1" hangingPunct="1">
              <a:buFont typeface="Wingdings" pitchFamily="2" charset="2"/>
              <a:buNone/>
              <a:defRPr/>
            </a:pPr>
            <a:endParaRPr lang="en-US" sz="4800" b="1" dirty="0" smtClean="0">
              <a:solidFill>
                <a:schemeClr val="bg1"/>
              </a:solidFill>
              <a:effectLst>
                <a:outerShdw blurRad="38100" dist="38100" dir="2700000" algn="tl">
                  <a:srgbClr val="000000"/>
                </a:outerShdw>
              </a:effectLst>
              <a:latin typeface="Calibri" pitchFamily="34" charset="0"/>
              <a:cs typeface="Arial" pitchFamily="34" charset="0"/>
            </a:endParaRPr>
          </a:p>
          <a:p>
            <a:pPr algn="ctr" eaLnBrk="1" hangingPunct="1">
              <a:buFont typeface="Wingdings" pitchFamily="2" charset="2"/>
              <a:buNone/>
              <a:defRPr/>
            </a:pPr>
            <a:endParaRPr lang="en-US" sz="5400" b="1" dirty="0" smtClean="0">
              <a:solidFill>
                <a:srgbClr val="000000"/>
              </a:solidFill>
              <a:effectLst>
                <a:outerShdw blurRad="38100" dist="38100" dir="2700000" algn="tl">
                  <a:srgbClr val="FFFFFF"/>
                </a:outerShdw>
              </a:effectLst>
              <a:cs typeface="Arial" pitchFamily="34" charset="0"/>
            </a:endParaRPr>
          </a:p>
          <a:p>
            <a:pPr algn="ctr" eaLnBrk="1" hangingPunct="1">
              <a:buFont typeface="Wingdings" pitchFamily="2" charset="2"/>
              <a:buNone/>
              <a:defRPr/>
            </a:pPr>
            <a:endParaRPr lang="en-US" sz="5400" dirty="0" smtClean="0">
              <a:cs typeface="+mn-cs"/>
            </a:endParaRPr>
          </a:p>
        </p:txBody>
      </p:sp>
      <p:pic>
        <p:nvPicPr>
          <p:cNvPr id="45059" name="Picture 5" descr="Norvax"/>
          <p:cNvPicPr>
            <a:picLocks noChangeAspect="1" noChangeArrowheads="1"/>
          </p:cNvPicPr>
          <p:nvPr/>
        </p:nvPicPr>
        <p:blipFill>
          <a:blip r:embed="rId2" cstate="print"/>
          <a:srcRect/>
          <a:stretch>
            <a:fillRect/>
          </a:stretch>
        </p:blipFill>
        <p:spPr bwMode="auto">
          <a:xfrm>
            <a:off x="2735263" y="3125788"/>
            <a:ext cx="3854450" cy="2590800"/>
          </a:xfrm>
          <a:prstGeom prst="rect">
            <a:avLst/>
          </a:prstGeom>
          <a:noFill/>
          <a:ln w="9525">
            <a:noFill/>
            <a:miter lim="800000"/>
            <a:headEnd/>
            <a:tailEnd/>
          </a:ln>
        </p:spPr>
      </p:pic>
      <p:sp>
        <p:nvSpPr>
          <p:cNvPr id="110600" name="Rectangle 3"/>
          <p:cNvSpPr>
            <a:spLocks noChangeArrowheads="1"/>
          </p:cNvSpPr>
          <p:nvPr/>
        </p:nvSpPr>
        <p:spPr bwMode="auto">
          <a:xfrm>
            <a:off x="1581150" y="1703388"/>
            <a:ext cx="5883275" cy="3300412"/>
          </a:xfrm>
          <a:prstGeom prst="rect">
            <a:avLst/>
          </a:prstGeom>
          <a:noFill/>
          <a:ln w="9525">
            <a:noFill/>
            <a:miter lim="800000"/>
            <a:headEnd/>
            <a:tailEnd/>
          </a:ln>
        </p:spPr>
        <p:txBody>
          <a:bodyPr/>
          <a:lstStyle/>
          <a:p>
            <a:pPr marL="234950" indent="-234950" algn="ctr" eaLnBrk="1" hangingPunct="1">
              <a:spcBef>
                <a:spcPct val="20000"/>
              </a:spcBef>
              <a:buClr>
                <a:schemeClr val="tx1"/>
              </a:buClr>
              <a:buFont typeface="Wingdings" pitchFamily="2" charset="2"/>
              <a:buNone/>
              <a:defRPr/>
            </a:pPr>
            <a:r>
              <a:rPr lang="en-US" sz="4800" b="1" dirty="0">
                <a:solidFill>
                  <a:srgbClr val="002060"/>
                </a:solidFill>
                <a:effectLst>
                  <a:outerShdw blurRad="38100" dist="38100" dir="2700000" algn="tl">
                    <a:srgbClr val="000000"/>
                  </a:outerShdw>
                </a:effectLst>
                <a:latin typeface="Calibri" pitchFamily="34" charset="0"/>
                <a:ea typeface="ＭＳ Ｐゴシック" charset="-128"/>
                <a:cs typeface="Arial" pitchFamily="34" charset="0"/>
              </a:rPr>
              <a:t>Underwriting</a:t>
            </a:r>
          </a:p>
          <a:p>
            <a:pPr marL="234950" indent="-234950" algn="ctr" eaLnBrk="1" hangingPunct="1">
              <a:spcBef>
                <a:spcPct val="20000"/>
              </a:spcBef>
              <a:buClr>
                <a:schemeClr val="tx1"/>
              </a:buClr>
              <a:buFont typeface="Wingdings" pitchFamily="2" charset="2"/>
              <a:buNone/>
              <a:defRPr/>
            </a:pPr>
            <a:endParaRPr lang="en-US" sz="5400" b="1" dirty="0">
              <a:solidFill>
                <a:srgbClr val="000000"/>
              </a:solidFill>
              <a:effectLst>
                <a:outerShdw blurRad="38100" dist="38100" dir="2700000" algn="tl">
                  <a:srgbClr val="FFFFFF"/>
                </a:outerShdw>
              </a:effectLst>
              <a:latin typeface="Arial" charset="0"/>
              <a:ea typeface="ＭＳ Ｐゴシック" charset="-128"/>
              <a:cs typeface="Arial" pitchFamily="34" charset="0"/>
            </a:endParaRPr>
          </a:p>
          <a:p>
            <a:pPr marL="234950" indent="-234950" algn="ctr" eaLnBrk="1" hangingPunct="1">
              <a:spcBef>
                <a:spcPct val="20000"/>
              </a:spcBef>
              <a:buClr>
                <a:schemeClr val="tx1"/>
              </a:buClr>
              <a:buFont typeface="Wingdings" pitchFamily="2" charset="2"/>
              <a:buNone/>
              <a:defRPr/>
            </a:pPr>
            <a:endParaRPr lang="en-US" sz="5400" dirty="0">
              <a:latin typeface="Arial" charset="0"/>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96863" y="0"/>
            <a:ext cx="7162800" cy="1066800"/>
          </a:xfrm>
        </p:spPr>
        <p:txBody>
          <a:bodyPr/>
          <a:lstStyle/>
          <a:p>
            <a:r>
              <a:rPr lang="en-US" sz="3200" dirty="0" smtClean="0"/>
              <a:t>Who’s Eligible?</a:t>
            </a:r>
          </a:p>
        </p:txBody>
      </p:sp>
      <p:sp>
        <p:nvSpPr>
          <p:cNvPr id="46083" name="Rectangle 3"/>
          <p:cNvSpPr>
            <a:spLocks noGrp="1" noChangeArrowheads="1"/>
          </p:cNvSpPr>
          <p:nvPr>
            <p:ph idx="1"/>
          </p:nvPr>
        </p:nvSpPr>
        <p:spPr/>
        <p:txBody>
          <a:bodyPr/>
          <a:lstStyle/>
          <a:p>
            <a:pPr algn="ctr">
              <a:buFontTx/>
              <a:buNone/>
            </a:pPr>
            <a:endParaRPr lang="en-US" smtClean="0"/>
          </a:p>
          <a:p>
            <a:pPr algn="ctr">
              <a:buFontTx/>
              <a:buNone/>
            </a:pPr>
            <a:endParaRPr lang="en-US" smtClean="0"/>
          </a:p>
          <a:p>
            <a:pPr algn="ctr">
              <a:buFontTx/>
              <a:buNone/>
            </a:pPr>
            <a:endParaRPr lang="en-US" smtClean="0"/>
          </a:p>
        </p:txBody>
      </p:sp>
      <p:sp>
        <p:nvSpPr>
          <p:cNvPr id="117765" name="Text Box 5"/>
          <p:cNvSpPr txBox="1">
            <a:spLocks noChangeArrowheads="1"/>
          </p:cNvSpPr>
          <p:nvPr/>
        </p:nvSpPr>
        <p:spPr bwMode="auto">
          <a:xfrm>
            <a:off x="838200" y="2133600"/>
            <a:ext cx="7704138" cy="3292475"/>
          </a:xfrm>
          <a:prstGeom prst="rect">
            <a:avLst/>
          </a:prstGeom>
          <a:noFill/>
          <a:ln w="9525" algn="ctr">
            <a:noFill/>
            <a:miter lim="800000"/>
            <a:headEnd/>
            <a:tailEnd/>
          </a:ln>
          <a:effectLst/>
        </p:spPr>
        <p:txBody>
          <a:bodyPr>
            <a:spAutoFit/>
          </a:bodyPr>
          <a:lstStyle/>
          <a:p>
            <a:pPr algn="l">
              <a:buFontTx/>
              <a:buChar char="•"/>
              <a:defRPr/>
            </a:pPr>
            <a:r>
              <a:rPr lang="en-US" sz="3200" dirty="0">
                <a:effectLst>
                  <a:outerShdw blurRad="38100" dist="38100" dir="2700000" algn="tl">
                    <a:srgbClr val="000000">
                      <a:alpha val="43137"/>
                    </a:srgbClr>
                  </a:outerShdw>
                </a:effectLst>
                <a:latin typeface="Arial" charset="0"/>
                <a:ea typeface="ＭＳ Ｐゴシック" charset="-128"/>
                <a:cs typeface="+mn-cs"/>
              </a:rPr>
              <a:t> </a:t>
            </a:r>
            <a:r>
              <a:rPr lang="en-US" sz="3200" dirty="0">
                <a:latin typeface="Arial" charset="0"/>
                <a:ea typeface="ＭＳ Ｐゴシック" charset="-128"/>
                <a:cs typeface="+mn-cs"/>
              </a:rPr>
              <a:t>Individuals to age 64.5</a:t>
            </a:r>
          </a:p>
          <a:p>
            <a:pPr>
              <a:defRPr/>
            </a:pPr>
            <a:endParaRPr lang="en-US" sz="3200" dirty="0">
              <a:latin typeface="Arial" charset="0"/>
              <a:ea typeface="ＭＳ Ｐゴシック" charset="-128"/>
              <a:cs typeface="+mn-cs"/>
            </a:endParaRPr>
          </a:p>
          <a:p>
            <a:pPr algn="l">
              <a:buFontTx/>
              <a:buChar char="•"/>
              <a:defRPr/>
            </a:pPr>
            <a:r>
              <a:rPr lang="en-US" sz="3200" dirty="0">
                <a:latin typeface="Arial" charset="0"/>
                <a:ea typeface="ＭＳ Ｐゴシック" charset="-128"/>
                <a:cs typeface="+mn-cs"/>
              </a:rPr>
              <a:t> Dependents to age 25</a:t>
            </a:r>
          </a:p>
          <a:p>
            <a:pPr>
              <a:defRPr/>
            </a:pPr>
            <a:endParaRPr lang="en-US" sz="3200" dirty="0">
              <a:latin typeface="Arial" charset="0"/>
              <a:ea typeface="ＭＳ Ｐゴシック" charset="-128"/>
              <a:cs typeface="+mn-cs"/>
            </a:endParaRPr>
          </a:p>
          <a:p>
            <a:pPr algn="l">
              <a:buFontTx/>
              <a:buChar char="•"/>
              <a:defRPr/>
            </a:pPr>
            <a:r>
              <a:rPr lang="en-US" sz="3200" dirty="0">
                <a:latin typeface="Arial" charset="0"/>
                <a:ea typeface="ＭＳ Ｐゴシック" charset="-128"/>
                <a:cs typeface="+mn-cs"/>
              </a:rPr>
              <a:t> Residents of the United States</a:t>
            </a:r>
          </a:p>
          <a:p>
            <a:pPr>
              <a:defRPr/>
            </a:pPr>
            <a:endParaRPr lang="en-US" dirty="0">
              <a:effectLst>
                <a:outerShdw blurRad="38100" dist="38100" dir="2700000" algn="tl">
                  <a:srgbClr val="000000">
                    <a:alpha val="43137"/>
                  </a:srgbClr>
                </a:outerShdw>
              </a:effectLst>
              <a:latin typeface="Arial" charset="0"/>
              <a:ea typeface="ＭＳ Ｐゴシック" charset="-128"/>
              <a:cs typeface="+mn-cs"/>
            </a:endParaRPr>
          </a:p>
          <a:p>
            <a:pPr>
              <a:defRPr/>
            </a:pPr>
            <a:endParaRPr lang="en-US" dirty="0">
              <a:effectLst>
                <a:outerShdw blurRad="38100" dist="38100" dir="2700000" algn="tl">
                  <a:srgbClr val="000000">
                    <a:alpha val="43137"/>
                  </a:srgbClr>
                </a:outerShdw>
              </a:effectLst>
              <a:latin typeface="Arial" charset="0"/>
              <a:ea typeface="ＭＳ Ｐゴシック" charset="-128"/>
              <a:cs typeface="+mn-cs"/>
            </a:endParaRPr>
          </a:p>
        </p:txBody>
      </p:sp>
      <p:pic>
        <p:nvPicPr>
          <p:cNvPr id="46085" name="Picture 15" descr="Go to fullsize image">
            <a:hlinkClick r:id="rId3"/>
          </p:cNvPr>
          <p:cNvPicPr>
            <a:picLocks noChangeAspect="1" noChangeArrowheads="1"/>
          </p:cNvPicPr>
          <p:nvPr/>
        </p:nvPicPr>
        <p:blipFill>
          <a:blip r:embed="rId4" cstate="print"/>
          <a:srcRect/>
          <a:stretch>
            <a:fillRect/>
          </a:stretch>
        </p:blipFill>
        <p:spPr bwMode="auto">
          <a:xfrm>
            <a:off x="7110413" y="1417638"/>
            <a:ext cx="2033587" cy="3071812"/>
          </a:xfrm>
          <a:prstGeom prst="rect">
            <a:avLst/>
          </a:prstGeom>
          <a:noFill/>
          <a:ln w="9525">
            <a:noFill/>
            <a:miter lim="800000"/>
            <a:headEnd/>
            <a:tailEnd/>
          </a:ln>
        </p:spPr>
      </p:pic>
      <p:sp>
        <p:nvSpPr>
          <p:cNvPr id="46086" name="Slide Number Placeholder 3"/>
          <p:cNvSpPr txBox="1">
            <a:spLocks noGrp="1"/>
          </p:cNvSpPr>
          <p:nvPr/>
        </p:nvSpPr>
        <p:spPr bwMode="auto">
          <a:xfrm>
            <a:off x="8686800" y="420688"/>
            <a:ext cx="457200" cy="228600"/>
          </a:xfrm>
          <a:prstGeom prst="rect">
            <a:avLst/>
          </a:prstGeom>
          <a:noFill/>
          <a:ln w="9525">
            <a:noFill/>
            <a:miter lim="800000"/>
            <a:headEnd/>
            <a:tailEnd/>
          </a:ln>
        </p:spPr>
        <p:txBody>
          <a:bodyPr/>
          <a:lstStyle/>
          <a:p>
            <a:pPr algn="ctr"/>
            <a:endParaRPr lang="en-US" sz="900">
              <a:latin typeface="Arial Narrow"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7696200" cy="990600"/>
          </a:xfrm>
        </p:spPr>
        <p:txBody>
          <a:bodyPr/>
          <a:lstStyle/>
          <a:p>
            <a:r>
              <a:rPr lang="en-US" sz="2900" dirty="0" smtClean="0"/>
              <a:t>Why Rider Instead of Rate Up?</a:t>
            </a:r>
          </a:p>
        </p:txBody>
      </p:sp>
      <p:sp>
        <p:nvSpPr>
          <p:cNvPr id="47107" name="Rectangle 3"/>
          <p:cNvSpPr>
            <a:spLocks noGrp="1" noChangeArrowheads="1"/>
          </p:cNvSpPr>
          <p:nvPr>
            <p:ph idx="1"/>
          </p:nvPr>
        </p:nvSpPr>
        <p:spPr>
          <a:xfrm>
            <a:off x="762000" y="1676400"/>
            <a:ext cx="6781800" cy="4419600"/>
          </a:xfrm>
        </p:spPr>
        <p:txBody>
          <a:bodyPr/>
          <a:lstStyle/>
          <a:p>
            <a:pPr>
              <a:buClrTx/>
              <a:buFontTx/>
              <a:buNone/>
            </a:pPr>
            <a:r>
              <a:rPr lang="en-US" smtClean="0"/>
              <a:t>Why Rider?</a:t>
            </a:r>
          </a:p>
          <a:p>
            <a:pPr lvl="1">
              <a:buClrTx/>
            </a:pPr>
            <a:r>
              <a:rPr lang="en-US" smtClean="0">
                <a:solidFill>
                  <a:srgbClr val="002060"/>
                </a:solidFill>
              </a:rPr>
              <a:t>Accommodate Pre-Ex.</a:t>
            </a:r>
          </a:p>
          <a:p>
            <a:pPr lvl="1">
              <a:buClrTx/>
            </a:pPr>
            <a:r>
              <a:rPr lang="en-US" smtClean="0">
                <a:solidFill>
                  <a:srgbClr val="002060"/>
                </a:solidFill>
              </a:rPr>
              <a:t>Premium Doesn’t Change.</a:t>
            </a:r>
          </a:p>
          <a:p>
            <a:pPr lvl="1">
              <a:buFont typeface="Wingdings" pitchFamily="2" charset="2"/>
              <a:buNone/>
            </a:pPr>
            <a:endParaRPr lang="en-US" sz="1600" smtClean="0"/>
          </a:p>
          <a:p>
            <a:pPr>
              <a:buClrTx/>
              <a:buFontTx/>
              <a:buNone/>
            </a:pPr>
            <a:r>
              <a:rPr lang="en-US" smtClean="0"/>
              <a:t>What’s involved?</a:t>
            </a:r>
          </a:p>
          <a:p>
            <a:pPr lvl="1">
              <a:buClrTx/>
            </a:pPr>
            <a:r>
              <a:rPr lang="en-US" smtClean="0">
                <a:solidFill>
                  <a:srgbClr val="002060"/>
                </a:solidFill>
              </a:rPr>
              <a:t>No more than 4 on an individual.</a:t>
            </a:r>
          </a:p>
          <a:p>
            <a:pPr lvl="1">
              <a:buClrTx/>
            </a:pPr>
            <a:r>
              <a:rPr lang="en-US" smtClean="0">
                <a:solidFill>
                  <a:srgbClr val="002060"/>
                </a:solidFill>
              </a:rPr>
              <a:t>No more than 6 per family.</a:t>
            </a:r>
          </a:p>
          <a:p>
            <a:pPr lvl="1">
              <a:buClrTx/>
            </a:pPr>
            <a:endParaRPr lang="en-US" smtClean="0">
              <a:solidFill>
                <a:srgbClr val="002060"/>
              </a:solidFill>
            </a:endParaRPr>
          </a:p>
          <a:p>
            <a:pPr>
              <a:buClrTx/>
            </a:pPr>
            <a:r>
              <a:rPr lang="en-US" smtClean="0">
                <a:solidFill>
                  <a:srgbClr val="002060"/>
                </a:solidFill>
              </a:rPr>
              <a:t>What’s new? Rate up of 10%</a:t>
            </a:r>
          </a:p>
        </p:txBody>
      </p:sp>
      <p:pic>
        <p:nvPicPr>
          <p:cNvPr id="47108" name="Picture 8" descr="Scales"/>
          <p:cNvPicPr>
            <a:picLocks noChangeAspect="1" noChangeArrowheads="1"/>
          </p:cNvPicPr>
          <p:nvPr/>
        </p:nvPicPr>
        <p:blipFill>
          <a:blip r:embed="rId3" cstate="print"/>
          <a:srcRect/>
          <a:stretch>
            <a:fillRect/>
          </a:stretch>
        </p:blipFill>
        <p:spPr bwMode="auto">
          <a:xfrm>
            <a:off x="7023100" y="2914650"/>
            <a:ext cx="2120900" cy="2447925"/>
          </a:xfrm>
          <a:prstGeom prst="rect">
            <a:avLst/>
          </a:prstGeom>
          <a:noFill/>
          <a:ln w="9525">
            <a:noFill/>
            <a:miter lim="800000"/>
            <a:headEnd/>
            <a:tailEnd/>
          </a:ln>
        </p:spPr>
      </p:pic>
      <p:sp>
        <p:nvSpPr>
          <p:cNvPr id="47109" name="Slide Number Placeholder 3"/>
          <p:cNvSpPr txBox="1">
            <a:spLocks noGrp="1"/>
          </p:cNvSpPr>
          <p:nvPr/>
        </p:nvSpPr>
        <p:spPr bwMode="auto">
          <a:xfrm>
            <a:off x="8686800" y="420688"/>
            <a:ext cx="457200" cy="228600"/>
          </a:xfrm>
          <a:prstGeom prst="rect">
            <a:avLst/>
          </a:prstGeom>
          <a:noFill/>
          <a:ln w="9525">
            <a:noFill/>
            <a:miter lim="800000"/>
            <a:headEnd/>
            <a:tailEnd/>
          </a:ln>
        </p:spPr>
        <p:txBody>
          <a:bodyPr/>
          <a:lstStyle/>
          <a:p>
            <a:pPr algn="ctr"/>
            <a:endParaRPr lang="en-US" sz="900">
              <a:latin typeface="Arial Narrow"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4800" y="838200"/>
            <a:ext cx="7543800" cy="1066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glow rad="228600">
              <a:srgbClr val="FFFF00">
                <a:alpha val="40000"/>
              </a:srgbClr>
            </a:glow>
          </a:effectLst>
        </p:spPr>
        <p:txBody>
          <a:bodyPr/>
          <a:lstStyle/>
          <a:p>
            <a:pPr>
              <a:defRPr/>
            </a:pPr>
            <a:r>
              <a:rPr lang="en-US" sz="2400" dirty="0"/>
              <a:t>Preferred I – 7% less than Preferred II</a:t>
            </a:r>
          </a:p>
          <a:p>
            <a:pPr>
              <a:defRPr/>
            </a:pPr>
            <a:r>
              <a:rPr lang="en-US" dirty="0"/>
              <a:t>Meets preferred underwriting guidelines and had previous health insurance coverage in last 63 days*</a:t>
            </a:r>
          </a:p>
          <a:p>
            <a:pPr>
              <a:defRPr/>
            </a:pPr>
            <a:endParaRPr lang="en-US" dirty="0"/>
          </a:p>
        </p:txBody>
      </p:sp>
      <p:sp>
        <p:nvSpPr>
          <p:cNvPr id="4" name="Rounded Rectangle 3"/>
          <p:cNvSpPr/>
          <p:nvPr/>
        </p:nvSpPr>
        <p:spPr bwMode="auto">
          <a:xfrm>
            <a:off x="533400" y="2209800"/>
            <a:ext cx="7543800" cy="1066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glow rad="228600">
              <a:srgbClr val="FFFF00">
                <a:alpha val="40000"/>
              </a:srgbClr>
            </a:glow>
          </a:effectLst>
        </p:spPr>
        <p:txBody>
          <a:bodyPr/>
          <a:lstStyle/>
          <a:p>
            <a:pPr>
              <a:defRPr/>
            </a:pPr>
            <a:r>
              <a:rPr lang="en-US" sz="2400" dirty="0"/>
              <a:t>Preferred II – 10% less than Standard I</a:t>
            </a:r>
          </a:p>
          <a:p>
            <a:pPr>
              <a:defRPr/>
            </a:pPr>
            <a:r>
              <a:rPr lang="en-US" dirty="0"/>
              <a:t>Meets preferred underwriting guidelines and did not have previous health insurance coverage in last 63 days*</a:t>
            </a:r>
          </a:p>
          <a:p>
            <a:pPr>
              <a:defRPr/>
            </a:pPr>
            <a:endParaRPr lang="en-US" dirty="0"/>
          </a:p>
        </p:txBody>
      </p:sp>
      <p:sp>
        <p:nvSpPr>
          <p:cNvPr id="5" name="Rounded Rectangle 4"/>
          <p:cNvSpPr/>
          <p:nvPr/>
        </p:nvSpPr>
        <p:spPr bwMode="auto">
          <a:xfrm>
            <a:off x="304800" y="3657600"/>
            <a:ext cx="7543800" cy="1066800"/>
          </a:xfrm>
          <a:prstGeom prst="roundRect">
            <a:avLst/>
          </a:prstGeom>
          <a:solidFill>
            <a:srgbClr val="0070C0"/>
          </a:solidFill>
          <a:ln w="9525" cap="flat" cmpd="sng" algn="ctr">
            <a:noFill/>
            <a:prstDash val="solid"/>
            <a:round/>
            <a:headEnd type="none" w="med" len="med"/>
            <a:tailEnd type="none" w="med" len="med"/>
          </a:ln>
          <a:effectLst>
            <a:glow rad="228600">
              <a:srgbClr val="FFFF00">
                <a:alpha val="40000"/>
              </a:srgbClr>
            </a:glow>
          </a:effectLst>
        </p:spPr>
        <p:txBody>
          <a:bodyPr/>
          <a:lstStyle/>
          <a:p>
            <a:pPr>
              <a:defRPr/>
            </a:pPr>
            <a:r>
              <a:rPr lang="en-US" sz="2400" dirty="0"/>
              <a:t>Standard I – 25% less than Standard II</a:t>
            </a:r>
          </a:p>
          <a:p>
            <a:pPr>
              <a:defRPr/>
            </a:pPr>
            <a:r>
              <a:rPr lang="en-US" dirty="0"/>
              <a:t>Meets standard I build guidelines with minor health concerns</a:t>
            </a:r>
          </a:p>
          <a:p>
            <a:pPr>
              <a:defRPr/>
            </a:pPr>
            <a:endParaRPr lang="en-US" dirty="0"/>
          </a:p>
        </p:txBody>
      </p:sp>
      <p:sp>
        <p:nvSpPr>
          <p:cNvPr id="6" name="Rounded Rectangle 5"/>
          <p:cNvSpPr/>
          <p:nvPr/>
        </p:nvSpPr>
        <p:spPr bwMode="auto">
          <a:xfrm>
            <a:off x="609600" y="5029200"/>
            <a:ext cx="7543800" cy="1066800"/>
          </a:xfrm>
          <a:prstGeom prst="roundRect">
            <a:avLst/>
          </a:prstGeom>
          <a:solidFill>
            <a:srgbClr val="0070C0"/>
          </a:solidFill>
          <a:ln w="9525" cap="flat" cmpd="sng" algn="ctr">
            <a:noFill/>
            <a:prstDash val="solid"/>
            <a:round/>
            <a:headEnd type="none" w="med" len="med"/>
            <a:tailEnd type="none" w="med" len="med"/>
          </a:ln>
          <a:effectLst>
            <a:glow rad="228600">
              <a:srgbClr val="FFFF00">
                <a:alpha val="40000"/>
              </a:srgbClr>
            </a:glow>
          </a:effectLst>
        </p:spPr>
        <p:txBody>
          <a:bodyPr/>
          <a:lstStyle/>
          <a:p>
            <a:pPr>
              <a:defRPr/>
            </a:pPr>
            <a:r>
              <a:rPr lang="en-US" sz="2400" dirty="0"/>
              <a:t>Standard II</a:t>
            </a:r>
          </a:p>
          <a:p>
            <a:pPr>
              <a:defRPr/>
            </a:pPr>
            <a:r>
              <a:rPr lang="en-US" dirty="0"/>
              <a:t>Meets Standard II build guidelines </a:t>
            </a:r>
            <a:r>
              <a:rPr lang="en-US" dirty="0" smtClean="0"/>
              <a:t> with more complex health history.*</a:t>
            </a:r>
            <a:endParaRPr lang="en-US" dirty="0"/>
          </a:p>
          <a:p>
            <a:pPr>
              <a:defRPr/>
            </a:pPr>
            <a:endParaRPr lang="en-US" dirty="0"/>
          </a:p>
        </p:txBody>
      </p:sp>
      <p:sp>
        <p:nvSpPr>
          <p:cNvPr id="7" name="Title 1"/>
          <p:cNvSpPr txBox="1">
            <a:spLocks/>
          </p:cNvSpPr>
          <p:nvPr/>
        </p:nvSpPr>
        <p:spPr bwMode="auto">
          <a:xfrm>
            <a:off x="0" y="0"/>
            <a:ext cx="9144000" cy="609600"/>
          </a:xfrm>
          <a:prstGeom prst="rect">
            <a:avLst/>
          </a:prstGeom>
          <a:noFill/>
          <a:ln w="9525">
            <a:noFill/>
            <a:miter lim="800000"/>
            <a:headEnd/>
            <a:tailEnd/>
          </a:ln>
        </p:spPr>
        <p:txBody>
          <a:bodyPr anchor="ctr"/>
          <a:lstStyle/>
          <a:p>
            <a:pPr>
              <a:defRPr/>
            </a:pPr>
            <a:r>
              <a:rPr lang="en-US" sz="4000" kern="0" dirty="0">
                <a:solidFill>
                  <a:schemeClr val="tx2"/>
                </a:solidFill>
                <a:latin typeface="+mj-lt"/>
                <a:ea typeface="+mj-ea"/>
                <a:cs typeface="+mj-cs"/>
              </a:rPr>
              <a:t>Adult Rating Classes</a:t>
            </a:r>
          </a:p>
        </p:txBody>
      </p:sp>
      <p:grpSp>
        <p:nvGrpSpPr>
          <p:cNvPr id="2" name="Group 7"/>
          <p:cNvGrpSpPr>
            <a:grpSpLocks/>
          </p:cNvGrpSpPr>
          <p:nvPr/>
        </p:nvGrpSpPr>
        <p:grpSpPr bwMode="auto">
          <a:xfrm>
            <a:off x="6851650" y="1554163"/>
            <a:ext cx="1454150" cy="1189037"/>
            <a:chOff x="5174742" y="-152400"/>
            <a:chExt cx="1454658" cy="1188720"/>
          </a:xfrm>
        </p:grpSpPr>
        <p:sp>
          <p:nvSpPr>
            <p:cNvPr id="9" name="Down Arrow 4"/>
            <p:cNvSpPr/>
            <p:nvPr/>
          </p:nvSpPr>
          <p:spPr>
            <a:xfrm>
              <a:off x="5174742" y="-41"/>
              <a:ext cx="654278" cy="8951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1600200">
                <a:lnSpc>
                  <a:spcPct val="90000"/>
                </a:lnSpc>
                <a:spcAft>
                  <a:spcPct val="35000"/>
                </a:spcAft>
                <a:defRPr/>
              </a:pPr>
              <a:endParaRPr lang="en-US" sz="3600"/>
            </a:p>
          </p:txBody>
        </p:sp>
        <p:sp>
          <p:nvSpPr>
            <p:cNvPr id="10" name="Down Arrow 9"/>
            <p:cNvSpPr/>
            <p:nvPr/>
          </p:nvSpPr>
          <p:spPr>
            <a:xfrm>
              <a:off x="5439948" y="-152400"/>
              <a:ext cx="1189452" cy="118872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1" name="Down Arrow 10"/>
          <p:cNvSpPr/>
          <p:nvPr/>
        </p:nvSpPr>
        <p:spPr>
          <a:xfrm>
            <a:off x="7239000" y="4419600"/>
            <a:ext cx="1189038" cy="1189038"/>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9144000" cy="609600"/>
          </a:xfrm>
          <a:solidFill>
            <a:srgbClr val="006666">
              <a:alpha val="49019"/>
            </a:srgbClr>
          </a:solidFill>
        </p:spPr>
        <p:txBody>
          <a:bodyPr/>
          <a:lstStyle/>
          <a:p>
            <a:r>
              <a:rPr lang="en-US" smtClean="0"/>
              <a:t>Preexisting Conditions</a:t>
            </a:r>
          </a:p>
        </p:txBody>
      </p:sp>
      <p:sp>
        <p:nvSpPr>
          <p:cNvPr id="57347" name="Content Placeholder 2"/>
          <p:cNvSpPr>
            <a:spLocks noGrp="1"/>
          </p:cNvSpPr>
          <p:nvPr>
            <p:ph idx="1"/>
          </p:nvPr>
        </p:nvSpPr>
        <p:spPr>
          <a:xfrm>
            <a:off x="228600" y="3352800"/>
            <a:ext cx="8686800" cy="3048000"/>
          </a:xfrm>
        </p:spPr>
        <p:txBody>
          <a:bodyPr/>
          <a:lstStyle/>
          <a:p>
            <a:r>
              <a:rPr lang="en-US" dirty="0" smtClean="0"/>
              <a:t>Unacceptable conditions**</a:t>
            </a:r>
          </a:p>
          <a:p>
            <a:pPr lvl="1"/>
            <a:r>
              <a:rPr lang="en-US" dirty="0" smtClean="0"/>
              <a:t>Hypertension/high cholesterol/tobacco use</a:t>
            </a:r>
          </a:p>
          <a:p>
            <a:pPr lvl="1"/>
            <a:r>
              <a:rPr lang="en-US" dirty="0" smtClean="0"/>
              <a:t>Individuals contemplating hospitalization or surgery</a:t>
            </a:r>
          </a:p>
          <a:p>
            <a:pPr lvl="1"/>
            <a:r>
              <a:rPr lang="en-US" dirty="0" smtClean="0"/>
              <a:t>Undiagnosed ailments or symptoms</a:t>
            </a:r>
          </a:p>
        </p:txBody>
      </p:sp>
      <p:sp>
        <p:nvSpPr>
          <p:cNvPr id="4" name="Rounded Rectangle 3"/>
          <p:cNvSpPr/>
          <p:nvPr/>
        </p:nvSpPr>
        <p:spPr bwMode="auto">
          <a:xfrm>
            <a:off x="152400" y="1066800"/>
            <a:ext cx="8382000" cy="1981200"/>
          </a:xfrm>
          <a:prstGeom prst="roundRect">
            <a:avLst/>
          </a:prstGeom>
          <a:solidFill>
            <a:srgbClr val="92D050"/>
          </a:solidFill>
          <a:ln w="9525" cap="flat" cmpd="sng" algn="ctr">
            <a:noFill/>
            <a:prstDash val="solid"/>
            <a:round/>
            <a:headEnd type="none" w="med" len="med"/>
            <a:tailEnd type="none" w="med" len="med"/>
          </a:ln>
          <a:effectLst>
            <a:glow rad="228600">
              <a:srgbClr val="FFFF00">
                <a:alpha val="40000"/>
              </a:srgbClr>
            </a:glow>
          </a:effectLst>
        </p:spPr>
        <p:txBody>
          <a:bodyPr/>
          <a:lstStyle/>
          <a:p>
            <a:pPr>
              <a:defRPr/>
            </a:pPr>
            <a:r>
              <a:rPr lang="en-US" sz="2400" dirty="0"/>
              <a:t>Preexisting conditions will not be covered during the first 12 months* after an individual becomes a covered person.</a:t>
            </a:r>
          </a:p>
          <a:p>
            <a:pPr>
              <a:defRPr/>
            </a:pPr>
            <a:r>
              <a:rPr lang="en-US" sz="2000" dirty="0"/>
              <a:t>Note:  This exclusion does not apply to conditions which are both:</a:t>
            </a:r>
          </a:p>
          <a:p>
            <a:pPr>
              <a:buFont typeface="Arial" pitchFamily="34" charset="0"/>
              <a:buChar char="•"/>
              <a:defRPr/>
            </a:pPr>
            <a:r>
              <a:rPr lang="en-US" dirty="0"/>
              <a:t>  Fully disclosed to Golden Rule on the application</a:t>
            </a:r>
          </a:p>
          <a:p>
            <a:pPr>
              <a:buFont typeface="Arial" pitchFamily="34" charset="0"/>
              <a:buChar char="•"/>
              <a:defRPr/>
            </a:pPr>
            <a:r>
              <a:rPr lang="en-US" dirty="0"/>
              <a:t>  Not excluded or limited by our underwriters</a:t>
            </a:r>
            <a:endParaRPr lang="en-US" sz="1600" dirty="0"/>
          </a:p>
        </p:txBody>
      </p:sp>
      <p:pic>
        <p:nvPicPr>
          <p:cNvPr id="5" name="Picture 4" descr="slice apple 12291097-1129x1700.jpg"/>
          <p:cNvPicPr>
            <a:picLocks noChangeAspect="1"/>
          </p:cNvPicPr>
          <p:nvPr/>
        </p:nvPicPr>
        <p:blipFill>
          <a:blip r:embed="rId3" cstate="print"/>
          <a:stretch>
            <a:fillRect/>
          </a:stretch>
        </p:blipFill>
        <p:spPr>
          <a:xfrm>
            <a:off x="6629400" y="2743200"/>
            <a:ext cx="2294774" cy="1524000"/>
          </a:xfrm>
          <a:prstGeom prst="rect">
            <a:avLst/>
          </a:prstGeom>
          <a:ln>
            <a:noFill/>
          </a:ln>
          <a:effectLst>
            <a:softEdge rad="112500"/>
          </a:effectLst>
        </p:spPr>
      </p:pic>
      <p:sp>
        <p:nvSpPr>
          <p:cNvPr id="57352" name="TextBox 5"/>
          <p:cNvSpPr txBox="1">
            <a:spLocks noChangeArrowheads="1"/>
          </p:cNvSpPr>
          <p:nvPr/>
        </p:nvSpPr>
        <p:spPr bwMode="auto">
          <a:xfrm>
            <a:off x="457200" y="5724525"/>
            <a:ext cx="5345113" cy="523875"/>
          </a:xfrm>
          <a:prstGeom prst="rect">
            <a:avLst/>
          </a:prstGeom>
          <a:noFill/>
          <a:ln w="9525">
            <a:noFill/>
            <a:miter lim="800000"/>
            <a:headEnd/>
            <a:tailEnd/>
          </a:ln>
        </p:spPr>
        <p:txBody>
          <a:bodyPr wrap="none">
            <a:spAutoFit/>
          </a:bodyPr>
          <a:lstStyle/>
          <a:p>
            <a:r>
              <a:rPr lang="en-US" sz="1400"/>
              <a:t>*Varies by state.</a:t>
            </a:r>
          </a:p>
          <a:p>
            <a:r>
              <a:rPr lang="en-US" sz="1400"/>
              <a:t>**This is only a summary.  Check Broker Guide for further details.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144000" cy="609600"/>
          </a:xfrm>
          <a:solidFill>
            <a:srgbClr val="006666">
              <a:alpha val="49019"/>
            </a:srgbClr>
          </a:solidFill>
        </p:spPr>
        <p:txBody>
          <a:bodyPr/>
          <a:lstStyle/>
          <a:p>
            <a:r>
              <a:rPr lang="en-US" smtClean="0"/>
              <a:t>Common Declines*</a:t>
            </a:r>
          </a:p>
        </p:txBody>
      </p:sp>
      <p:sp>
        <p:nvSpPr>
          <p:cNvPr id="58371" name="Content Placeholder 2"/>
          <p:cNvSpPr>
            <a:spLocks noGrp="1"/>
          </p:cNvSpPr>
          <p:nvPr>
            <p:ph idx="1"/>
          </p:nvPr>
        </p:nvSpPr>
        <p:spPr>
          <a:xfrm>
            <a:off x="381000" y="1371600"/>
            <a:ext cx="7467600" cy="2971800"/>
          </a:xfrm>
        </p:spPr>
        <p:txBody>
          <a:bodyPr/>
          <a:lstStyle/>
          <a:p>
            <a:r>
              <a:rPr lang="en-US" sz="2800" dirty="0" smtClean="0"/>
              <a:t>Congestive Heart Failure</a:t>
            </a:r>
          </a:p>
          <a:p>
            <a:r>
              <a:rPr lang="en-US" sz="2800" dirty="0" smtClean="0"/>
              <a:t>Diabetes</a:t>
            </a:r>
          </a:p>
          <a:p>
            <a:r>
              <a:rPr lang="en-US" sz="2800" dirty="0" smtClean="0"/>
              <a:t>Emphysema</a:t>
            </a:r>
          </a:p>
          <a:p>
            <a:r>
              <a:rPr lang="en-US" sz="2800" dirty="0" smtClean="0"/>
              <a:t>Heart Attack</a:t>
            </a:r>
          </a:p>
          <a:p>
            <a:r>
              <a:rPr lang="en-US" sz="2800" dirty="0" smtClean="0"/>
              <a:t>Rheumatoid arthritis</a:t>
            </a:r>
          </a:p>
          <a:p>
            <a:r>
              <a:rPr lang="en-US" sz="2800" dirty="0" smtClean="0"/>
              <a:t>Stroke</a:t>
            </a:r>
          </a:p>
          <a:p>
            <a:r>
              <a:rPr lang="en-US" sz="2800" dirty="0" smtClean="0"/>
              <a:t>Coronary artery disease/ bypass/ angioplasty</a:t>
            </a:r>
          </a:p>
        </p:txBody>
      </p:sp>
      <p:sp>
        <p:nvSpPr>
          <p:cNvPr id="58372" name="TextBox 3"/>
          <p:cNvSpPr txBox="1">
            <a:spLocks noChangeArrowheads="1"/>
          </p:cNvSpPr>
          <p:nvPr/>
        </p:nvSpPr>
        <p:spPr bwMode="auto">
          <a:xfrm>
            <a:off x="304800" y="5726113"/>
            <a:ext cx="5453063" cy="307975"/>
          </a:xfrm>
          <a:prstGeom prst="rect">
            <a:avLst/>
          </a:prstGeom>
          <a:noFill/>
          <a:ln w="9525">
            <a:noFill/>
            <a:miter lim="800000"/>
            <a:headEnd/>
            <a:tailEnd/>
          </a:ln>
        </p:spPr>
        <p:txBody>
          <a:bodyPr wrap="none">
            <a:spAutoFit/>
          </a:bodyPr>
          <a:lstStyle/>
          <a:p>
            <a:r>
              <a:rPr lang="en-US" sz="1400"/>
              <a:t>This is only a summary. Check the Broker Guide for further details.</a:t>
            </a:r>
          </a:p>
        </p:txBody>
      </p:sp>
      <p:pic>
        <p:nvPicPr>
          <p:cNvPr id="5" name="Picture 4" descr="Gen 24 Broker Guide png.png"/>
          <p:cNvPicPr>
            <a:picLocks noChangeAspect="1"/>
          </p:cNvPicPr>
          <p:nvPr/>
        </p:nvPicPr>
        <p:blipFill>
          <a:blip r:embed="rId3" cstate="print"/>
          <a:stretch>
            <a:fillRect/>
          </a:stretch>
        </p:blipFill>
        <p:spPr>
          <a:xfrm>
            <a:off x="5486400" y="762000"/>
            <a:ext cx="2590800" cy="3352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prst="artDeco"/>
            <a:contourClr>
              <a:srgbClr val="C0C0C0"/>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609600"/>
          </a:xfrm>
          <a:solidFill>
            <a:srgbClr val="006666">
              <a:alpha val="49019"/>
            </a:srgbClr>
          </a:solidFill>
        </p:spPr>
        <p:txBody>
          <a:bodyPr/>
          <a:lstStyle/>
          <a:p>
            <a:r>
              <a:rPr lang="en-US" dirty="0" smtClean="0"/>
              <a:t>Clearance Periods*</a:t>
            </a:r>
          </a:p>
        </p:txBody>
      </p:sp>
      <p:sp>
        <p:nvSpPr>
          <p:cNvPr id="59395" name="Content Placeholder 2"/>
          <p:cNvSpPr>
            <a:spLocks noGrp="1"/>
          </p:cNvSpPr>
          <p:nvPr>
            <p:ph idx="1"/>
          </p:nvPr>
        </p:nvSpPr>
        <p:spPr>
          <a:xfrm>
            <a:off x="152400" y="990600"/>
            <a:ext cx="7467600" cy="2971800"/>
          </a:xfrm>
        </p:spPr>
        <p:txBody>
          <a:bodyPr/>
          <a:lstStyle/>
          <a:p>
            <a:r>
              <a:rPr lang="en-US" sz="2800" dirty="0" smtClean="0"/>
              <a:t>Atrial fibrillation – 2 years</a:t>
            </a:r>
          </a:p>
          <a:p>
            <a:r>
              <a:rPr lang="en-US" sz="2800" dirty="0" smtClean="0"/>
              <a:t>Cancer – depends on type</a:t>
            </a:r>
          </a:p>
          <a:p>
            <a:r>
              <a:rPr lang="en-US" sz="2800" dirty="0" smtClean="0"/>
              <a:t>Colon cancer – 5 years</a:t>
            </a:r>
          </a:p>
          <a:p>
            <a:r>
              <a:rPr lang="en-US" sz="2800" dirty="0" smtClean="0"/>
              <a:t>Prostate cancer – 2 years</a:t>
            </a:r>
          </a:p>
          <a:p>
            <a:r>
              <a:rPr lang="en-US" sz="2800" dirty="0" smtClean="0"/>
              <a:t>Epilepsy – 1 year since last seizure</a:t>
            </a:r>
          </a:p>
          <a:p>
            <a:r>
              <a:rPr lang="en-US" sz="2800" dirty="0" smtClean="0"/>
              <a:t>Hyperthyroid – 6 months</a:t>
            </a:r>
          </a:p>
          <a:p>
            <a:r>
              <a:rPr lang="en-US" sz="2800" dirty="0" smtClean="0"/>
              <a:t>Gastric Bypass – 5 years and stable weight for at least 12 months</a:t>
            </a:r>
          </a:p>
        </p:txBody>
      </p:sp>
      <p:sp>
        <p:nvSpPr>
          <p:cNvPr id="59396" name="TextBox 3"/>
          <p:cNvSpPr txBox="1">
            <a:spLocks noChangeArrowheads="1"/>
          </p:cNvSpPr>
          <p:nvPr/>
        </p:nvSpPr>
        <p:spPr bwMode="auto">
          <a:xfrm>
            <a:off x="304800" y="5726113"/>
            <a:ext cx="5453063" cy="307975"/>
          </a:xfrm>
          <a:prstGeom prst="rect">
            <a:avLst/>
          </a:prstGeom>
          <a:noFill/>
          <a:ln w="9525">
            <a:noFill/>
            <a:miter lim="800000"/>
            <a:headEnd/>
            <a:tailEnd/>
          </a:ln>
        </p:spPr>
        <p:txBody>
          <a:bodyPr wrap="none">
            <a:spAutoFit/>
          </a:bodyPr>
          <a:lstStyle/>
          <a:p>
            <a:r>
              <a:rPr lang="en-US" sz="1400"/>
              <a:t>This is only a summary. Check the Broker Guide for further details.</a:t>
            </a:r>
          </a:p>
        </p:txBody>
      </p:sp>
      <p:pic>
        <p:nvPicPr>
          <p:cNvPr id="5" name="Picture 4" descr="Gen 24 Broker Guide png.png"/>
          <p:cNvPicPr>
            <a:picLocks noChangeAspect="1"/>
          </p:cNvPicPr>
          <p:nvPr/>
        </p:nvPicPr>
        <p:blipFill>
          <a:blip r:embed="rId3" cstate="print"/>
          <a:stretch>
            <a:fillRect/>
          </a:stretch>
        </p:blipFill>
        <p:spPr>
          <a:xfrm>
            <a:off x="6248400" y="152400"/>
            <a:ext cx="2590800" cy="3352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prst="artDeco"/>
            <a:contourClr>
              <a:srgbClr val="C0C0C0"/>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Slide Number Placeholder 3"/>
          <p:cNvSpPr txBox="1">
            <a:spLocks noGrp="1"/>
          </p:cNvSpPr>
          <p:nvPr/>
        </p:nvSpPr>
        <p:spPr bwMode="auto">
          <a:xfrm>
            <a:off x="8686800" y="420688"/>
            <a:ext cx="457200" cy="228600"/>
          </a:xfrm>
          <a:prstGeom prst="rect">
            <a:avLst/>
          </a:prstGeom>
          <a:noFill/>
          <a:ln w="9525">
            <a:noFill/>
            <a:miter lim="800000"/>
            <a:headEnd/>
            <a:tailEnd/>
          </a:ln>
        </p:spPr>
        <p:txBody>
          <a:bodyPr/>
          <a:lstStyle/>
          <a:p>
            <a:fld id="{0876742E-93D5-4744-9C35-6B66BC77B5BC}" type="slidenum">
              <a:rPr lang="en-US" sz="900"/>
              <a:pPr/>
              <a:t>48</a:t>
            </a:fld>
            <a:endParaRPr lang="en-US" sz="900"/>
          </a:p>
        </p:txBody>
      </p:sp>
      <p:sp>
        <p:nvSpPr>
          <p:cNvPr id="54276" name="Rectangle 2"/>
          <p:cNvSpPr>
            <a:spLocks noGrp="1" noChangeArrowheads="1"/>
          </p:cNvSpPr>
          <p:nvPr>
            <p:ph type="title" idx="4294967295"/>
          </p:nvPr>
        </p:nvSpPr>
        <p:spPr>
          <a:xfrm>
            <a:off x="228600" y="0"/>
            <a:ext cx="6234113" cy="457200"/>
          </a:xfrm>
        </p:spPr>
        <p:txBody>
          <a:bodyPr/>
          <a:lstStyle/>
          <a:p>
            <a:pPr eaLnBrk="1" hangingPunct="1"/>
            <a:r>
              <a:rPr lang="en-US" sz="3200" dirty="0" smtClean="0"/>
              <a:t>On-line Tools</a:t>
            </a:r>
          </a:p>
        </p:txBody>
      </p:sp>
      <p:pic>
        <p:nvPicPr>
          <p:cNvPr id="7" name="Picture 6" descr="estore home page.bmp"/>
          <p:cNvPicPr>
            <a:picLocks noChangeAspect="1"/>
          </p:cNvPicPr>
          <p:nvPr/>
        </p:nvPicPr>
        <p:blipFill>
          <a:blip r:embed="rId2" cstate="print"/>
          <a:stretch>
            <a:fillRect/>
          </a:stretch>
        </p:blipFill>
        <p:spPr>
          <a:xfrm>
            <a:off x="685801" y="1446358"/>
            <a:ext cx="4114800" cy="28719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4800600" y="1905000"/>
            <a:ext cx="4114800" cy="584775"/>
          </a:xfrm>
          <a:prstGeom prst="rect">
            <a:avLst/>
          </a:prstGeom>
          <a:noFill/>
        </p:spPr>
        <p:txBody>
          <a:bodyPr wrap="square" rtlCol="0">
            <a:spAutoFit/>
          </a:bodyPr>
          <a:lstStyle/>
          <a:p>
            <a:r>
              <a:rPr lang="en-US" sz="3200" i="1" dirty="0" smtClean="0">
                <a:latin typeface="Cambria" pitchFamily="18" charset="0"/>
              </a:rPr>
              <a:t>www.goldenrule.com</a:t>
            </a:r>
            <a:endParaRPr lang="en-US" sz="3200" i="1" dirty="0">
              <a:latin typeface="Cambria" pitchFamily="18" charset="0"/>
            </a:endParaRPr>
          </a:p>
        </p:txBody>
      </p:sp>
      <p:sp>
        <p:nvSpPr>
          <p:cNvPr id="11" name="Rectangle 10"/>
          <p:cNvSpPr/>
          <p:nvPr/>
        </p:nvSpPr>
        <p:spPr>
          <a:xfrm>
            <a:off x="1295400" y="5105400"/>
            <a:ext cx="6172200" cy="1200329"/>
          </a:xfrm>
          <a:prstGeom prst="rect">
            <a:avLst/>
          </a:prstGeom>
        </p:spPr>
        <p:txBody>
          <a:bodyPr wrap="square">
            <a:spAutoFit/>
          </a:bodyPr>
          <a:lstStyle/>
          <a:p>
            <a:pPr algn="ctr">
              <a:defRPr/>
            </a:pPr>
            <a:r>
              <a:rPr lang="en-US" sz="3600" b="1" spc="150" dirty="0" smtClean="0">
                <a:ln w="11430"/>
                <a:solidFill>
                  <a:schemeClr val="accent6">
                    <a:lumMod val="50000"/>
                  </a:schemeClr>
                </a:solidFill>
                <a:effectLst>
                  <a:outerShdw blurRad="25400" algn="tl" rotWithShape="0">
                    <a:srgbClr val="000000">
                      <a:alpha val="43000"/>
                    </a:srgbClr>
                  </a:outerShdw>
                </a:effectLst>
              </a:rPr>
              <a:t>Your own Golden Rule store</a:t>
            </a:r>
            <a:endParaRPr lang="en-US" sz="3600" b="1" spc="150" dirty="0">
              <a:ln w="11430"/>
              <a:solidFill>
                <a:schemeClr val="accent6">
                  <a:lumMod val="50000"/>
                </a:schemeClr>
              </a:solidFill>
              <a:effectLst>
                <a:outerShdw blurRad="25400" algn="tl" rotWithShape="0">
                  <a:srgbClr val="000000">
                    <a:alpha val="43000"/>
                  </a:srgbClr>
                </a:outerShdw>
              </a:effectLst>
            </a:endParaRPr>
          </a:p>
        </p:txBody>
      </p:sp>
      <p:sp>
        <p:nvSpPr>
          <p:cNvPr id="12" name="Rectangle 11"/>
          <p:cNvSpPr/>
          <p:nvPr/>
        </p:nvSpPr>
        <p:spPr>
          <a:xfrm>
            <a:off x="5715000" y="2895600"/>
            <a:ext cx="1868845" cy="369332"/>
          </a:xfrm>
          <a:prstGeom prst="rect">
            <a:avLst/>
          </a:prstGeom>
        </p:spPr>
        <p:txBody>
          <a:bodyPr wrap="none">
            <a:spAutoFit/>
          </a:bodyPr>
          <a:lstStyle/>
          <a:p>
            <a:pPr algn="ctr">
              <a:defRPr/>
            </a:pP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It’s convenient!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3" name="Rectangle 12"/>
          <p:cNvSpPr/>
          <p:nvPr/>
        </p:nvSpPr>
        <p:spPr>
          <a:xfrm>
            <a:off x="5638800" y="3429000"/>
            <a:ext cx="2082621" cy="369332"/>
          </a:xfrm>
          <a:prstGeom prst="rect">
            <a:avLst/>
          </a:prstGeom>
        </p:spPr>
        <p:txBody>
          <a:bodyPr wrap="none">
            <a:spAutoFit/>
          </a:bodyPr>
          <a:lstStyle/>
          <a:p>
            <a:pPr algn="ctr">
              <a:defRPr/>
            </a:pP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Fast and efficient</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E-Store</a:t>
            </a:r>
            <a:endParaRPr lang="en-US" dirty="0"/>
          </a:p>
        </p:txBody>
      </p:sp>
      <p:sp>
        <p:nvSpPr>
          <p:cNvPr id="3" name="Content Placeholder 2"/>
          <p:cNvSpPr>
            <a:spLocks noGrp="1"/>
          </p:cNvSpPr>
          <p:nvPr>
            <p:ph idx="1"/>
          </p:nvPr>
        </p:nvSpPr>
        <p:spPr>
          <a:xfrm>
            <a:off x="304800" y="1981200"/>
            <a:ext cx="6781800" cy="3048000"/>
          </a:xfrm>
        </p:spPr>
        <p:txBody>
          <a:bodyPr/>
          <a:lstStyle/>
          <a:p>
            <a:r>
              <a:rPr lang="en-US" dirty="0" smtClean="0"/>
              <a:t>Online quoting</a:t>
            </a:r>
          </a:p>
          <a:p>
            <a:r>
              <a:rPr lang="en-US" dirty="0" smtClean="0"/>
              <a:t>Application submission</a:t>
            </a:r>
          </a:p>
          <a:p>
            <a:r>
              <a:rPr lang="en-US" dirty="0" smtClean="0"/>
              <a:t>Online tracking</a:t>
            </a:r>
          </a:p>
          <a:p>
            <a:r>
              <a:rPr lang="en-US" dirty="0" smtClean="0"/>
              <a:t>Marketing material</a:t>
            </a:r>
          </a:p>
          <a:p>
            <a:r>
              <a:rPr lang="en-US" dirty="0" smtClean="0"/>
              <a:t>Training access</a:t>
            </a:r>
          </a:p>
          <a:p>
            <a:r>
              <a:rPr lang="en-US" dirty="0" smtClean="0"/>
              <a:t>More</a:t>
            </a:r>
            <a:endParaRPr lang="en-US" dirty="0"/>
          </a:p>
        </p:txBody>
      </p:sp>
      <p:graphicFrame>
        <p:nvGraphicFramePr>
          <p:cNvPr id="4" name="Diagram 3"/>
          <p:cNvGraphicFramePr/>
          <p:nvPr/>
        </p:nvGraphicFramePr>
        <p:xfrm>
          <a:off x="533400" y="914400"/>
          <a:ext cx="73914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115" name="Picture 3"/>
          <p:cNvPicPr>
            <a:picLocks noChangeAspect="1" noChangeArrowheads="1"/>
          </p:cNvPicPr>
          <p:nvPr/>
        </p:nvPicPr>
        <p:blipFill>
          <a:blip r:embed="rId8" cstate="print"/>
          <a:srcRect r="3125"/>
          <a:stretch>
            <a:fillRect/>
          </a:stretch>
        </p:blipFill>
        <p:spPr bwMode="auto">
          <a:xfrm>
            <a:off x="4800600" y="2057401"/>
            <a:ext cx="4343400" cy="3362632"/>
          </a:xfrm>
          <a:prstGeom prst="rect">
            <a:avLst/>
          </a:prstGeom>
          <a:noFill/>
          <a:ln w="9525">
            <a:noFill/>
            <a:miter lim="800000"/>
            <a:headEnd/>
            <a:tailEnd/>
          </a:ln>
        </p:spPr>
      </p:pic>
      <p:sp>
        <p:nvSpPr>
          <p:cNvPr id="6" name="Rectangle 5"/>
          <p:cNvSpPr/>
          <p:nvPr/>
        </p:nvSpPr>
        <p:spPr>
          <a:xfrm>
            <a:off x="228599" y="5486400"/>
            <a:ext cx="7135480" cy="1200329"/>
          </a:xfrm>
          <a:prstGeom prst="rect">
            <a:avLst/>
          </a:prstGeom>
          <a:noFill/>
        </p:spPr>
        <p:txBody>
          <a:bodyPr wrap="none" lIns="91440" tIns="45720" rIns="91440" bIns="45720">
            <a:spAutoFit/>
          </a:bodyPr>
          <a:lstStyle/>
          <a:p>
            <a:pPr algn="ctr"/>
            <a:r>
              <a:rPr lang="en-US" sz="36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hlinkClick r:id="rId9"/>
              </a:rPr>
              <a:t>www.goldenrulehealth.com/broker</a:t>
            </a:r>
            <a:endParaRPr lang="en-US" sz="36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endParaRPr lang="en-US" sz="36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Picture 6" descr="broker training tab estore.png"/>
          <p:cNvPicPr>
            <a:picLocks noChangeAspect="1"/>
          </p:cNvPicPr>
          <p:nvPr/>
        </p:nvPicPr>
        <p:blipFill>
          <a:blip r:embed="rId10" cstate="print"/>
          <a:srcRect r="3303"/>
          <a:stretch>
            <a:fillRect/>
          </a:stretch>
        </p:blipFill>
        <p:spPr>
          <a:xfrm>
            <a:off x="4800600" y="2098329"/>
            <a:ext cx="4267200" cy="33118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Diagram 10"/>
          <p:cNvPicPr>
            <a:picLocks noChangeArrowheads="1"/>
          </p:cNvPicPr>
          <p:nvPr/>
        </p:nvPicPr>
        <p:blipFill>
          <a:blip r:embed="rId2" cstate="print">
            <a:duotone>
              <a:prstClr val="black"/>
              <a:schemeClr val="accent1">
                <a:tint val="45000"/>
                <a:satMod val="400000"/>
              </a:schemeClr>
            </a:duotone>
          </a:blip>
          <a:srcRect t="39799" b="44174"/>
          <a:stretch>
            <a:fillRect/>
          </a:stretch>
        </p:blipFill>
        <p:spPr bwMode="auto">
          <a:xfrm>
            <a:off x="304800" y="2362200"/>
            <a:ext cx="4767262"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3" name="Text Box 4"/>
          <p:cNvSpPr txBox="1">
            <a:spLocks noChangeArrowheads="1"/>
          </p:cNvSpPr>
          <p:nvPr/>
        </p:nvSpPr>
        <p:spPr bwMode="auto">
          <a:xfrm>
            <a:off x="22225" y="5943600"/>
            <a:ext cx="6873875" cy="553998"/>
          </a:xfrm>
          <a:prstGeom prst="rect">
            <a:avLst/>
          </a:prstGeom>
          <a:noFill/>
          <a:ln w="9525" algn="ctr">
            <a:noFill/>
            <a:miter lim="800000"/>
            <a:headEnd/>
            <a:tailEnd/>
          </a:ln>
        </p:spPr>
        <p:txBody>
          <a:bodyPr wrap="square">
            <a:spAutoFit/>
          </a:bodyPr>
          <a:lstStyle/>
          <a:p>
            <a:pPr eaLnBrk="0" hangingPunct="0"/>
            <a:r>
              <a:rPr lang="en-US" sz="1000" dirty="0">
                <a:latin typeface="Calibri" pitchFamily="34" charset="0"/>
              </a:rPr>
              <a:t>* Actual </a:t>
            </a:r>
            <a:r>
              <a:rPr lang="en-US" sz="1000" dirty="0" smtClean="0">
                <a:latin typeface="Calibri" pitchFamily="34" charset="0"/>
              </a:rPr>
              <a:t>2008 </a:t>
            </a:r>
            <a:r>
              <a:rPr lang="en-US" sz="1000" dirty="0">
                <a:latin typeface="Calibri" pitchFamily="34" charset="0"/>
              </a:rPr>
              <a:t>health underwriting results</a:t>
            </a:r>
          </a:p>
          <a:p>
            <a:r>
              <a:rPr lang="en-US" sz="1000" dirty="0">
                <a:latin typeface="Calibri" pitchFamily="34" charset="0"/>
              </a:rPr>
              <a:t>** Actual health claims results </a:t>
            </a:r>
            <a:r>
              <a:rPr lang="en-US" sz="1000" dirty="0" smtClean="0">
                <a:latin typeface="Calibri" pitchFamily="34" charset="0"/>
              </a:rPr>
              <a:t>2008</a:t>
            </a:r>
            <a:endParaRPr lang="en-US" sz="1000" dirty="0">
              <a:latin typeface="Calibri" pitchFamily="34" charset="0"/>
            </a:endParaRPr>
          </a:p>
          <a:p>
            <a:pPr eaLnBrk="0" hangingPunct="0"/>
            <a:r>
              <a:rPr lang="en-US" sz="1000" dirty="0"/>
              <a:t> </a:t>
            </a:r>
          </a:p>
        </p:txBody>
      </p:sp>
      <p:sp>
        <p:nvSpPr>
          <p:cNvPr id="20484" name="Rectangle 2"/>
          <p:cNvSpPr>
            <a:spLocks noChangeArrowheads="1"/>
          </p:cNvSpPr>
          <p:nvPr/>
        </p:nvSpPr>
        <p:spPr bwMode="auto">
          <a:xfrm>
            <a:off x="152400" y="152400"/>
            <a:ext cx="6234113" cy="457200"/>
          </a:xfrm>
          <a:prstGeom prst="rect">
            <a:avLst/>
          </a:prstGeom>
          <a:noFill/>
          <a:ln w="9525">
            <a:noFill/>
            <a:miter lim="800000"/>
            <a:headEnd/>
            <a:tailEnd/>
          </a:ln>
        </p:spPr>
        <p:txBody>
          <a:bodyPr anchor="ctr"/>
          <a:lstStyle/>
          <a:p>
            <a:pPr eaLnBrk="0" hangingPunct="0"/>
            <a:r>
              <a:rPr lang="en-US" sz="3200" b="1" dirty="0">
                <a:latin typeface="+mj-lt"/>
              </a:rPr>
              <a:t>Commitment to Quality</a:t>
            </a:r>
          </a:p>
        </p:txBody>
      </p:sp>
      <p:pic>
        <p:nvPicPr>
          <p:cNvPr id="20485" name="Diagram 10"/>
          <p:cNvPicPr>
            <a:picLocks noChangeArrowheads="1"/>
          </p:cNvPicPr>
          <p:nvPr/>
        </p:nvPicPr>
        <p:blipFill>
          <a:blip r:embed="rId2" cstate="print"/>
          <a:srcRect t="734" b="84106"/>
          <a:stretch>
            <a:fillRect/>
          </a:stretch>
        </p:blipFill>
        <p:spPr bwMode="auto">
          <a:xfrm>
            <a:off x="304800" y="762000"/>
            <a:ext cx="4651375" cy="720725"/>
          </a:xfrm>
          <a:prstGeom prst="rect">
            <a:avLst/>
          </a:prstGeom>
          <a:noFill/>
          <a:ln w="9525">
            <a:noFill/>
            <a:miter lim="800000"/>
            <a:headEnd/>
            <a:tailEnd/>
          </a:ln>
        </p:spPr>
      </p:pic>
      <p:graphicFrame>
        <p:nvGraphicFramePr>
          <p:cNvPr id="9" name="Diagram 8"/>
          <p:cNvGraphicFramePr/>
          <p:nvPr/>
        </p:nvGraphicFramePr>
        <p:xfrm>
          <a:off x="381001" y="1524000"/>
          <a:ext cx="5257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381000" y="3200400"/>
          <a:ext cx="8534400"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AutoShape 21" descr="girl smiling w glasses"/>
          <p:cNvSpPr>
            <a:spLocks noChangeArrowheads="1"/>
          </p:cNvSpPr>
          <p:nvPr/>
        </p:nvSpPr>
        <p:spPr bwMode="auto">
          <a:xfrm>
            <a:off x="6019800" y="304800"/>
            <a:ext cx="2743200" cy="1916112"/>
          </a:xfrm>
          <a:prstGeom prst="roundRect">
            <a:avLst>
              <a:gd name="adj" fmla="val 16667"/>
            </a:avLst>
          </a:prstGeom>
          <a:blipFill dpi="0" rotWithShape="1">
            <a:blip r:embed="rId13" cstate="print"/>
            <a:srcRect/>
            <a:stretch>
              <a:fillRect/>
            </a:stretch>
          </a:blipFill>
          <a:ln w="9525">
            <a:solidFill>
              <a:schemeClr val="accent2"/>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3276600" cy="1600200"/>
          </a:xfrm>
        </p:spPr>
        <p:txBody>
          <a:bodyPr/>
          <a:lstStyle/>
          <a:p>
            <a:r>
              <a:rPr lang="en-US" sz="3200" dirty="0" smtClean="0"/>
              <a:t>Two Easy Ways</a:t>
            </a:r>
          </a:p>
        </p:txBody>
      </p:sp>
      <p:sp>
        <p:nvSpPr>
          <p:cNvPr id="3" name="Content Placeholder 2"/>
          <p:cNvSpPr>
            <a:spLocks noGrp="1"/>
          </p:cNvSpPr>
          <p:nvPr>
            <p:ph sz="half" idx="1"/>
          </p:nvPr>
        </p:nvSpPr>
        <p:spPr>
          <a:xfrm>
            <a:off x="3886200" y="990600"/>
            <a:ext cx="3200400" cy="1524000"/>
          </a:xfrm>
        </p:spPr>
        <p:txBody>
          <a:bodyPr/>
          <a:lstStyle/>
          <a:p>
            <a:r>
              <a:rPr lang="en-US" smtClean="0"/>
              <a:t>Call</a:t>
            </a:r>
          </a:p>
          <a:p>
            <a:pPr lvl="1"/>
            <a:r>
              <a:rPr lang="en-US" smtClean="0"/>
              <a:t>800-474-4467</a:t>
            </a:r>
          </a:p>
          <a:p>
            <a:r>
              <a:rPr lang="en-US" smtClean="0"/>
              <a:t>E-store</a:t>
            </a:r>
          </a:p>
          <a:p>
            <a:pPr lvl="1">
              <a:buFont typeface="Wingdings" pitchFamily="2" charset="2"/>
              <a:buNone/>
            </a:pPr>
            <a:endParaRPr lang="en-US" smtClean="0"/>
          </a:p>
        </p:txBody>
      </p:sp>
      <p:sp>
        <p:nvSpPr>
          <p:cNvPr id="4" name="Content Placeholder 3"/>
          <p:cNvSpPr>
            <a:spLocks noGrp="1"/>
          </p:cNvSpPr>
          <p:nvPr>
            <p:ph sz="half" idx="2"/>
          </p:nvPr>
        </p:nvSpPr>
        <p:spPr>
          <a:xfrm>
            <a:off x="228600" y="3124200"/>
            <a:ext cx="6324600" cy="3048000"/>
          </a:xfrm>
        </p:spPr>
        <p:txBody>
          <a:bodyPr/>
          <a:lstStyle/>
          <a:p>
            <a:r>
              <a:rPr lang="en-US" dirty="0" smtClean="0"/>
              <a:t>Age and gender</a:t>
            </a:r>
          </a:p>
          <a:p>
            <a:r>
              <a:rPr lang="en-US" dirty="0" smtClean="0"/>
              <a:t>Diagnosis and Date </a:t>
            </a:r>
          </a:p>
          <a:p>
            <a:r>
              <a:rPr lang="en-US" dirty="0" smtClean="0"/>
              <a:t>Prescribed treatment </a:t>
            </a:r>
          </a:p>
          <a:p>
            <a:r>
              <a:rPr lang="en-US" dirty="0" smtClean="0"/>
              <a:t>HBP readings</a:t>
            </a:r>
          </a:p>
          <a:p>
            <a:r>
              <a:rPr lang="en-US" dirty="0" smtClean="0"/>
              <a:t>Height and weight</a:t>
            </a:r>
          </a:p>
        </p:txBody>
      </p:sp>
      <p:sp>
        <p:nvSpPr>
          <p:cNvPr id="5" name="Title 1"/>
          <p:cNvSpPr txBox="1">
            <a:spLocks/>
          </p:cNvSpPr>
          <p:nvPr/>
        </p:nvSpPr>
        <p:spPr bwMode="auto">
          <a:xfrm>
            <a:off x="0" y="0"/>
            <a:ext cx="9144000" cy="609600"/>
          </a:xfrm>
          <a:prstGeom prst="rect">
            <a:avLst/>
          </a:prstGeom>
          <a:noFill/>
          <a:ln w="9525">
            <a:noFill/>
            <a:miter lim="800000"/>
            <a:headEnd/>
            <a:tailEnd/>
          </a:ln>
        </p:spPr>
        <p:txBody>
          <a:bodyPr anchor="ctr"/>
          <a:lstStyle/>
          <a:p>
            <a:pPr>
              <a:defRPr/>
            </a:pPr>
            <a:r>
              <a:rPr lang="en-US" sz="4000" kern="0">
                <a:solidFill>
                  <a:schemeClr val="tx2"/>
                </a:solidFill>
                <a:latin typeface="+mj-lt"/>
                <a:ea typeface="+mj-ea"/>
                <a:cs typeface="+mj-cs"/>
              </a:rPr>
              <a:t>Preliminary Evaluations*</a:t>
            </a:r>
            <a:endParaRPr lang="en-US" sz="4000" kern="0" dirty="0">
              <a:solidFill>
                <a:schemeClr val="tx2"/>
              </a:solidFill>
              <a:latin typeface="+mj-lt"/>
              <a:ea typeface="+mj-ea"/>
              <a:cs typeface="+mj-cs"/>
            </a:endParaRPr>
          </a:p>
        </p:txBody>
      </p:sp>
      <p:sp>
        <p:nvSpPr>
          <p:cNvPr id="6" name="Title 1"/>
          <p:cNvSpPr txBox="1">
            <a:spLocks/>
          </p:cNvSpPr>
          <p:nvPr/>
        </p:nvSpPr>
        <p:spPr bwMode="auto">
          <a:xfrm>
            <a:off x="152400" y="1752600"/>
            <a:ext cx="4191000" cy="1066800"/>
          </a:xfrm>
          <a:prstGeom prst="rect">
            <a:avLst/>
          </a:prstGeom>
          <a:noFill/>
          <a:ln w="9525">
            <a:noFill/>
            <a:miter lim="800000"/>
            <a:headEnd/>
            <a:tailEnd/>
          </a:ln>
        </p:spPr>
        <p:txBody>
          <a:bodyPr anchor="ctr"/>
          <a:lstStyle/>
          <a:p>
            <a:pPr>
              <a:defRPr/>
            </a:pPr>
            <a:r>
              <a:rPr lang="en-US" sz="3600" kern="0" dirty="0">
                <a:solidFill>
                  <a:schemeClr val="tx2"/>
                </a:solidFill>
                <a:latin typeface="+mj-lt"/>
                <a:ea typeface="+mj-ea"/>
                <a:cs typeface="+mj-cs"/>
              </a:rPr>
              <a:t>Information needed:</a:t>
            </a:r>
          </a:p>
        </p:txBody>
      </p:sp>
      <p:pic>
        <p:nvPicPr>
          <p:cNvPr id="7" name="Picture 6" descr="customer service 2 12195253-1153x1665.jpg"/>
          <p:cNvPicPr>
            <a:picLocks noChangeAspect="1"/>
          </p:cNvPicPr>
          <p:nvPr/>
        </p:nvPicPr>
        <p:blipFill>
          <a:blip r:embed="rId3" cstate="print"/>
          <a:stretch>
            <a:fillRect/>
          </a:stretch>
        </p:blipFill>
        <p:spPr>
          <a:xfrm>
            <a:off x="4911694" y="2438400"/>
            <a:ext cx="3851306"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5638800"/>
            <a:ext cx="8839200" cy="646331"/>
          </a:xfrm>
          <a:prstGeom prst="rect">
            <a:avLst/>
          </a:prstGeom>
          <a:noFill/>
        </p:spPr>
        <p:txBody>
          <a:bodyPr wrap="square" rtlCol="0">
            <a:spAutoFit/>
          </a:bodyPr>
          <a:lstStyle/>
          <a:p>
            <a:r>
              <a:rPr lang="en-US" dirty="0" smtClean="0"/>
              <a:t>*Preliminary Evaluations are not a guarantee of coverage.  Final decision is up to underwriting at time of application submission.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228600" y="0"/>
            <a:ext cx="6959600" cy="958850"/>
          </a:xfrm>
        </p:spPr>
        <p:txBody>
          <a:bodyPr/>
          <a:lstStyle/>
          <a:p>
            <a:pPr eaLnBrk="1" hangingPunct="1">
              <a:defRPr/>
            </a:pPr>
            <a:r>
              <a:rPr lang="en-US" sz="3200" dirty="0" smtClean="0">
                <a:cs typeface="+mj-cs"/>
              </a:rPr>
              <a:t>Application</a:t>
            </a:r>
          </a:p>
        </p:txBody>
      </p:sp>
      <p:sp>
        <p:nvSpPr>
          <p:cNvPr id="59395" name="Rectangle 2051"/>
          <p:cNvSpPr>
            <a:spLocks noGrp="1" noChangeArrowheads="1"/>
          </p:cNvSpPr>
          <p:nvPr>
            <p:ph type="body" sz="half" idx="1"/>
          </p:nvPr>
        </p:nvSpPr>
        <p:spPr>
          <a:xfrm>
            <a:off x="439738" y="968375"/>
            <a:ext cx="6302375" cy="2590800"/>
          </a:xfrm>
        </p:spPr>
        <p:txBody>
          <a:bodyPr/>
          <a:lstStyle/>
          <a:p>
            <a:pPr eaLnBrk="1" hangingPunct="1">
              <a:lnSpc>
                <a:spcPct val="80000"/>
              </a:lnSpc>
            </a:pPr>
            <a:r>
              <a:rPr lang="en-US" sz="1800" dirty="0" smtClean="0">
                <a:latin typeface="Arial Narrow" pitchFamily="34" charset="0"/>
              </a:rPr>
              <a:t>YOUR broker name and number are embedded to application. Information is secure </a:t>
            </a:r>
            <a:r>
              <a:rPr lang="en-US" sz="1800" dirty="0" smtClean="0"/>
              <a:t>–</a:t>
            </a:r>
            <a:r>
              <a:rPr lang="en-US" sz="1800" dirty="0" smtClean="0">
                <a:latin typeface="Arial Narrow" pitchFamily="34" charset="0"/>
              </a:rPr>
              <a:t> encrypted user </a:t>
            </a:r>
            <a:r>
              <a:rPr lang="en-US" sz="1800" dirty="0" err="1" smtClean="0">
                <a:latin typeface="Arial Narrow" pitchFamily="34" charset="0"/>
              </a:rPr>
              <a:t>i.d</a:t>
            </a:r>
            <a:r>
              <a:rPr lang="en-US" sz="1800" dirty="0" smtClean="0">
                <a:latin typeface="Arial Narrow" pitchFamily="34" charset="0"/>
              </a:rPr>
              <a:t>. and password.  E-Signature by client.</a:t>
            </a:r>
          </a:p>
          <a:p>
            <a:pPr eaLnBrk="1" hangingPunct="1">
              <a:lnSpc>
                <a:spcPct val="80000"/>
              </a:lnSpc>
            </a:pPr>
            <a:r>
              <a:rPr lang="en-US" sz="1800" dirty="0" smtClean="0">
                <a:latin typeface="Arial Narrow" pitchFamily="34" charset="0"/>
              </a:rPr>
              <a:t>Paper – faxed or mailed</a:t>
            </a:r>
          </a:p>
          <a:p>
            <a:pPr eaLnBrk="1" hangingPunct="1">
              <a:lnSpc>
                <a:spcPct val="80000"/>
              </a:lnSpc>
            </a:pPr>
            <a:r>
              <a:rPr lang="en-US" sz="1800" dirty="0" smtClean="0">
                <a:latin typeface="Arial Narrow" pitchFamily="34" charset="0"/>
              </a:rPr>
              <a:t>Effective date of choice</a:t>
            </a:r>
          </a:p>
          <a:p>
            <a:pPr eaLnBrk="1" hangingPunct="1">
              <a:lnSpc>
                <a:spcPct val="80000"/>
              </a:lnSpc>
            </a:pPr>
            <a:r>
              <a:rPr lang="en-US" sz="1800" dirty="0" smtClean="0">
                <a:latin typeface="Arial Narrow" pitchFamily="34" charset="0"/>
              </a:rPr>
              <a:t>Draft date of choice</a:t>
            </a:r>
          </a:p>
          <a:p>
            <a:pPr eaLnBrk="1" hangingPunct="1">
              <a:lnSpc>
                <a:spcPct val="80000"/>
              </a:lnSpc>
            </a:pPr>
            <a:r>
              <a:rPr lang="en-US" sz="1800" dirty="0" smtClean="0">
                <a:latin typeface="Arial Narrow" pitchFamily="34" charset="0"/>
              </a:rPr>
              <a:t>Draft premium on submission</a:t>
            </a:r>
          </a:p>
          <a:p>
            <a:pPr eaLnBrk="1" hangingPunct="1">
              <a:lnSpc>
                <a:spcPct val="80000"/>
              </a:lnSpc>
            </a:pPr>
            <a:r>
              <a:rPr lang="en-US" sz="1800" dirty="0" smtClean="0">
                <a:latin typeface="Arial Narrow" pitchFamily="34" charset="0"/>
              </a:rPr>
              <a:t>Policy goes to agent – client receives id cards. You can change this option to have the policy go to the client.  </a:t>
            </a:r>
          </a:p>
        </p:txBody>
      </p:sp>
      <p:graphicFrame>
        <p:nvGraphicFramePr>
          <p:cNvPr id="392196" name="Group 2052"/>
          <p:cNvGraphicFramePr>
            <a:graphicFrameLocks noGrp="1"/>
          </p:cNvGraphicFramePr>
          <p:nvPr>
            <p:ph sz="half" idx="2"/>
          </p:nvPr>
        </p:nvGraphicFramePr>
        <p:xfrm>
          <a:off x="838200" y="3505200"/>
          <a:ext cx="5407024" cy="2380488"/>
        </p:xfrm>
        <a:graphic>
          <a:graphicData uri="http://schemas.openxmlformats.org/drawingml/2006/table">
            <a:tbl>
              <a:tblPr/>
              <a:tblGrid>
                <a:gridCol w="1873594"/>
                <a:gridCol w="1766715"/>
                <a:gridCol w="1766715"/>
              </a:tblGrid>
              <a:tr h="573088">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Initial Payment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8A8"/>
                    </a:solid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Ongoing Payment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8A8"/>
                    </a:solid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rPr>
                        <a:t>Ongoing </a:t>
                      </a:r>
                    </a:p>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1" i="0" u="none" strike="noStrike" cap="none" normalizeH="0" baseline="0" smtClean="0">
                          <a:ln>
                            <a:noFill/>
                          </a:ln>
                          <a:solidFill>
                            <a:schemeClr val="bg1"/>
                          </a:solidFill>
                          <a:effectLst/>
                          <a:latin typeface="Arial" charset="0"/>
                          <a:ea typeface="ＭＳ Ｐゴシック" charset="-128"/>
                        </a:rPr>
                        <a:t>Payment</a:t>
                      </a:r>
                      <a:endParaRPr kumimoji="0" lang="en-US" sz="1600" b="1" i="0" u="none" strike="noStrike" cap="none" normalizeH="0" baseline="0" dirty="0" smtClean="0">
                        <a:ln>
                          <a:noFill/>
                        </a:ln>
                        <a:solidFill>
                          <a:schemeClr val="bg1"/>
                        </a:solidFill>
                        <a:effectLst/>
                        <a:latin typeface="Arial" charset="0"/>
                        <a:ea typeface="ＭＳ Ｐゴシック"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18A8"/>
                    </a:solidFill>
                  </a:tcPr>
                </a:tc>
              </a:tr>
              <a:tr h="569913">
                <a:tc>
                  <a:txBody>
                    <a:bodyPr/>
                    <a:lstStyle/>
                    <a:p>
                      <a:pPr marL="0" marR="0" lvl="0" indent="0" algn="ctr"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smtClean="0">
                          <a:ln>
                            <a:noFill/>
                          </a:ln>
                          <a:solidFill>
                            <a:schemeClr val="tx1"/>
                          </a:solidFill>
                          <a:effectLst/>
                          <a:latin typeface="Arial" charset="0"/>
                          <a:ea typeface="ＭＳ Ｐゴシック" charset="-128"/>
                        </a:rPr>
                        <a:t>Bank Draft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Monthly Bank Draft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Monthly Direct Billing ($10.00 fee)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Credit Card </a:t>
                      </a:r>
                    </a:p>
                    <a:p>
                      <a:pPr marL="0" marR="0" lvl="0" indent="0" algn="ctr"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(Visa or MasterCard)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Quarterly Direct Bill ($10.00 fee)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5873750" cy="457200"/>
          </a:xfrm>
        </p:spPr>
        <p:txBody>
          <a:bodyPr>
            <a:noAutofit/>
          </a:bodyPr>
          <a:lstStyle/>
          <a:p>
            <a:pPr>
              <a:defRPr/>
            </a:pPr>
            <a:r>
              <a:rPr lang="en-US" sz="3200" dirty="0" smtClean="0">
                <a:latin typeface="Calibri" pitchFamily="34" charset="0"/>
              </a:rPr>
              <a:t>Client Presentations</a:t>
            </a:r>
          </a:p>
        </p:txBody>
      </p:sp>
      <p:grpSp>
        <p:nvGrpSpPr>
          <p:cNvPr id="2" name="Group 21"/>
          <p:cNvGrpSpPr>
            <a:grpSpLocks/>
          </p:cNvGrpSpPr>
          <p:nvPr/>
        </p:nvGrpSpPr>
        <p:grpSpPr bwMode="auto">
          <a:xfrm>
            <a:off x="3505200" y="1066800"/>
            <a:ext cx="2317750" cy="2324100"/>
            <a:chOff x="2153" y="441"/>
            <a:chExt cx="1460" cy="1464"/>
          </a:xfrm>
        </p:grpSpPr>
        <p:sp>
          <p:nvSpPr>
            <p:cNvPr id="32787" name="Text Box 7"/>
            <p:cNvSpPr txBox="1">
              <a:spLocks noChangeArrowheads="1"/>
            </p:cNvSpPr>
            <p:nvPr/>
          </p:nvSpPr>
          <p:spPr bwMode="auto">
            <a:xfrm>
              <a:off x="2364" y="1463"/>
              <a:ext cx="1040" cy="442"/>
            </a:xfrm>
            <a:prstGeom prst="rect">
              <a:avLst/>
            </a:prstGeom>
            <a:noFill/>
            <a:ln w="9525">
              <a:noFill/>
              <a:miter lim="800000"/>
              <a:headEnd/>
              <a:tailEnd/>
            </a:ln>
          </p:spPr>
          <p:txBody>
            <a:bodyPr>
              <a:spAutoFit/>
            </a:bodyPr>
            <a:lstStyle/>
            <a:p>
              <a:pPr algn="ctr">
                <a:spcBef>
                  <a:spcPct val="50000"/>
                </a:spcBef>
                <a:defRPr/>
              </a:pPr>
              <a:r>
                <a:rPr lang="en-US" sz="2000" dirty="0">
                  <a:solidFill>
                    <a:schemeClr val="tx1">
                      <a:lumMod val="75000"/>
                      <a:lumOff val="25000"/>
                    </a:schemeClr>
                  </a:solidFill>
                  <a:latin typeface="Calibri" pitchFamily="34" charset="0"/>
                </a:rPr>
                <a:t>Copay </a:t>
              </a:r>
              <a:r>
                <a:rPr lang="en-US" sz="2000" dirty="0" err="1">
                  <a:solidFill>
                    <a:schemeClr val="tx1">
                      <a:lumMod val="75000"/>
                      <a:lumOff val="25000"/>
                    </a:schemeClr>
                  </a:solidFill>
                  <a:latin typeface="Calibri" pitchFamily="34" charset="0"/>
                </a:rPr>
                <a:t>Select</a:t>
              </a:r>
              <a:r>
                <a:rPr lang="en-US" sz="2000" baseline="30000" dirty="0" err="1">
                  <a:solidFill>
                    <a:schemeClr val="tx1">
                      <a:lumMod val="75000"/>
                      <a:lumOff val="25000"/>
                    </a:schemeClr>
                  </a:solidFill>
                  <a:latin typeface="Calibri" pitchFamily="34" charset="0"/>
                </a:rPr>
                <a:t>SM</a:t>
              </a:r>
              <a:endParaRPr lang="en-US" sz="2000" baseline="30000" dirty="0">
                <a:solidFill>
                  <a:schemeClr val="tx1">
                    <a:lumMod val="75000"/>
                    <a:lumOff val="25000"/>
                  </a:schemeClr>
                </a:solidFill>
                <a:latin typeface="Calibri" pitchFamily="34" charset="0"/>
              </a:endParaRPr>
            </a:p>
          </p:txBody>
        </p:sp>
        <p:pic>
          <p:nvPicPr>
            <p:cNvPr id="60436" name="Picture 9"/>
            <p:cNvPicPr>
              <a:picLocks noChangeAspect="1" noChangeArrowheads="1"/>
            </p:cNvPicPr>
            <p:nvPr/>
          </p:nvPicPr>
          <p:blipFill>
            <a:blip r:embed="rId2" cstate="print"/>
            <a:srcRect/>
            <a:stretch>
              <a:fillRect/>
            </a:stretch>
          </p:blipFill>
          <p:spPr bwMode="auto">
            <a:xfrm>
              <a:off x="2153" y="441"/>
              <a:ext cx="1460" cy="919"/>
            </a:xfrm>
            <a:prstGeom prst="rect">
              <a:avLst/>
            </a:prstGeom>
            <a:noFill/>
            <a:ln w="9525">
              <a:noFill/>
              <a:miter lim="800000"/>
              <a:headEnd/>
              <a:tailEnd/>
            </a:ln>
          </p:spPr>
        </p:pic>
      </p:grpSp>
      <p:grpSp>
        <p:nvGrpSpPr>
          <p:cNvPr id="3" name="Group 25"/>
          <p:cNvGrpSpPr>
            <a:grpSpLocks/>
          </p:cNvGrpSpPr>
          <p:nvPr/>
        </p:nvGrpSpPr>
        <p:grpSpPr bwMode="auto">
          <a:xfrm>
            <a:off x="762000" y="2362200"/>
            <a:ext cx="2309813" cy="1941513"/>
            <a:chOff x="305" y="1506"/>
            <a:chExt cx="1455" cy="1223"/>
          </a:xfrm>
        </p:grpSpPr>
        <p:sp>
          <p:nvSpPr>
            <p:cNvPr id="32785" name="Text Box 4"/>
            <p:cNvSpPr txBox="1">
              <a:spLocks noChangeArrowheads="1"/>
            </p:cNvSpPr>
            <p:nvPr/>
          </p:nvSpPr>
          <p:spPr bwMode="auto">
            <a:xfrm>
              <a:off x="423" y="2479"/>
              <a:ext cx="1225" cy="250"/>
            </a:xfrm>
            <a:prstGeom prst="rect">
              <a:avLst/>
            </a:prstGeom>
            <a:noFill/>
            <a:ln w="9525">
              <a:noFill/>
              <a:miter lim="800000"/>
              <a:headEnd/>
              <a:tailEnd/>
            </a:ln>
          </p:spPr>
          <p:txBody>
            <a:bodyPr>
              <a:spAutoFit/>
            </a:bodyPr>
            <a:lstStyle/>
            <a:p>
              <a:pPr algn="ctr">
                <a:spcBef>
                  <a:spcPct val="50000"/>
                </a:spcBef>
                <a:defRPr/>
              </a:pPr>
              <a:r>
                <a:rPr lang="en-US" sz="2000" dirty="0">
                  <a:solidFill>
                    <a:schemeClr val="tx1">
                      <a:lumMod val="75000"/>
                      <a:lumOff val="25000"/>
                    </a:schemeClr>
                  </a:solidFill>
                  <a:latin typeface="Calibri" pitchFamily="34" charset="0"/>
                </a:rPr>
                <a:t>HSA 100®</a:t>
              </a:r>
            </a:p>
          </p:txBody>
        </p:sp>
        <p:pic>
          <p:nvPicPr>
            <p:cNvPr id="60434" name="Picture 10"/>
            <p:cNvPicPr>
              <a:picLocks noChangeAspect="1" noChangeArrowheads="1"/>
            </p:cNvPicPr>
            <p:nvPr/>
          </p:nvPicPr>
          <p:blipFill>
            <a:blip r:embed="rId3" cstate="print"/>
            <a:srcRect/>
            <a:stretch>
              <a:fillRect/>
            </a:stretch>
          </p:blipFill>
          <p:spPr bwMode="auto">
            <a:xfrm>
              <a:off x="305" y="1506"/>
              <a:ext cx="1455" cy="917"/>
            </a:xfrm>
            <a:prstGeom prst="rect">
              <a:avLst/>
            </a:prstGeom>
            <a:noFill/>
            <a:ln w="76200">
              <a:noFill/>
              <a:miter lim="800000"/>
              <a:headEnd/>
              <a:tailEnd/>
            </a:ln>
          </p:spPr>
        </p:pic>
      </p:grpSp>
      <p:grpSp>
        <p:nvGrpSpPr>
          <p:cNvPr id="4" name="Group 27"/>
          <p:cNvGrpSpPr>
            <a:grpSpLocks/>
          </p:cNvGrpSpPr>
          <p:nvPr/>
        </p:nvGrpSpPr>
        <p:grpSpPr bwMode="auto">
          <a:xfrm>
            <a:off x="6442075" y="2422525"/>
            <a:ext cx="2257425" cy="2043113"/>
            <a:chOff x="4058" y="1526"/>
            <a:chExt cx="1422" cy="1287"/>
          </a:xfrm>
        </p:grpSpPr>
        <p:sp>
          <p:nvSpPr>
            <p:cNvPr id="32783" name="Text Box 6"/>
            <p:cNvSpPr txBox="1">
              <a:spLocks noChangeArrowheads="1"/>
            </p:cNvSpPr>
            <p:nvPr/>
          </p:nvSpPr>
          <p:spPr bwMode="auto">
            <a:xfrm>
              <a:off x="4279" y="2497"/>
              <a:ext cx="995" cy="316"/>
            </a:xfrm>
            <a:prstGeom prst="rect">
              <a:avLst/>
            </a:prstGeom>
            <a:noFill/>
            <a:ln w="9525">
              <a:noFill/>
              <a:miter lim="800000"/>
              <a:headEnd/>
              <a:tailEnd/>
            </a:ln>
          </p:spPr>
          <p:txBody>
            <a:bodyPr/>
            <a:lstStyle/>
            <a:p>
              <a:pPr algn="ctr">
                <a:spcBef>
                  <a:spcPct val="50000"/>
                </a:spcBef>
                <a:defRPr/>
              </a:pPr>
              <a:r>
                <a:rPr lang="en-US" sz="2000" dirty="0">
                  <a:solidFill>
                    <a:schemeClr val="tx1">
                      <a:lumMod val="75000"/>
                      <a:lumOff val="25000"/>
                    </a:schemeClr>
                  </a:solidFill>
                  <a:latin typeface="Calibri" pitchFamily="34" charset="0"/>
                </a:rPr>
                <a:t>Dental</a:t>
              </a:r>
              <a:endParaRPr lang="en-US" sz="1200" dirty="0">
                <a:solidFill>
                  <a:schemeClr val="tx1">
                    <a:lumMod val="75000"/>
                    <a:lumOff val="25000"/>
                  </a:schemeClr>
                </a:solidFill>
                <a:latin typeface="Calibri" pitchFamily="34" charset="0"/>
              </a:endParaRPr>
            </a:p>
          </p:txBody>
        </p:sp>
        <p:pic>
          <p:nvPicPr>
            <p:cNvPr id="60432" name="Picture 12"/>
            <p:cNvPicPr>
              <a:picLocks noChangeAspect="1" noChangeArrowheads="1"/>
            </p:cNvPicPr>
            <p:nvPr/>
          </p:nvPicPr>
          <p:blipFill>
            <a:blip r:embed="rId4" cstate="print"/>
            <a:srcRect/>
            <a:stretch>
              <a:fillRect/>
            </a:stretch>
          </p:blipFill>
          <p:spPr bwMode="auto">
            <a:xfrm>
              <a:off x="4058" y="1526"/>
              <a:ext cx="1422" cy="897"/>
            </a:xfrm>
            <a:prstGeom prst="rect">
              <a:avLst/>
            </a:prstGeom>
            <a:noFill/>
            <a:ln w="9525">
              <a:noFill/>
              <a:miter lim="800000"/>
              <a:headEnd/>
              <a:tailEnd/>
            </a:ln>
          </p:spPr>
        </p:pic>
      </p:grpSp>
      <p:grpSp>
        <p:nvGrpSpPr>
          <p:cNvPr id="5" name="Group 26"/>
          <p:cNvGrpSpPr>
            <a:grpSpLocks/>
          </p:cNvGrpSpPr>
          <p:nvPr/>
        </p:nvGrpSpPr>
        <p:grpSpPr bwMode="auto">
          <a:xfrm>
            <a:off x="762000" y="4724400"/>
            <a:ext cx="3495675" cy="1452563"/>
            <a:chOff x="148" y="3026"/>
            <a:chExt cx="2202" cy="915"/>
          </a:xfrm>
        </p:grpSpPr>
        <p:pic>
          <p:nvPicPr>
            <p:cNvPr id="60429" name="Picture 11"/>
            <p:cNvPicPr>
              <a:picLocks noChangeAspect="1" noChangeArrowheads="1"/>
            </p:cNvPicPr>
            <p:nvPr/>
          </p:nvPicPr>
          <p:blipFill>
            <a:blip r:embed="rId5" cstate="print"/>
            <a:srcRect/>
            <a:stretch>
              <a:fillRect/>
            </a:stretch>
          </p:blipFill>
          <p:spPr bwMode="auto">
            <a:xfrm>
              <a:off x="903" y="3026"/>
              <a:ext cx="1447" cy="915"/>
            </a:xfrm>
            <a:prstGeom prst="rect">
              <a:avLst/>
            </a:prstGeom>
            <a:noFill/>
            <a:ln w="9525">
              <a:noFill/>
              <a:miter lim="800000"/>
              <a:headEnd/>
              <a:tailEnd/>
            </a:ln>
          </p:spPr>
        </p:pic>
        <p:sp>
          <p:nvSpPr>
            <p:cNvPr id="32782" name="Text Box 22"/>
            <p:cNvSpPr txBox="1">
              <a:spLocks noChangeArrowheads="1"/>
            </p:cNvSpPr>
            <p:nvPr/>
          </p:nvSpPr>
          <p:spPr bwMode="auto">
            <a:xfrm>
              <a:off x="148" y="3373"/>
              <a:ext cx="716" cy="442"/>
            </a:xfrm>
            <a:prstGeom prst="rect">
              <a:avLst/>
            </a:prstGeom>
            <a:noFill/>
            <a:ln w="9525">
              <a:noFill/>
              <a:miter lim="800000"/>
              <a:headEnd/>
              <a:tailEnd/>
            </a:ln>
          </p:spPr>
          <p:txBody>
            <a:bodyPr>
              <a:spAutoFit/>
            </a:bodyPr>
            <a:lstStyle/>
            <a:p>
              <a:pPr algn="ctr">
                <a:spcBef>
                  <a:spcPct val="50000"/>
                </a:spcBef>
                <a:defRPr/>
              </a:pPr>
              <a:r>
                <a:rPr lang="en-US" sz="2000" dirty="0">
                  <a:solidFill>
                    <a:schemeClr val="tx1">
                      <a:lumMod val="75000"/>
                      <a:lumOff val="25000"/>
                    </a:schemeClr>
                  </a:solidFill>
                  <a:latin typeface="Calibri" pitchFamily="34" charset="0"/>
                </a:rPr>
                <a:t>Plan 100®</a:t>
              </a:r>
            </a:p>
          </p:txBody>
        </p:sp>
      </p:grpSp>
      <p:sp>
        <p:nvSpPr>
          <p:cNvPr id="60423" name="Text Box 23"/>
          <p:cNvSpPr txBox="1">
            <a:spLocks noChangeArrowheads="1"/>
          </p:cNvSpPr>
          <p:nvPr/>
        </p:nvSpPr>
        <p:spPr bwMode="auto">
          <a:xfrm>
            <a:off x="8099425" y="4479925"/>
            <a:ext cx="1789113" cy="366713"/>
          </a:xfrm>
          <a:prstGeom prst="rect">
            <a:avLst/>
          </a:prstGeom>
          <a:noFill/>
          <a:ln w="9525">
            <a:noFill/>
            <a:miter lim="800000"/>
            <a:headEnd/>
            <a:tailEnd/>
          </a:ln>
        </p:spPr>
        <p:txBody>
          <a:bodyPr>
            <a:spAutoFit/>
          </a:bodyPr>
          <a:lstStyle/>
          <a:p>
            <a:pPr>
              <a:spcBef>
                <a:spcPct val="50000"/>
              </a:spcBef>
            </a:pPr>
            <a:endParaRPr lang="en-US" sz="1800">
              <a:latin typeface="Calibri" pitchFamily="34" charset="0"/>
            </a:endParaRPr>
          </a:p>
        </p:txBody>
      </p:sp>
      <p:grpSp>
        <p:nvGrpSpPr>
          <p:cNvPr id="6" name="Group 28"/>
          <p:cNvGrpSpPr>
            <a:grpSpLocks/>
          </p:cNvGrpSpPr>
          <p:nvPr/>
        </p:nvGrpSpPr>
        <p:grpSpPr bwMode="auto">
          <a:xfrm>
            <a:off x="5029200" y="4495800"/>
            <a:ext cx="3759200" cy="1450975"/>
            <a:chOff x="3411" y="3022"/>
            <a:chExt cx="2368" cy="914"/>
          </a:xfrm>
        </p:grpSpPr>
        <p:pic>
          <p:nvPicPr>
            <p:cNvPr id="60427" name="Picture 8"/>
            <p:cNvPicPr>
              <a:picLocks noChangeAspect="1" noChangeArrowheads="1"/>
            </p:cNvPicPr>
            <p:nvPr/>
          </p:nvPicPr>
          <p:blipFill>
            <a:blip r:embed="rId6" cstate="print"/>
            <a:srcRect/>
            <a:stretch>
              <a:fillRect/>
            </a:stretch>
          </p:blipFill>
          <p:spPr bwMode="auto">
            <a:xfrm>
              <a:off x="3411" y="3022"/>
              <a:ext cx="1446" cy="914"/>
            </a:xfrm>
            <a:prstGeom prst="rect">
              <a:avLst/>
            </a:prstGeom>
            <a:noFill/>
            <a:ln w="9525">
              <a:noFill/>
              <a:miter lim="800000"/>
              <a:headEnd/>
              <a:tailEnd/>
            </a:ln>
          </p:spPr>
        </p:pic>
        <p:sp>
          <p:nvSpPr>
            <p:cNvPr id="32780" name="Text Box 24"/>
            <p:cNvSpPr txBox="1">
              <a:spLocks noChangeArrowheads="1"/>
            </p:cNvSpPr>
            <p:nvPr/>
          </p:nvSpPr>
          <p:spPr bwMode="auto">
            <a:xfrm>
              <a:off x="4890" y="3365"/>
              <a:ext cx="889" cy="442"/>
            </a:xfrm>
            <a:prstGeom prst="rect">
              <a:avLst/>
            </a:prstGeom>
            <a:noFill/>
            <a:ln w="9525">
              <a:noFill/>
              <a:miter lim="800000"/>
              <a:headEnd/>
              <a:tailEnd/>
            </a:ln>
          </p:spPr>
          <p:txBody>
            <a:bodyPr>
              <a:spAutoFit/>
            </a:bodyPr>
            <a:lstStyle/>
            <a:p>
              <a:pPr algn="ctr">
                <a:spcBef>
                  <a:spcPct val="50000"/>
                </a:spcBef>
                <a:defRPr/>
              </a:pPr>
              <a:r>
                <a:rPr lang="en-US" sz="2000" dirty="0">
                  <a:solidFill>
                    <a:schemeClr val="tx1">
                      <a:lumMod val="75000"/>
                      <a:lumOff val="25000"/>
                    </a:schemeClr>
                  </a:solidFill>
                  <a:latin typeface="Calibri" pitchFamily="34" charset="0"/>
                </a:rPr>
                <a:t>Short   Term</a:t>
              </a:r>
            </a:p>
          </p:txBody>
        </p:sp>
      </p:grpSp>
      <p:sp>
        <p:nvSpPr>
          <p:cNvPr id="141341" name="Text Box 29"/>
          <p:cNvSpPr txBox="1">
            <a:spLocks noChangeArrowheads="1"/>
          </p:cNvSpPr>
          <p:nvPr/>
        </p:nvSpPr>
        <p:spPr bwMode="auto">
          <a:xfrm>
            <a:off x="-152400" y="1143000"/>
            <a:ext cx="4267200" cy="461963"/>
          </a:xfrm>
          <a:prstGeom prst="rect">
            <a:avLst/>
          </a:prstGeom>
          <a:noFill/>
          <a:ln w="9525">
            <a:noFill/>
            <a:miter lim="800000"/>
            <a:headEnd/>
            <a:tailEnd/>
          </a:ln>
        </p:spPr>
        <p:txBody>
          <a:bodyPr>
            <a:spAutoFit/>
          </a:bodyPr>
          <a:lstStyle/>
          <a:p>
            <a:pPr algn="ctr">
              <a:spcBef>
                <a:spcPct val="50000"/>
              </a:spcBef>
              <a:defRPr/>
            </a:pPr>
            <a:r>
              <a:rPr lang="en-US" dirty="0">
                <a:solidFill>
                  <a:schemeClr val="tx1">
                    <a:lumMod val="75000"/>
                    <a:lumOff val="25000"/>
                  </a:schemeClr>
                </a:solidFill>
                <a:latin typeface="Calibri" pitchFamily="34" charset="0"/>
              </a:rPr>
              <a:t>Ever wish there was?</a:t>
            </a:r>
          </a:p>
        </p:txBody>
      </p:sp>
      <p:sp>
        <p:nvSpPr>
          <p:cNvPr id="141342" name="Text Box 30"/>
          <p:cNvSpPr txBox="1">
            <a:spLocks noChangeArrowheads="1"/>
          </p:cNvSpPr>
          <p:nvPr/>
        </p:nvSpPr>
        <p:spPr bwMode="auto">
          <a:xfrm>
            <a:off x="6096000" y="1219200"/>
            <a:ext cx="2362200" cy="1570038"/>
          </a:xfrm>
          <a:prstGeom prst="rect">
            <a:avLst/>
          </a:prstGeom>
          <a:noFill/>
          <a:ln w="9525">
            <a:noFill/>
            <a:miter lim="800000"/>
            <a:headEnd/>
            <a:tailEnd/>
          </a:ln>
        </p:spPr>
        <p:txBody>
          <a:bodyPr>
            <a:spAutoFit/>
          </a:bodyPr>
          <a:lstStyle/>
          <a:p>
            <a:pPr algn="ctr">
              <a:spcBef>
                <a:spcPct val="50000"/>
              </a:spcBef>
              <a:defRPr/>
            </a:pPr>
            <a:r>
              <a:rPr lang="en-US" dirty="0">
                <a:solidFill>
                  <a:schemeClr val="tx1">
                    <a:lumMod val="75000"/>
                    <a:lumOff val="25000"/>
                  </a:schemeClr>
                </a:solidFill>
                <a:latin typeface="Calibri" pitchFamily="34" charset="0"/>
              </a:rPr>
              <a:t>We Now Have Product Presentations for your Clients!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1676400"/>
          <a:ext cx="82296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#1 Placement in Industry</a:t>
            </a:r>
            <a:endParaRPr lang="en-US" sz="3200" dirty="0"/>
          </a:p>
        </p:txBody>
      </p:sp>
      <p:sp>
        <p:nvSpPr>
          <p:cNvPr id="3" name="Content Placeholder 2"/>
          <p:cNvSpPr>
            <a:spLocks noGrp="1"/>
          </p:cNvSpPr>
          <p:nvPr>
            <p:ph idx="1"/>
          </p:nvPr>
        </p:nvSpPr>
        <p:spPr/>
        <p:txBody>
          <a:bodyPr/>
          <a:lstStyle/>
          <a:p>
            <a:pPr>
              <a:buNone/>
            </a:pPr>
            <a:r>
              <a:rPr lang="en-US" u="sng" dirty="0" smtClean="0"/>
              <a:t>Top reasons for best in class placement:</a:t>
            </a:r>
          </a:p>
          <a:p>
            <a:pPr marL="854075" lvl="1" indent="-514350">
              <a:buFont typeface="+mj-lt"/>
              <a:buAutoNum type="arabicPeriod"/>
            </a:pPr>
            <a:r>
              <a:rPr lang="en-US" dirty="0" smtClean="0"/>
              <a:t>No signature or form needed for counter-offer</a:t>
            </a:r>
          </a:p>
          <a:p>
            <a:pPr marL="854075" lvl="1" indent="-514350">
              <a:buFont typeface="+mj-lt"/>
              <a:buAutoNum type="arabicPeriod"/>
            </a:pPr>
            <a:r>
              <a:rPr lang="en-US" dirty="0" smtClean="0"/>
              <a:t>60% qualify for our best rating class</a:t>
            </a:r>
          </a:p>
          <a:p>
            <a:pPr marL="854075" lvl="1" indent="-514350">
              <a:buFont typeface="+mj-lt"/>
              <a:buAutoNum type="arabicPeriod"/>
            </a:pPr>
            <a:r>
              <a:rPr lang="en-US" dirty="0" smtClean="0"/>
              <a:t>Quality brand and products</a:t>
            </a:r>
          </a:p>
          <a:p>
            <a:pPr marL="854075" lvl="1" indent="-514350">
              <a:buFont typeface="+mj-lt"/>
              <a:buAutoNum type="arabicPeriod"/>
            </a:pPr>
            <a:r>
              <a:rPr lang="en-US" dirty="0" smtClean="0"/>
              <a:t>Fast underwriting time service</a:t>
            </a:r>
          </a:p>
          <a:p>
            <a:pPr marL="854075" lvl="1" indent="-514350">
              <a:buFont typeface="+mj-lt"/>
              <a:buAutoNum type="arabicPeriod"/>
            </a:pPr>
            <a:r>
              <a:rPr lang="en-US" dirty="0" smtClean="0"/>
              <a:t>Riders vs. rate ups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6"/>
          <p:cNvSpPr txBox="1">
            <a:spLocks noGrp="1" noChangeArrowheads="1"/>
          </p:cNvSpPr>
          <p:nvPr/>
        </p:nvSpPr>
        <p:spPr bwMode="auto">
          <a:xfrm>
            <a:off x="8686800" y="420688"/>
            <a:ext cx="457200" cy="228600"/>
          </a:xfrm>
          <a:prstGeom prst="rect">
            <a:avLst/>
          </a:prstGeom>
          <a:noFill/>
          <a:ln w="9525">
            <a:noFill/>
            <a:miter lim="800000"/>
            <a:headEnd/>
            <a:tailEnd/>
          </a:ln>
        </p:spPr>
        <p:txBody>
          <a:bodyPr/>
          <a:lstStyle/>
          <a:p>
            <a:pPr algn="ctr" eaLnBrk="0" hangingPunct="0"/>
            <a:fld id="{533CEDA4-2F48-4BED-96B2-0EE03C9A2E87}" type="slidenum">
              <a:rPr lang="en-US" sz="900">
                <a:latin typeface="Arial Narrow" pitchFamily="34" charset="0"/>
                <a:ea typeface="ＭＳ Ｐゴシック"/>
                <a:cs typeface="ＭＳ Ｐゴシック"/>
              </a:rPr>
              <a:pPr algn="ctr" eaLnBrk="0" hangingPunct="0"/>
              <a:t>55</a:t>
            </a:fld>
            <a:endParaRPr lang="en-US" sz="900">
              <a:latin typeface="Arial Narrow" pitchFamily="34" charset="0"/>
              <a:ea typeface="ＭＳ Ｐゴシック"/>
              <a:cs typeface="ＭＳ Ｐゴシック"/>
            </a:endParaRPr>
          </a:p>
        </p:txBody>
      </p:sp>
      <p:sp>
        <p:nvSpPr>
          <p:cNvPr id="112642" name="Rectangle 2"/>
          <p:cNvSpPr>
            <a:spLocks noGrp="1" noChangeArrowheads="1"/>
          </p:cNvSpPr>
          <p:nvPr>
            <p:ph type="title" idx="4294967295"/>
          </p:nvPr>
        </p:nvSpPr>
        <p:spPr>
          <a:xfrm>
            <a:off x="0" y="0"/>
            <a:ext cx="8229600" cy="1143000"/>
          </a:xfrm>
        </p:spPr>
        <p:txBody>
          <a:bodyPr anchor="t"/>
          <a:lstStyle/>
          <a:p>
            <a:pPr eaLnBrk="1" hangingPunct="1"/>
            <a:r>
              <a:rPr lang="en-US" sz="3200" dirty="0" smtClean="0"/>
              <a:t>Persistency by Product</a:t>
            </a:r>
          </a:p>
        </p:txBody>
      </p:sp>
      <p:graphicFrame>
        <p:nvGraphicFramePr>
          <p:cNvPr id="5" name="Diagram 4"/>
          <p:cNvGraphicFramePr/>
          <p:nvPr/>
        </p:nvGraphicFramePr>
        <p:xfrm>
          <a:off x="381000" y="1066800"/>
          <a:ext cx="7239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txBox="1">
            <a:spLocks noGrp="1" noChangeArrowheads="1"/>
          </p:cNvSpPr>
          <p:nvPr/>
        </p:nvSpPr>
        <p:spPr bwMode="auto">
          <a:xfrm>
            <a:off x="8686800" y="420688"/>
            <a:ext cx="457200" cy="228600"/>
          </a:xfrm>
          <a:prstGeom prst="rect">
            <a:avLst/>
          </a:prstGeom>
          <a:noFill/>
          <a:ln w="9525">
            <a:noFill/>
            <a:miter lim="800000"/>
            <a:headEnd/>
            <a:tailEnd/>
          </a:ln>
        </p:spPr>
        <p:txBody>
          <a:bodyPr/>
          <a:lstStyle/>
          <a:p>
            <a:pPr algn="ctr" eaLnBrk="0" hangingPunct="0"/>
            <a:fld id="{EC9D26F2-A110-46A8-A32F-195444AD1536}" type="slidenum">
              <a:rPr lang="en-US" sz="900">
                <a:latin typeface="Arial Narrow" pitchFamily="34" charset="0"/>
                <a:ea typeface="ＭＳ Ｐゴシック"/>
                <a:cs typeface="ＭＳ Ｐゴシック"/>
              </a:rPr>
              <a:pPr algn="ctr" eaLnBrk="0" hangingPunct="0"/>
              <a:t>56</a:t>
            </a:fld>
            <a:endParaRPr lang="en-US" sz="900">
              <a:latin typeface="Arial Narrow" pitchFamily="34" charset="0"/>
              <a:ea typeface="ＭＳ Ｐゴシック"/>
              <a:cs typeface="ＭＳ Ｐゴシック"/>
            </a:endParaRPr>
          </a:p>
        </p:txBody>
      </p:sp>
      <p:sp>
        <p:nvSpPr>
          <p:cNvPr id="111618" name="Rectangle 2"/>
          <p:cNvSpPr>
            <a:spLocks noGrp="1" noChangeArrowheads="1"/>
          </p:cNvSpPr>
          <p:nvPr>
            <p:ph type="title" idx="4294967295"/>
          </p:nvPr>
        </p:nvSpPr>
        <p:spPr>
          <a:xfrm>
            <a:off x="0" y="0"/>
            <a:ext cx="8229600" cy="1143000"/>
          </a:xfrm>
        </p:spPr>
        <p:txBody>
          <a:bodyPr anchor="t"/>
          <a:lstStyle/>
          <a:p>
            <a:pPr eaLnBrk="1" hangingPunct="1"/>
            <a:r>
              <a:rPr lang="en-US" sz="3200" dirty="0" smtClean="0"/>
              <a:t>Persistency By Age</a:t>
            </a:r>
          </a:p>
        </p:txBody>
      </p:sp>
      <p:graphicFrame>
        <p:nvGraphicFramePr>
          <p:cNvPr id="5" name="Diagram 4"/>
          <p:cNvGraphicFramePr/>
          <p:nvPr/>
        </p:nvGraphicFramePr>
        <p:xfrm>
          <a:off x="457200" y="990600"/>
          <a:ext cx="7477125" cy="514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p:nvPr>
        </p:nvSpPr>
        <p:spPr>
          <a:xfrm>
            <a:off x="152400" y="0"/>
            <a:ext cx="5873750" cy="457200"/>
          </a:xfrm>
        </p:spPr>
        <p:txBody>
          <a:bodyPr/>
          <a:lstStyle/>
          <a:p>
            <a:r>
              <a:rPr lang="en-US" sz="3200" dirty="0" smtClean="0"/>
              <a:t>Approvals</a:t>
            </a:r>
          </a:p>
        </p:txBody>
      </p:sp>
      <p:pic>
        <p:nvPicPr>
          <p:cNvPr id="66563" name="Picture 4"/>
          <p:cNvPicPr>
            <a:picLocks noChangeAspect="1" noChangeArrowheads="1"/>
          </p:cNvPicPr>
          <p:nvPr/>
        </p:nvPicPr>
        <p:blipFill>
          <a:blip r:embed="rId2" cstate="print"/>
          <a:srcRect/>
          <a:stretch>
            <a:fillRect/>
          </a:stretch>
        </p:blipFill>
        <p:spPr bwMode="auto">
          <a:xfrm>
            <a:off x="381000" y="914400"/>
            <a:ext cx="1933575" cy="400050"/>
          </a:xfrm>
          <a:prstGeom prst="rect">
            <a:avLst/>
          </a:prstGeom>
          <a:noFill/>
          <a:ln w="9525">
            <a:noFill/>
            <a:miter lim="800000"/>
            <a:headEnd/>
            <a:tailEnd/>
          </a:ln>
        </p:spPr>
      </p:pic>
      <p:pic>
        <p:nvPicPr>
          <p:cNvPr id="66565" name="Picture 6"/>
          <p:cNvPicPr>
            <a:picLocks noChangeAspect="1" noChangeArrowheads="1"/>
          </p:cNvPicPr>
          <p:nvPr/>
        </p:nvPicPr>
        <p:blipFill>
          <a:blip r:embed="rId3" cstate="print"/>
          <a:srcRect/>
          <a:stretch>
            <a:fillRect/>
          </a:stretch>
        </p:blipFill>
        <p:spPr bwMode="auto">
          <a:xfrm>
            <a:off x="152400" y="5791200"/>
            <a:ext cx="933450" cy="285750"/>
          </a:xfrm>
          <a:prstGeom prst="rect">
            <a:avLst/>
          </a:prstGeom>
          <a:noFill/>
          <a:ln w="9525">
            <a:noFill/>
            <a:miter lim="800000"/>
            <a:headEnd/>
            <a:tailEnd/>
          </a:ln>
        </p:spPr>
      </p:pic>
      <p:grpSp>
        <p:nvGrpSpPr>
          <p:cNvPr id="2" name="Group 8"/>
          <p:cNvGrpSpPr>
            <a:grpSpLocks/>
          </p:cNvGrpSpPr>
          <p:nvPr/>
        </p:nvGrpSpPr>
        <p:grpSpPr bwMode="auto">
          <a:xfrm>
            <a:off x="152400" y="1447800"/>
            <a:ext cx="8534400" cy="4319588"/>
            <a:chOff x="96" y="912"/>
            <a:chExt cx="5376" cy="2721"/>
          </a:xfrm>
        </p:grpSpPr>
        <p:pic>
          <p:nvPicPr>
            <p:cNvPr id="66561" name="Picture 3"/>
            <p:cNvPicPr>
              <a:picLocks noChangeAspect="1" noChangeArrowheads="1"/>
            </p:cNvPicPr>
            <p:nvPr/>
          </p:nvPicPr>
          <p:blipFill>
            <a:blip r:embed="rId4" cstate="print"/>
            <a:srcRect l="1147" t="8177" r="2293" b="4906"/>
            <a:stretch>
              <a:fillRect/>
            </a:stretch>
          </p:blipFill>
          <p:spPr bwMode="auto">
            <a:xfrm>
              <a:off x="192" y="912"/>
              <a:ext cx="5280" cy="2721"/>
            </a:xfrm>
            <a:prstGeom prst="rect">
              <a:avLst/>
            </a:prstGeom>
            <a:noFill/>
            <a:ln w="9525">
              <a:noFill/>
              <a:miter lim="800000"/>
              <a:headEnd/>
              <a:tailEnd/>
            </a:ln>
          </p:spPr>
        </p:pic>
        <p:sp>
          <p:nvSpPr>
            <p:cNvPr id="66567" name="Rectangle 7"/>
            <p:cNvSpPr>
              <a:spLocks noChangeArrowheads="1"/>
            </p:cNvSpPr>
            <p:nvPr/>
          </p:nvSpPr>
          <p:spPr bwMode="auto">
            <a:xfrm>
              <a:off x="96" y="1440"/>
              <a:ext cx="1104" cy="576"/>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2098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D802C5-1150-42EA-8EEE-9C9C3ACBE468}" type="slidenum">
              <a:rPr lang="en-US"/>
              <a:pPr>
                <a:defRPr/>
              </a:pPr>
              <a:t>59</a:t>
            </a:fld>
            <a:endParaRPr lang="en-US"/>
          </a:p>
        </p:txBody>
      </p:sp>
      <p:sp>
        <p:nvSpPr>
          <p:cNvPr id="104450" name="Rectangle 2"/>
          <p:cNvSpPr>
            <a:spLocks noChangeArrowheads="1"/>
          </p:cNvSpPr>
          <p:nvPr/>
        </p:nvSpPr>
        <p:spPr bwMode="auto">
          <a:xfrm>
            <a:off x="2338388" y="2157413"/>
            <a:ext cx="5129212" cy="3785652"/>
          </a:xfrm>
          <a:prstGeom prst="rect">
            <a:avLst/>
          </a:prstGeom>
          <a:noFill/>
          <a:ln w="9525">
            <a:noFill/>
            <a:miter lim="800000"/>
            <a:headEnd/>
            <a:tailEnd/>
          </a:ln>
        </p:spPr>
        <p:txBody>
          <a:bodyPr>
            <a:spAutoFit/>
          </a:bodyPr>
          <a:lstStyle/>
          <a:p>
            <a:pPr marL="342900" indent="-342900">
              <a:buFontTx/>
              <a:buAutoNum type="arabicPeriod"/>
            </a:pPr>
            <a:r>
              <a:rPr lang="en-US" dirty="0">
                <a:latin typeface="Calibri" pitchFamily="34" charset="0"/>
              </a:rPr>
              <a:t> </a:t>
            </a:r>
            <a:r>
              <a:rPr lang="en-US" sz="2400" dirty="0">
                <a:latin typeface="Calibri" pitchFamily="34" charset="0"/>
              </a:rPr>
              <a:t>Scottsdale / Mesa (852) – AZ</a:t>
            </a:r>
          </a:p>
          <a:p>
            <a:pPr marL="342900" indent="-342900">
              <a:buFontTx/>
              <a:buAutoNum type="arabicPeriod"/>
            </a:pPr>
            <a:r>
              <a:rPr lang="en-US" sz="2400" dirty="0">
                <a:latin typeface="Calibri" pitchFamily="34" charset="0"/>
              </a:rPr>
              <a:t>Bradenton (342) – FL</a:t>
            </a:r>
          </a:p>
          <a:p>
            <a:pPr marL="342900" indent="-342900">
              <a:buFontTx/>
              <a:buAutoNum type="arabicPeriod"/>
            </a:pPr>
            <a:r>
              <a:rPr lang="en-US" sz="2400" dirty="0" smtClean="0">
                <a:latin typeface="Calibri" pitchFamily="34" charset="0"/>
              </a:rPr>
              <a:t>Las Vegas (891) – NV</a:t>
            </a:r>
          </a:p>
          <a:p>
            <a:pPr marL="342900" indent="-342900">
              <a:buFontTx/>
              <a:buAutoNum type="arabicPeriod"/>
            </a:pPr>
            <a:r>
              <a:rPr lang="en-US" sz="2400" dirty="0" smtClean="0">
                <a:latin typeface="Calibri" pitchFamily="34" charset="0"/>
              </a:rPr>
              <a:t>West </a:t>
            </a:r>
            <a:r>
              <a:rPr lang="en-US" sz="2400" dirty="0">
                <a:latin typeface="Calibri" pitchFamily="34" charset="0"/>
              </a:rPr>
              <a:t>Palm Beach area (</a:t>
            </a:r>
            <a:r>
              <a:rPr lang="en-US" sz="2400" dirty="0" smtClean="0">
                <a:latin typeface="Calibri" pitchFamily="34" charset="0"/>
              </a:rPr>
              <a:t>334) </a:t>
            </a:r>
            <a:r>
              <a:rPr lang="en-US" sz="2400" dirty="0">
                <a:latin typeface="Calibri" pitchFamily="34" charset="0"/>
              </a:rPr>
              <a:t>– FL</a:t>
            </a:r>
          </a:p>
          <a:p>
            <a:pPr marL="342900" indent="-342900">
              <a:buFontTx/>
              <a:buAutoNum type="arabicPeriod"/>
            </a:pPr>
            <a:r>
              <a:rPr lang="en-US" sz="2400" dirty="0" smtClean="0">
                <a:latin typeface="Calibri" pitchFamily="34" charset="0"/>
              </a:rPr>
              <a:t>Miami </a:t>
            </a:r>
            <a:r>
              <a:rPr lang="en-US" sz="2400" dirty="0">
                <a:latin typeface="Calibri" pitchFamily="34" charset="0"/>
              </a:rPr>
              <a:t>area (</a:t>
            </a:r>
            <a:r>
              <a:rPr lang="en-US" sz="2400" dirty="0" smtClean="0">
                <a:latin typeface="Calibri" pitchFamily="34" charset="0"/>
              </a:rPr>
              <a:t>331 &amp; 333</a:t>
            </a:r>
            <a:r>
              <a:rPr lang="en-US" sz="2400" dirty="0">
                <a:latin typeface="Calibri" pitchFamily="34" charset="0"/>
              </a:rPr>
              <a:t>) – FL</a:t>
            </a:r>
          </a:p>
          <a:p>
            <a:pPr marL="342900" indent="-342900">
              <a:buFontTx/>
              <a:buAutoNum type="arabicPeriod"/>
            </a:pPr>
            <a:r>
              <a:rPr lang="en-US" sz="2400" dirty="0" smtClean="0">
                <a:latin typeface="Calibri" pitchFamily="34" charset="0"/>
              </a:rPr>
              <a:t>Ft. Myers (339-338) – FL</a:t>
            </a:r>
          </a:p>
          <a:p>
            <a:pPr marL="342900" indent="-342900">
              <a:buFontTx/>
              <a:buAutoNum type="arabicPeriod"/>
            </a:pPr>
            <a:r>
              <a:rPr lang="en-US" sz="2400" dirty="0" smtClean="0">
                <a:latin typeface="Calibri" pitchFamily="34" charset="0"/>
              </a:rPr>
              <a:t>Altamonte </a:t>
            </a:r>
            <a:r>
              <a:rPr lang="en-US" sz="2400" dirty="0">
                <a:latin typeface="Calibri" pitchFamily="34" charset="0"/>
              </a:rPr>
              <a:t>Springs (327-328) – FL</a:t>
            </a:r>
          </a:p>
          <a:p>
            <a:pPr marL="342900" indent="-342900">
              <a:buFontTx/>
              <a:buAutoNum type="arabicPeriod"/>
            </a:pPr>
            <a:r>
              <a:rPr lang="en-US" sz="2400" dirty="0" smtClean="0">
                <a:latin typeface="Calibri" pitchFamily="34" charset="0"/>
              </a:rPr>
              <a:t>Phoenix (850) – AZ</a:t>
            </a:r>
          </a:p>
          <a:p>
            <a:pPr marL="342900" indent="-342900">
              <a:buFontTx/>
              <a:buAutoNum type="arabicPeriod"/>
            </a:pPr>
            <a:r>
              <a:rPr lang="en-US" sz="2400" dirty="0" smtClean="0">
                <a:latin typeface="Calibri" pitchFamily="34" charset="0"/>
              </a:rPr>
              <a:t>Alpharetta </a:t>
            </a:r>
            <a:r>
              <a:rPr lang="en-US" sz="2400" dirty="0">
                <a:latin typeface="Calibri" pitchFamily="34" charset="0"/>
              </a:rPr>
              <a:t>(300) – GA (Atlanta area)</a:t>
            </a:r>
          </a:p>
          <a:p>
            <a:pPr marL="342900" indent="-342900">
              <a:buFontTx/>
              <a:buAutoNum type="arabicPeriod"/>
            </a:pPr>
            <a:r>
              <a:rPr lang="en-US" sz="2400" dirty="0" smtClean="0">
                <a:latin typeface="Calibri" pitchFamily="34" charset="0"/>
              </a:rPr>
              <a:t>Tampa area(336 &amp; 338) </a:t>
            </a:r>
            <a:r>
              <a:rPr lang="en-US" sz="2400" dirty="0">
                <a:latin typeface="Calibri" pitchFamily="34" charset="0"/>
              </a:rPr>
              <a:t>- </a:t>
            </a:r>
            <a:r>
              <a:rPr lang="en-US" sz="2400" dirty="0" smtClean="0">
                <a:latin typeface="Calibri" pitchFamily="34" charset="0"/>
              </a:rPr>
              <a:t>FL</a:t>
            </a:r>
            <a:endParaRPr lang="en-US" sz="2400" dirty="0">
              <a:latin typeface="Calibri" pitchFamily="34" charset="0"/>
            </a:endParaRPr>
          </a:p>
        </p:txBody>
      </p:sp>
      <p:sp>
        <p:nvSpPr>
          <p:cNvPr id="6" name="Rectangle 5"/>
          <p:cNvSpPr/>
          <p:nvPr/>
        </p:nvSpPr>
        <p:spPr>
          <a:xfrm>
            <a:off x="1600200" y="914400"/>
            <a:ext cx="4572000" cy="738664"/>
          </a:xfrm>
          <a:prstGeom prst="rect">
            <a:avLst/>
          </a:prstGeom>
        </p:spPr>
        <p:txBody>
          <a:bodyPr>
            <a:spAutoFit/>
          </a:bodyPr>
          <a:lstStyle/>
          <a:p>
            <a:pPr algn="ctr">
              <a:spcBef>
                <a:spcPct val="50000"/>
              </a:spcBef>
              <a:defRPr/>
            </a:pPr>
            <a:r>
              <a:rPr lang="en-US" sz="4200" b="1" dirty="0">
                <a:effectLst>
                  <a:outerShdw blurRad="38100" dist="38100" dir="2700000" algn="tl">
                    <a:srgbClr val="C0C0C0"/>
                  </a:outerShdw>
                </a:effectLst>
                <a:latin typeface="+mj-lt"/>
              </a:rPr>
              <a:t>Top 10 </a:t>
            </a:r>
            <a:r>
              <a:rPr lang="en-US" sz="4200" b="1" dirty="0" smtClean="0">
                <a:effectLst>
                  <a:outerShdw blurRad="38100" dist="38100" dir="2700000" algn="tl">
                    <a:srgbClr val="C0C0C0"/>
                  </a:outerShdw>
                </a:effectLst>
                <a:latin typeface="+mj-lt"/>
              </a:rPr>
              <a:t>Cities</a:t>
            </a:r>
            <a:endParaRPr lang="en-US" sz="4200" b="1" dirty="0">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3" descr="Logo (no background).PNG"/>
          <p:cNvPicPr>
            <a:picLocks noChangeAspect="1"/>
          </p:cNvPicPr>
          <p:nvPr/>
        </p:nvPicPr>
        <p:blipFill>
          <a:blip r:embed="rId3" cstate="print"/>
          <a:srcRect/>
          <a:stretch>
            <a:fillRect/>
          </a:stretch>
        </p:blipFill>
        <p:spPr bwMode="auto">
          <a:xfrm>
            <a:off x="304800" y="685800"/>
            <a:ext cx="5283200" cy="969963"/>
          </a:xfrm>
          <a:prstGeom prst="rect">
            <a:avLst/>
          </a:prstGeom>
          <a:noFill/>
          <a:ln w="9525">
            <a:noFill/>
            <a:miter lim="800000"/>
            <a:headEnd/>
            <a:tailEnd/>
          </a:ln>
        </p:spPr>
      </p:pic>
      <p:sp>
        <p:nvSpPr>
          <p:cNvPr id="9" name="TextBox 8"/>
          <p:cNvSpPr txBox="1"/>
          <p:nvPr/>
        </p:nvSpPr>
        <p:spPr>
          <a:xfrm>
            <a:off x="685800" y="2743200"/>
            <a:ext cx="3733800" cy="1569660"/>
          </a:xfrm>
          <a:prstGeom prst="rect">
            <a:avLst/>
          </a:prstGeom>
          <a:noFill/>
        </p:spPr>
        <p:txBody>
          <a:bodyPr wrap="square" rtlCol="0">
            <a:spAutoFit/>
          </a:bodyPr>
          <a:lstStyle/>
          <a:p>
            <a:pPr algn="ctr"/>
            <a:r>
              <a:rPr lang="en-US" sz="4800" dirty="0" smtClean="0">
                <a:latin typeface="Calisto MT" pitchFamily="18" charset="0"/>
              </a:rPr>
              <a:t>Product</a:t>
            </a:r>
          </a:p>
          <a:p>
            <a:pPr algn="ctr"/>
            <a:r>
              <a:rPr lang="en-US" sz="4800" dirty="0" smtClean="0">
                <a:latin typeface="Calisto MT" pitchFamily="18" charset="0"/>
              </a:rPr>
              <a:t>Portfolio</a:t>
            </a:r>
            <a:endParaRPr lang="en-US" sz="4800" dirty="0">
              <a:latin typeface="Calisto MT" pitchFamily="18" charset="0"/>
            </a:endParaRPr>
          </a:p>
        </p:txBody>
      </p:sp>
      <p:pic>
        <p:nvPicPr>
          <p:cNvPr id="5" name="Picture 4" descr="Personal Health plan brochure pic revised.JPG"/>
          <p:cNvPicPr>
            <a:picLocks noChangeAspect="1"/>
          </p:cNvPicPr>
          <p:nvPr/>
        </p:nvPicPr>
        <p:blipFill>
          <a:blip r:embed="rId4" cstate="print"/>
          <a:stretch>
            <a:fillRect/>
          </a:stretch>
        </p:blipFill>
        <p:spPr>
          <a:xfrm>
            <a:off x="5105400" y="2362200"/>
            <a:ext cx="2355273"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D802C5-1150-42EA-8EEE-9C9C3ACBE468}" type="slidenum">
              <a:rPr lang="en-US"/>
              <a:pPr>
                <a:defRPr/>
              </a:pPr>
              <a:t>60</a:t>
            </a:fld>
            <a:endParaRPr lang="en-US"/>
          </a:p>
        </p:txBody>
      </p:sp>
      <p:sp>
        <p:nvSpPr>
          <p:cNvPr id="104450" name="Rectangle 2"/>
          <p:cNvSpPr>
            <a:spLocks noChangeArrowheads="1"/>
          </p:cNvSpPr>
          <p:nvPr/>
        </p:nvSpPr>
        <p:spPr bwMode="auto">
          <a:xfrm>
            <a:off x="2819400" y="2133600"/>
            <a:ext cx="5129212" cy="3637919"/>
          </a:xfrm>
          <a:prstGeom prst="rect">
            <a:avLst/>
          </a:prstGeom>
          <a:noFill/>
          <a:ln w="9525">
            <a:noFill/>
            <a:miter lim="800000"/>
            <a:headEnd/>
            <a:tailEnd/>
          </a:ln>
        </p:spPr>
        <p:txBody>
          <a:bodyPr>
            <a:spAutoFit/>
          </a:bodyPr>
          <a:lstStyle/>
          <a:p>
            <a:pPr marL="609600" indent="-609600" eaLnBrk="1" hangingPunct="1">
              <a:lnSpc>
                <a:spcPct val="80000"/>
              </a:lnSpc>
              <a:buFont typeface="+mj-lt"/>
              <a:buAutoNum type="arabicPeriod"/>
            </a:pPr>
            <a:r>
              <a:rPr lang="en-US" sz="2400" dirty="0" smtClean="0">
                <a:latin typeface="Calibri" pitchFamily="34" charset="0"/>
              </a:rPr>
              <a:t>Florida</a:t>
            </a:r>
          </a:p>
          <a:p>
            <a:pPr marL="609600" indent="-609600" eaLnBrk="1" hangingPunct="1">
              <a:lnSpc>
                <a:spcPct val="80000"/>
              </a:lnSpc>
              <a:buFont typeface="+mj-lt"/>
              <a:buAutoNum type="arabicPeriod"/>
            </a:pPr>
            <a:r>
              <a:rPr lang="en-US" sz="2400" dirty="0" smtClean="0">
                <a:latin typeface="Calibri" pitchFamily="34" charset="0"/>
              </a:rPr>
              <a:t>Texas</a:t>
            </a:r>
          </a:p>
          <a:p>
            <a:pPr marL="609600" indent="-609600" eaLnBrk="1" hangingPunct="1">
              <a:lnSpc>
                <a:spcPct val="80000"/>
              </a:lnSpc>
              <a:buFont typeface="+mj-lt"/>
              <a:buAutoNum type="arabicPeriod"/>
            </a:pPr>
            <a:r>
              <a:rPr lang="en-US" sz="2400" dirty="0" smtClean="0">
                <a:latin typeface="Calibri" pitchFamily="34" charset="0"/>
              </a:rPr>
              <a:t>Arizona</a:t>
            </a:r>
          </a:p>
          <a:p>
            <a:pPr marL="609600" indent="-609600" eaLnBrk="1" hangingPunct="1">
              <a:lnSpc>
                <a:spcPct val="80000"/>
              </a:lnSpc>
              <a:buFont typeface="+mj-lt"/>
              <a:buAutoNum type="arabicPeriod"/>
            </a:pPr>
            <a:r>
              <a:rPr lang="en-US" sz="2400" dirty="0" smtClean="0">
                <a:latin typeface="Calibri" pitchFamily="34" charset="0"/>
              </a:rPr>
              <a:t>Ohio</a:t>
            </a:r>
          </a:p>
          <a:p>
            <a:pPr marL="609600" indent="-609600" eaLnBrk="1" hangingPunct="1">
              <a:lnSpc>
                <a:spcPct val="80000"/>
              </a:lnSpc>
              <a:buFont typeface="+mj-lt"/>
              <a:buAutoNum type="arabicPeriod"/>
            </a:pPr>
            <a:r>
              <a:rPr lang="en-US" sz="2400" dirty="0" smtClean="0">
                <a:latin typeface="Calibri" pitchFamily="34" charset="0"/>
              </a:rPr>
              <a:t>Pennsylvania</a:t>
            </a:r>
          </a:p>
          <a:p>
            <a:pPr marL="609600" indent="-609600" eaLnBrk="1" hangingPunct="1">
              <a:lnSpc>
                <a:spcPct val="80000"/>
              </a:lnSpc>
              <a:buFont typeface="+mj-lt"/>
              <a:buAutoNum type="arabicPeriod"/>
            </a:pPr>
            <a:r>
              <a:rPr lang="en-US" sz="2400" dirty="0" smtClean="0">
                <a:latin typeface="Calibri" pitchFamily="34" charset="0"/>
              </a:rPr>
              <a:t>Missouri</a:t>
            </a:r>
          </a:p>
          <a:p>
            <a:pPr marL="609600" indent="-609600" eaLnBrk="1" hangingPunct="1">
              <a:lnSpc>
                <a:spcPct val="80000"/>
              </a:lnSpc>
              <a:buFont typeface="+mj-lt"/>
              <a:buAutoNum type="arabicPeriod"/>
            </a:pPr>
            <a:r>
              <a:rPr lang="en-US" sz="2400" dirty="0" smtClean="0">
                <a:latin typeface="Calibri" pitchFamily="34" charset="0"/>
              </a:rPr>
              <a:t>Nevada</a:t>
            </a:r>
          </a:p>
          <a:p>
            <a:pPr marL="609600" indent="-609600" eaLnBrk="1" hangingPunct="1">
              <a:lnSpc>
                <a:spcPct val="80000"/>
              </a:lnSpc>
              <a:buFont typeface="+mj-lt"/>
              <a:buAutoNum type="arabicPeriod"/>
            </a:pPr>
            <a:r>
              <a:rPr lang="en-US" sz="2400" dirty="0" smtClean="0">
                <a:latin typeface="Calibri" pitchFamily="34" charset="0"/>
              </a:rPr>
              <a:t>Wisconsin</a:t>
            </a:r>
          </a:p>
          <a:p>
            <a:pPr marL="609600" indent="-609600" eaLnBrk="1" hangingPunct="1">
              <a:lnSpc>
                <a:spcPct val="80000"/>
              </a:lnSpc>
              <a:buFont typeface="+mj-lt"/>
              <a:buAutoNum type="arabicPeriod"/>
            </a:pPr>
            <a:r>
              <a:rPr lang="en-US" sz="2400" dirty="0" smtClean="0">
                <a:latin typeface="Calibri" pitchFamily="34" charset="0"/>
              </a:rPr>
              <a:t>Maryland</a:t>
            </a:r>
          </a:p>
          <a:p>
            <a:pPr marL="609600" indent="-609600" eaLnBrk="1" hangingPunct="1">
              <a:lnSpc>
                <a:spcPct val="80000"/>
              </a:lnSpc>
              <a:buFont typeface="+mj-lt"/>
              <a:buAutoNum type="arabicPeriod"/>
            </a:pPr>
            <a:r>
              <a:rPr lang="en-US" sz="2400" dirty="0" smtClean="0">
                <a:latin typeface="Calibri" pitchFamily="34" charset="0"/>
              </a:rPr>
              <a:t>Georgia</a:t>
            </a:r>
          </a:p>
          <a:p>
            <a:pPr marL="609600" indent="-609600" eaLnBrk="1" hangingPunct="1">
              <a:lnSpc>
                <a:spcPct val="80000"/>
              </a:lnSpc>
              <a:buFont typeface="+mj-lt"/>
              <a:buAutoNum type="arabicPeriod"/>
            </a:pPr>
            <a:endParaRPr lang="en-US" sz="2400" dirty="0" smtClean="0">
              <a:latin typeface="Calibri" pitchFamily="34" charset="0"/>
            </a:endParaRPr>
          </a:p>
          <a:p>
            <a:pPr marL="609600" indent="-609600" eaLnBrk="1" hangingPunct="1">
              <a:lnSpc>
                <a:spcPct val="80000"/>
              </a:lnSpc>
            </a:pPr>
            <a:endParaRPr lang="en-US" sz="2400" dirty="0" smtClean="0">
              <a:latin typeface="Calibri" pitchFamily="34" charset="0"/>
            </a:endParaRPr>
          </a:p>
        </p:txBody>
      </p:sp>
      <p:sp>
        <p:nvSpPr>
          <p:cNvPr id="6" name="Rectangle 5"/>
          <p:cNvSpPr/>
          <p:nvPr/>
        </p:nvSpPr>
        <p:spPr>
          <a:xfrm>
            <a:off x="1600200" y="914400"/>
            <a:ext cx="4572000" cy="738664"/>
          </a:xfrm>
          <a:prstGeom prst="rect">
            <a:avLst/>
          </a:prstGeom>
        </p:spPr>
        <p:txBody>
          <a:bodyPr>
            <a:spAutoFit/>
          </a:bodyPr>
          <a:lstStyle/>
          <a:p>
            <a:pPr algn="ctr">
              <a:spcBef>
                <a:spcPct val="50000"/>
              </a:spcBef>
              <a:defRPr/>
            </a:pPr>
            <a:r>
              <a:rPr lang="en-US" sz="4200" b="1" dirty="0">
                <a:effectLst>
                  <a:outerShdw blurRad="38100" dist="38100" dir="2700000" algn="tl">
                    <a:srgbClr val="C0C0C0"/>
                  </a:outerShdw>
                </a:effectLst>
                <a:latin typeface="+mj-lt"/>
              </a:rPr>
              <a:t>Top 10 </a:t>
            </a:r>
            <a:r>
              <a:rPr lang="en-US" sz="4200" b="1" dirty="0" smtClean="0">
                <a:effectLst>
                  <a:outerShdw blurRad="38100" dist="38100" dir="2700000" algn="tl">
                    <a:srgbClr val="C0C0C0"/>
                  </a:outerShdw>
                </a:effectLst>
                <a:latin typeface="+mj-lt"/>
              </a:rPr>
              <a:t>States</a:t>
            </a:r>
            <a:endParaRPr lang="en-US" sz="4200" b="1" dirty="0">
              <a:effectLst>
                <a:outerShdw blurRad="38100" dist="38100" dir="2700000" algn="tl">
                  <a:srgbClr val="C0C0C0"/>
                </a:outerShdw>
              </a:effectLst>
              <a:latin typeface="+mj-lt"/>
            </a:endParaRPr>
          </a:p>
        </p:txBody>
      </p:sp>
      <p:sp>
        <p:nvSpPr>
          <p:cNvPr id="5" name="TextBox 4"/>
          <p:cNvSpPr txBox="1"/>
          <p:nvPr/>
        </p:nvSpPr>
        <p:spPr>
          <a:xfrm>
            <a:off x="457200" y="5867400"/>
            <a:ext cx="3200400" cy="338554"/>
          </a:xfrm>
          <a:prstGeom prst="rect">
            <a:avLst/>
          </a:prstGeom>
          <a:noFill/>
        </p:spPr>
        <p:txBody>
          <a:bodyPr wrap="square" rtlCol="0">
            <a:spAutoFit/>
          </a:bodyPr>
          <a:lstStyle/>
          <a:p>
            <a:r>
              <a:rPr lang="en-US" sz="1600" dirty="0" smtClean="0"/>
              <a:t>Based on 2009 production</a:t>
            </a:r>
            <a:endParaRPr lang="en-US"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0"/>
            <a:ext cx="7848600" cy="754693"/>
          </a:xfrm>
        </p:spPr>
        <p:txBody>
          <a:bodyPr/>
          <a:lstStyle/>
          <a:p>
            <a:r>
              <a:rPr lang="en-US" dirty="0" smtClean="0"/>
              <a:t>Dedicated Support Team For You!</a:t>
            </a:r>
          </a:p>
        </p:txBody>
      </p:sp>
      <p:sp>
        <p:nvSpPr>
          <p:cNvPr id="219139" name="Rectangle 3"/>
          <p:cNvSpPr>
            <a:spLocks noGrp="1" noChangeArrowheads="1"/>
          </p:cNvSpPr>
          <p:nvPr>
            <p:ph sz="quarter" idx="1"/>
          </p:nvPr>
        </p:nvSpPr>
        <p:spPr>
          <a:xfrm>
            <a:off x="246172" y="1591849"/>
            <a:ext cx="8305800" cy="4572000"/>
          </a:xfrm>
        </p:spPr>
        <p:txBody>
          <a:bodyPr/>
          <a:lstStyle/>
          <a:p>
            <a:pPr>
              <a:lnSpc>
                <a:spcPct val="90000"/>
              </a:lnSpc>
            </a:pPr>
            <a:r>
              <a:rPr lang="en-US" sz="2400" dirty="0" smtClean="0"/>
              <a:t>Account Executive – Annette Dahlke</a:t>
            </a:r>
          </a:p>
          <a:p>
            <a:pPr>
              <a:lnSpc>
                <a:spcPct val="90000"/>
              </a:lnSpc>
            </a:pPr>
            <a:r>
              <a:rPr lang="en-US" sz="2400" dirty="0" smtClean="0"/>
              <a:t>Keybroker Service Specialist- Laura Turley – keybroker@goldenrule.com</a:t>
            </a:r>
          </a:p>
          <a:p>
            <a:pPr lvl="1">
              <a:lnSpc>
                <a:spcPct val="90000"/>
              </a:lnSpc>
            </a:pPr>
            <a:r>
              <a:rPr lang="en-US" dirty="0" smtClean="0"/>
              <a:t>Our best in class broker support helps separate us from the competition:</a:t>
            </a:r>
          </a:p>
          <a:p>
            <a:pPr lvl="2">
              <a:lnSpc>
                <a:spcPct val="90000"/>
              </a:lnSpc>
            </a:pPr>
            <a:r>
              <a:rPr lang="en-US" dirty="0" smtClean="0"/>
              <a:t>Questions on pending applications</a:t>
            </a:r>
          </a:p>
          <a:p>
            <a:pPr lvl="2">
              <a:lnSpc>
                <a:spcPct val="90000"/>
              </a:lnSpc>
            </a:pPr>
            <a:r>
              <a:rPr lang="en-US" dirty="0" smtClean="0"/>
              <a:t>Product discussion</a:t>
            </a:r>
          </a:p>
          <a:p>
            <a:pPr lvl="2">
              <a:lnSpc>
                <a:spcPct val="90000"/>
              </a:lnSpc>
            </a:pPr>
            <a:r>
              <a:rPr lang="en-US" dirty="0" smtClean="0"/>
              <a:t>Quote requests</a:t>
            </a:r>
          </a:p>
          <a:p>
            <a:pPr lvl="2">
              <a:lnSpc>
                <a:spcPct val="90000"/>
              </a:lnSpc>
            </a:pPr>
            <a:r>
              <a:rPr lang="en-US" dirty="0" smtClean="0"/>
              <a:t>Supply orders</a:t>
            </a:r>
          </a:p>
          <a:p>
            <a:pPr lvl="2">
              <a:lnSpc>
                <a:spcPct val="90000"/>
              </a:lnSpc>
            </a:pPr>
            <a:r>
              <a:rPr lang="en-US" dirty="0" smtClean="0"/>
              <a:t>Underwriting guidance</a:t>
            </a:r>
          </a:p>
          <a:p>
            <a:pPr lvl="2">
              <a:lnSpc>
                <a:spcPct val="90000"/>
              </a:lnSpc>
            </a:pPr>
            <a:r>
              <a:rPr lang="en-US" dirty="0" smtClean="0"/>
              <a:t>Quick response prescreens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228600" y="0"/>
            <a:ext cx="6234113" cy="457200"/>
          </a:xfrm>
        </p:spPr>
        <p:txBody>
          <a:bodyPr/>
          <a:lstStyle/>
          <a:p>
            <a:pPr eaLnBrk="1" hangingPunct="1"/>
            <a:r>
              <a:rPr lang="en-US" sz="3200" dirty="0" smtClean="0">
                <a:latin typeface="Calibri" pitchFamily="34" charset="0"/>
              </a:rPr>
              <a:t>What Sets Us Apart?</a:t>
            </a:r>
          </a:p>
        </p:txBody>
      </p:sp>
      <p:sp>
        <p:nvSpPr>
          <p:cNvPr id="159747" name="Rectangle 3"/>
          <p:cNvSpPr>
            <a:spLocks noGrp="1" noChangeArrowheads="1"/>
          </p:cNvSpPr>
          <p:nvPr>
            <p:ph type="body" idx="4294967295"/>
          </p:nvPr>
        </p:nvSpPr>
        <p:spPr>
          <a:xfrm>
            <a:off x="381000" y="1066800"/>
            <a:ext cx="8229600" cy="4648200"/>
          </a:xfrm>
        </p:spPr>
        <p:txBody>
          <a:bodyPr/>
          <a:lstStyle/>
          <a:p>
            <a:pPr marL="457200" indent="-457200" algn="ctr" eaLnBrk="1" hangingPunct="1">
              <a:lnSpc>
                <a:spcPct val="80000"/>
              </a:lnSpc>
              <a:spcBef>
                <a:spcPct val="0"/>
              </a:spcBef>
              <a:buClrTx/>
              <a:buFontTx/>
              <a:buNone/>
            </a:pPr>
            <a:endParaRPr lang="en-US" sz="2400" dirty="0" smtClean="0">
              <a:solidFill>
                <a:srgbClr val="002060"/>
              </a:solidFill>
              <a:latin typeface="Arial Narrow" pitchFamily="34" charset="0"/>
            </a:endParaRPr>
          </a:p>
          <a:p>
            <a:pPr marL="457200" indent="-457200" eaLnBrk="1" hangingPunct="1">
              <a:lnSpc>
                <a:spcPct val="80000"/>
              </a:lnSpc>
              <a:buClr>
                <a:srgbClr val="CBB06D"/>
              </a:buClr>
              <a:buFont typeface="Wingdings" pitchFamily="2" charset="2"/>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cs typeface="Arial" charset="0"/>
              </a:rPr>
              <a:t> Strong Financial Rating</a:t>
            </a:r>
          </a:p>
          <a:p>
            <a:pPr marL="457200" indent="-457200" eaLnBrk="1" hangingPunct="1">
              <a:lnSpc>
                <a:spcPct val="80000"/>
              </a:lnSpc>
              <a:buClr>
                <a:srgbClr val="CBB06D"/>
              </a:buClr>
              <a:buFont typeface="Wingdings" pitchFamily="2" charset="2"/>
              <a:buNone/>
            </a:pPr>
            <a:endParaRPr lang="en-US" sz="1600" dirty="0" smtClean="0">
              <a:solidFill>
                <a:srgbClr val="002060"/>
              </a:solidFill>
              <a:latin typeface="Calibri" pitchFamily="34" charset="0"/>
              <a:cs typeface="Arial" charset="0"/>
            </a:endParaRPr>
          </a:p>
          <a:p>
            <a:pPr marL="457200" indent="-457200" eaLnBrk="1" hangingPunct="1">
              <a:lnSpc>
                <a:spcPct val="80000"/>
              </a:lnSpc>
              <a:buClr>
                <a:srgbClr val="CBB06D"/>
              </a:buClr>
              <a:buFont typeface="Wingdings" pitchFamily="2" charset="2"/>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sym typeface="Wingdings" pitchFamily="2" charset="2"/>
              </a:rPr>
              <a:t> </a:t>
            </a:r>
            <a:r>
              <a:rPr lang="en-US" sz="2400" dirty="0" smtClean="0">
                <a:solidFill>
                  <a:srgbClr val="002060"/>
                </a:solidFill>
                <a:latin typeface="Calibri" pitchFamily="34" charset="0"/>
                <a:cs typeface="Arial" charset="0"/>
              </a:rPr>
              <a:t>UnitedHealthcare brand recognition and leadership </a:t>
            </a:r>
          </a:p>
          <a:p>
            <a:pPr marL="457200" indent="-457200" eaLnBrk="1" hangingPunct="1">
              <a:lnSpc>
                <a:spcPct val="80000"/>
              </a:lnSpc>
              <a:buClr>
                <a:srgbClr val="CBB06D"/>
              </a:buClr>
              <a:buFont typeface="Wingdings" pitchFamily="2" charset="2"/>
              <a:buNone/>
            </a:pPr>
            <a:endParaRPr lang="en-US" sz="1600" dirty="0" smtClean="0">
              <a:solidFill>
                <a:srgbClr val="002060"/>
              </a:solidFill>
              <a:latin typeface="Calibri" pitchFamily="34" charset="0"/>
              <a:cs typeface="Arial" charset="0"/>
            </a:endParaRPr>
          </a:p>
          <a:p>
            <a:pPr marL="457200" indent="-457200" eaLnBrk="1" hangingPunct="1">
              <a:lnSpc>
                <a:spcPct val="80000"/>
              </a:lnSpc>
              <a:buClr>
                <a:srgbClr val="CBB06D"/>
              </a:buClr>
              <a:buFont typeface="Wingdings" pitchFamily="2" charset="2"/>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sym typeface="Wingdings" pitchFamily="2" charset="2"/>
              </a:rPr>
              <a:t> </a:t>
            </a:r>
            <a:r>
              <a:rPr lang="en-US" sz="2400" dirty="0" smtClean="0">
                <a:solidFill>
                  <a:srgbClr val="002060"/>
                </a:solidFill>
                <a:latin typeface="Calibri" pitchFamily="34" charset="0"/>
                <a:cs typeface="Arial" charset="0"/>
              </a:rPr>
              <a:t>Full range of health plans to fit your clients’ needs </a:t>
            </a:r>
          </a:p>
          <a:p>
            <a:pPr marL="457200" indent="-457200" eaLnBrk="1" hangingPunct="1">
              <a:lnSpc>
                <a:spcPct val="80000"/>
              </a:lnSpc>
              <a:buClr>
                <a:srgbClr val="CBB06D"/>
              </a:buClr>
              <a:buFont typeface="Wingdings" pitchFamily="2" charset="2"/>
              <a:buNone/>
            </a:pPr>
            <a:endParaRPr lang="en-US" sz="1600" dirty="0" smtClean="0">
              <a:solidFill>
                <a:srgbClr val="002060"/>
              </a:solidFill>
              <a:latin typeface="Calibri" pitchFamily="34" charset="0"/>
              <a:cs typeface="Arial" charset="0"/>
            </a:endParaRPr>
          </a:p>
          <a:p>
            <a:pPr marL="457200" indent="-457200" eaLnBrk="1" hangingPunct="1">
              <a:lnSpc>
                <a:spcPct val="80000"/>
              </a:lnSpc>
              <a:buClr>
                <a:srgbClr val="CBB06D"/>
              </a:buClr>
              <a:buFont typeface="Wingdings" pitchFamily="2" charset="2"/>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sym typeface="Wingdings" pitchFamily="2" charset="2"/>
              </a:rPr>
              <a:t> </a:t>
            </a:r>
            <a:r>
              <a:rPr lang="en-US" sz="2400" dirty="0" smtClean="0">
                <a:solidFill>
                  <a:srgbClr val="002060"/>
                </a:solidFill>
                <a:latin typeface="Calibri" pitchFamily="34" charset="0"/>
                <a:cs typeface="Arial" charset="0"/>
              </a:rPr>
              <a:t>First dollar wellness - HSA</a:t>
            </a:r>
          </a:p>
          <a:p>
            <a:pPr marL="457200" indent="-457200" eaLnBrk="1" hangingPunct="1">
              <a:lnSpc>
                <a:spcPct val="80000"/>
              </a:lnSpc>
              <a:buClr>
                <a:srgbClr val="CBB06D"/>
              </a:buClr>
              <a:buFont typeface="Wingdings" pitchFamily="2" charset="2"/>
              <a:buNone/>
            </a:pPr>
            <a:endParaRPr lang="en-US" sz="1600" dirty="0" smtClean="0">
              <a:solidFill>
                <a:srgbClr val="002060"/>
              </a:solidFill>
              <a:latin typeface="Calibri" pitchFamily="34" charset="0"/>
              <a:cs typeface="Arial" charset="0"/>
            </a:endParaRPr>
          </a:p>
          <a:p>
            <a:pPr marL="457200" indent="-457200" eaLnBrk="1" hangingPunct="1">
              <a:lnSpc>
                <a:spcPct val="80000"/>
              </a:lnSpc>
              <a:buClr>
                <a:srgbClr val="CBB06D"/>
              </a:buClr>
              <a:buFont typeface="Wingdings" pitchFamily="2" charset="2"/>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sym typeface="Wingdings" pitchFamily="2" charset="2"/>
              </a:rPr>
              <a:t> </a:t>
            </a:r>
            <a:r>
              <a:rPr lang="en-US" sz="2400" dirty="0" smtClean="0">
                <a:solidFill>
                  <a:srgbClr val="002060"/>
                </a:solidFill>
                <a:latin typeface="Calibri" pitchFamily="34" charset="0"/>
                <a:cs typeface="Arial" charset="0"/>
              </a:rPr>
              <a:t>Strength of network for claims repricing</a:t>
            </a:r>
          </a:p>
          <a:p>
            <a:pPr marL="457200" indent="-457200" eaLnBrk="1" hangingPunct="1">
              <a:lnSpc>
                <a:spcPct val="80000"/>
              </a:lnSpc>
              <a:buClr>
                <a:srgbClr val="CBB06D"/>
              </a:buClr>
              <a:buFont typeface="Wingdings" pitchFamily="2" charset="2"/>
              <a:buNone/>
            </a:pPr>
            <a:endParaRPr lang="en-US" sz="1600" dirty="0" smtClean="0">
              <a:solidFill>
                <a:srgbClr val="002060"/>
              </a:solidFill>
              <a:latin typeface="Calibri" pitchFamily="34" charset="0"/>
              <a:cs typeface="Arial" charset="0"/>
            </a:endParaRPr>
          </a:p>
          <a:p>
            <a:pPr marL="457200" indent="-457200" eaLnBrk="1" hangingPunct="1">
              <a:lnSpc>
                <a:spcPct val="80000"/>
              </a:lnSpc>
              <a:buClr>
                <a:srgbClr val="CBB06D"/>
              </a:buClr>
              <a:buNone/>
            </a:pPr>
            <a:r>
              <a:rPr lang="en-US" sz="1800" baseline="15000" dirty="0" smtClean="0">
                <a:solidFill>
                  <a:srgbClr val="002060"/>
                </a:solidFill>
                <a:latin typeface="Calibri" pitchFamily="34" charset="0"/>
                <a:sym typeface="Wingdings" pitchFamily="2" charset="2"/>
              </a:rPr>
              <a:t></a:t>
            </a:r>
            <a:r>
              <a:rPr lang="en-US" sz="2400" dirty="0" smtClean="0">
                <a:solidFill>
                  <a:srgbClr val="002060"/>
                </a:solidFill>
                <a:latin typeface="Calibri" pitchFamily="34" charset="0"/>
                <a:sym typeface="Wingdings" pitchFamily="2" charset="2"/>
              </a:rPr>
              <a:t> </a:t>
            </a:r>
            <a:r>
              <a:rPr lang="en-US" sz="2400" dirty="0" smtClean="0">
                <a:solidFill>
                  <a:srgbClr val="002060"/>
                </a:solidFill>
                <a:latin typeface="Calibri" pitchFamily="34" charset="0"/>
                <a:cs typeface="Arial" charset="0"/>
              </a:rPr>
              <a:t>Best in Class Broker support!</a:t>
            </a:r>
          </a:p>
          <a:p>
            <a:pPr marL="457200" indent="-457200" eaLnBrk="1" hangingPunct="1">
              <a:lnSpc>
                <a:spcPct val="80000"/>
              </a:lnSpc>
              <a:buClr>
                <a:srgbClr val="CC0066"/>
              </a:buClr>
              <a:buFont typeface="Wingdings" pitchFamily="2" charset="2"/>
              <a:buNone/>
            </a:pPr>
            <a:endParaRPr lang="en-US" sz="2400" dirty="0" smtClean="0">
              <a:solidFill>
                <a:schemeClr val="bg1"/>
              </a:solidFill>
              <a:latin typeface="Calibri" pitchFamily="34" charset="0"/>
              <a:cs typeface="Arial" charset="0"/>
            </a:endParaRPr>
          </a:p>
        </p:txBody>
      </p:sp>
      <p:sp>
        <p:nvSpPr>
          <p:cNvPr id="159748" name="Text Box 5"/>
          <p:cNvSpPr txBox="1">
            <a:spLocks noChangeArrowheads="1"/>
          </p:cNvSpPr>
          <p:nvPr/>
        </p:nvSpPr>
        <p:spPr bwMode="auto">
          <a:xfrm>
            <a:off x="1752600" y="685800"/>
            <a:ext cx="4451350" cy="519113"/>
          </a:xfrm>
          <a:prstGeom prst="rect">
            <a:avLst/>
          </a:prstGeom>
          <a:noFill/>
          <a:ln w="9525">
            <a:noFill/>
            <a:miter lim="800000"/>
            <a:headEnd/>
            <a:tailEnd/>
          </a:ln>
        </p:spPr>
        <p:txBody>
          <a:bodyPr>
            <a:spAutoFit/>
          </a:bodyPr>
          <a:lstStyle/>
          <a:p>
            <a:pPr eaLnBrk="0" hangingPunct="0"/>
            <a:r>
              <a:rPr lang="en-US" sz="2800" dirty="0">
                <a:solidFill>
                  <a:srgbClr val="002060"/>
                </a:solidFill>
                <a:latin typeface="Calibri" pitchFamily="34" charset="0"/>
              </a:rPr>
              <a:t>Our Commitment to You…</a:t>
            </a:r>
          </a:p>
        </p:txBody>
      </p:sp>
      <p:pic>
        <p:nvPicPr>
          <p:cNvPr id="6" name="Picture 5" descr="negotiate-1.jpg"/>
          <p:cNvPicPr>
            <a:picLocks noChangeAspect="1"/>
          </p:cNvPicPr>
          <p:nvPr/>
        </p:nvPicPr>
        <p:blipFill>
          <a:blip r:embed="rId2" cstate="print"/>
          <a:stretch>
            <a:fillRect/>
          </a:stretch>
        </p:blipFill>
        <p:spPr>
          <a:xfrm>
            <a:off x="5715000" y="3352800"/>
            <a:ext cx="3295650" cy="3295650"/>
          </a:xfrm>
          <a:prstGeom prst="rect">
            <a:avLst/>
          </a:prstGeom>
          <a:ln>
            <a:noFill/>
          </a:ln>
          <a:effectLst>
            <a:softEdge rad="112500"/>
          </a:effectLst>
        </p:spPr>
      </p:pic>
      <p:pic>
        <p:nvPicPr>
          <p:cNvPr id="159750" name="Picture 7" descr="Logo (no background).PNG"/>
          <p:cNvPicPr>
            <a:picLocks noChangeAspect="1"/>
          </p:cNvPicPr>
          <p:nvPr/>
        </p:nvPicPr>
        <p:blipFill>
          <a:blip r:embed="rId3" cstate="print"/>
          <a:srcRect/>
          <a:stretch>
            <a:fillRect/>
          </a:stretch>
        </p:blipFill>
        <p:spPr bwMode="auto">
          <a:xfrm>
            <a:off x="381000" y="5105400"/>
            <a:ext cx="4978400" cy="9128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7" descr="UHOneLogoSM_PMS"/>
          <p:cNvPicPr>
            <a:picLocks noChangeAspect="1" noChangeArrowheads="1"/>
          </p:cNvPicPr>
          <p:nvPr/>
        </p:nvPicPr>
        <p:blipFill>
          <a:blip r:embed="rId3" cstate="print"/>
          <a:srcRect/>
          <a:stretch>
            <a:fillRect/>
          </a:stretch>
        </p:blipFill>
        <p:spPr bwMode="auto">
          <a:xfrm>
            <a:off x="1312863" y="4094163"/>
            <a:ext cx="6862762" cy="1260475"/>
          </a:xfrm>
          <a:prstGeom prst="rect">
            <a:avLst/>
          </a:prstGeom>
          <a:noFill/>
          <a:ln w="9525">
            <a:noFill/>
            <a:miter lim="800000"/>
            <a:headEnd/>
            <a:tailEnd/>
          </a:ln>
        </p:spPr>
      </p:pic>
      <p:sp>
        <p:nvSpPr>
          <p:cNvPr id="62466" name="WordArt 4"/>
          <p:cNvSpPr>
            <a:spLocks noChangeArrowheads="1" noChangeShapeType="1" noTextEdit="1"/>
          </p:cNvSpPr>
          <p:nvPr/>
        </p:nvSpPr>
        <p:spPr bwMode="auto">
          <a:xfrm>
            <a:off x="552450" y="1984375"/>
            <a:ext cx="7983538" cy="192405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chemeClr val="tx1">
                    <a:lumMod val="65000"/>
                    <a:lumOff val="35000"/>
                  </a:schemeClr>
                </a:solidFill>
                <a:effectLst>
                  <a:outerShdw dist="45791" dir="2021404" algn="ctr" rotWithShape="0">
                    <a:srgbClr val="9999FF"/>
                  </a:outerShdw>
                </a:effectLst>
                <a:latin typeface="+mj-lt"/>
              </a:rPr>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tx1"/>
                </a:solidFill>
                <a:latin typeface="Arial" charset="0"/>
                <a:cs typeface="Arial" charset="0"/>
              </a:rPr>
              <a:t>Lower New Business Rates</a:t>
            </a:r>
          </a:p>
        </p:txBody>
      </p:sp>
      <p:grpSp>
        <p:nvGrpSpPr>
          <p:cNvPr id="2" name="Group 14"/>
          <p:cNvGrpSpPr>
            <a:grpSpLocks/>
          </p:cNvGrpSpPr>
          <p:nvPr/>
        </p:nvGrpSpPr>
        <p:grpSpPr bwMode="auto">
          <a:xfrm>
            <a:off x="6096000" y="1143000"/>
            <a:ext cx="2667000" cy="4267200"/>
            <a:chOff x="6096000" y="1143000"/>
            <a:chExt cx="2667000" cy="4267200"/>
          </a:xfrm>
        </p:grpSpPr>
        <p:graphicFrame>
          <p:nvGraphicFramePr>
            <p:cNvPr id="6" name="Content Placeholder 3"/>
            <p:cNvGraphicFramePr>
              <a:graphicFrameLocks/>
            </p:cNvGraphicFramePr>
            <p:nvPr/>
          </p:nvGraphicFramePr>
          <p:xfrm>
            <a:off x="6096000" y="1143000"/>
            <a:ext cx="2667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096000" y="3352800"/>
              <a:ext cx="2438400" cy="523220"/>
            </a:xfrm>
            <a:prstGeom prst="rect">
              <a:avLst/>
            </a:prstGeom>
            <a:noFill/>
            <a:scene3d>
              <a:camera prst="isometricOffAxis1Right"/>
              <a:lightRig rig="threePt" dir="t"/>
            </a:scene3d>
          </p:spPr>
          <p:txBody>
            <a:bodyPr>
              <a:spAutoFit/>
            </a:bodyPr>
            <a:lstStyle/>
            <a:p>
              <a:pPr algn="ctr">
                <a:defRPr/>
              </a:pPr>
              <a:r>
                <a:rPr lang="en-US" sz="2800" b="1" dirty="0">
                  <a:solidFill>
                    <a:srgbClr val="003399"/>
                  </a:solidFill>
                </a:rPr>
                <a:t>5-15% less</a:t>
              </a:r>
            </a:p>
          </p:txBody>
        </p:sp>
      </p:grpSp>
      <p:grpSp>
        <p:nvGrpSpPr>
          <p:cNvPr id="3" name="Group 13"/>
          <p:cNvGrpSpPr>
            <a:grpSpLocks/>
          </p:cNvGrpSpPr>
          <p:nvPr/>
        </p:nvGrpSpPr>
        <p:grpSpPr bwMode="auto">
          <a:xfrm>
            <a:off x="457200" y="1219200"/>
            <a:ext cx="2667000" cy="4114800"/>
            <a:chOff x="457200" y="1219200"/>
            <a:chExt cx="2667000" cy="4114800"/>
          </a:xfrm>
        </p:grpSpPr>
        <p:graphicFrame>
          <p:nvGraphicFramePr>
            <p:cNvPr id="8" name="Content Placeholder 3"/>
            <p:cNvGraphicFramePr>
              <a:graphicFrameLocks/>
            </p:cNvGraphicFramePr>
            <p:nvPr/>
          </p:nvGraphicFramePr>
          <p:xfrm>
            <a:off x="457200" y="1219200"/>
            <a:ext cx="26670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457200" y="3124200"/>
              <a:ext cx="2438400" cy="954107"/>
            </a:xfrm>
            <a:prstGeom prst="rect">
              <a:avLst/>
            </a:prstGeom>
            <a:noFill/>
            <a:scene3d>
              <a:camera prst="isometricOffAxis1Right"/>
              <a:lightRig rig="threePt" dir="t"/>
            </a:scene3d>
          </p:spPr>
          <p:txBody>
            <a:bodyPr>
              <a:spAutoFit/>
            </a:bodyPr>
            <a:lstStyle/>
            <a:p>
              <a:pPr algn="ctr">
                <a:defRPr/>
              </a:pPr>
              <a:r>
                <a:rPr lang="en-US" sz="2800" b="1" dirty="0">
                  <a:solidFill>
                    <a:srgbClr val="003399"/>
                  </a:solidFill>
                </a:rPr>
                <a:t>Up to 5% less</a:t>
              </a:r>
            </a:p>
          </p:txBody>
        </p:sp>
      </p:grpSp>
      <p:grpSp>
        <p:nvGrpSpPr>
          <p:cNvPr id="4" name="Group 15"/>
          <p:cNvGrpSpPr>
            <a:grpSpLocks/>
          </p:cNvGrpSpPr>
          <p:nvPr/>
        </p:nvGrpSpPr>
        <p:grpSpPr bwMode="auto">
          <a:xfrm>
            <a:off x="3276600" y="1219200"/>
            <a:ext cx="2667000" cy="4114800"/>
            <a:chOff x="457200" y="1219200"/>
            <a:chExt cx="2667000" cy="4114800"/>
          </a:xfrm>
        </p:grpSpPr>
        <p:graphicFrame>
          <p:nvGraphicFramePr>
            <p:cNvPr id="17" name="Content Placeholder 3"/>
            <p:cNvGraphicFramePr>
              <a:graphicFrameLocks/>
            </p:cNvGraphicFramePr>
            <p:nvPr/>
          </p:nvGraphicFramePr>
          <p:xfrm>
            <a:off x="457200" y="1219200"/>
            <a:ext cx="2667000" cy="4114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TextBox 17"/>
            <p:cNvSpPr txBox="1"/>
            <p:nvPr/>
          </p:nvSpPr>
          <p:spPr>
            <a:xfrm>
              <a:off x="457200" y="3276600"/>
              <a:ext cx="2438400" cy="523220"/>
            </a:xfrm>
            <a:prstGeom prst="rect">
              <a:avLst/>
            </a:prstGeom>
            <a:noFill/>
            <a:scene3d>
              <a:camera prst="isometricOffAxis1Right"/>
              <a:lightRig rig="threePt" dir="t"/>
            </a:scene3d>
          </p:spPr>
          <p:txBody>
            <a:bodyPr>
              <a:spAutoFit/>
            </a:bodyPr>
            <a:lstStyle/>
            <a:p>
              <a:pPr algn="ctr">
                <a:defRPr/>
              </a:pPr>
              <a:r>
                <a:rPr lang="en-US" sz="2800" b="1" dirty="0">
                  <a:solidFill>
                    <a:srgbClr val="003399"/>
                  </a:solidFill>
                </a:rPr>
                <a:t>2.5% less</a:t>
              </a:r>
            </a:p>
          </p:txBody>
        </p:sp>
      </p:gr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charset="0"/>
                <a:cs typeface="Arial" charset="0"/>
              </a:rPr>
              <a:t>Lower New Business Rates</a:t>
            </a:r>
            <a:endParaRPr lang="en-US" dirty="0">
              <a:solidFill>
                <a:schemeClr val="tx1"/>
              </a:solidFill>
            </a:endParaRPr>
          </a:p>
        </p:txBody>
      </p:sp>
      <p:graphicFrame>
        <p:nvGraphicFramePr>
          <p:cNvPr id="7" name="Diagram 6"/>
          <p:cNvGraphicFramePr/>
          <p:nvPr/>
        </p:nvGraphicFramePr>
        <p:xfrm>
          <a:off x="304800" y="1371600"/>
          <a:ext cx="3886200" cy="302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419600" y="1371600"/>
          <a:ext cx="4419600" cy="198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4419600" y="3429000"/>
          <a:ext cx="4495800" cy="20621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9" name="AutoShape 11" descr="50%"/>
          <p:cNvSpPr>
            <a:spLocks noChangeArrowheads="1"/>
          </p:cNvSpPr>
          <p:nvPr/>
        </p:nvSpPr>
        <p:spPr bwMode="auto">
          <a:xfrm>
            <a:off x="138113" y="1089025"/>
            <a:ext cx="8766175" cy="5181600"/>
          </a:xfrm>
          <a:prstGeom prst="roundRect">
            <a:avLst>
              <a:gd name="adj" fmla="val 16667"/>
            </a:avLst>
          </a:prstGeom>
          <a:pattFill prst="pct50">
            <a:fgClr>
              <a:srgbClr val="FCCF3E"/>
            </a:fgClr>
            <a:bgClr>
              <a:schemeClr val="bg1"/>
            </a:bgClr>
          </a:pattFill>
          <a:ln w="9525" algn="ctr">
            <a:noFill/>
            <a:round/>
            <a:headEnd/>
            <a:tailEnd/>
          </a:ln>
          <a:effectLst>
            <a:outerShdw dist="45791" dir="2021404" algn="ctr" rotWithShape="0">
              <a:srgbClr val="B2B2B2">
                <a:alpha val="80000"/>
              </a:srgbClr>
            </a:outerShdw>
          </a:effectLst>
        </p:spPr>
        <p:txBody>
          <a:bodyPr wrap="none" anchor="ctr"/>
          <a:lstStyle/>
          <a:p>
            <a:pPr fontAlgn="auto">
              <a:spcBef>
                <a:spcPts val="0"/>
              </a:spcBef>
              <a:spcAft>
                <a:spcPts val="0"/>
              </a:spcAft>
              <a:defRPr/>
            </a:pPr>
            <a:endParaRPr lang="en-US">
              <a:latin typeface="+mn-lt"/>
            </a:endParaRPr>
          </a:p>
        </p:txBody>
      </p:sp>
      <p:sp>
        <p:nvSpPr>
          <p:cNvPr id="329731" name="Rectangle 3"/>
          <p:cNvSpPr>
            <a:spLocks noGrp="1" noChangeArrowheads="1"/>
          </p:cNvSpPr>
          <p:nvPr>
            <p:ph type="body" idx="4294967295"/>
          </p:nvPr>
        </p:nvSpPr>
        <p:spPr>
          <a:xfrm>
            <a:off x="750888" y="1281113"/>
            <a:ext cx="8393112" cy="5130800"/>
          </a:xfrm>
        </p:spPr>
        <p:txBody>
          <a:bodyPr anchorCtr="1"/>
          <a:lstStyle/>
          <a:p>
            <a:pPr marL="234950" indent="-234950">
              <a:lnSpc>
                <a:spcPct val="90000"/>
              </a:lnSpc>
              <a:buFont typeface="Wingdings" pitchFamily="2" charset="2"/>
              <a:buChar char="þ"/>
            </a:pPr>
            <a:r>
              <a:rPr lang="en-US" sz="2400" b="1" dirty="0" smtClean="0"/>
              <a:t> </a:t>
            </a:r>
            <a:r>
              <a:rPr lang="en-US" sz="2400" b="1" u="sng" dirty="0" smtClean="0"/>
              <a:t>Copay plans*</a:t>
            </a:r>
          </a:p>
          <a:p>
            <a:pPr marL="574675" lvl="1" indent="-225425">
              <a:lnSpc>
                <a:spcPct val="90000"/>
              </a:lnSpc>
            </a:pPr>
            <a:r>
              <a:rPr lang="en-US" sz="2000" b="1" dirty="0" smtClean="0"/>
              <a:t>Copay</a:t>
            </a:r>
            <a:r>
              <a:rPr lang="en-US" sz="1800" b="1" dirty="0" smtClean="0"/>
              <a:t> </a:t>
            </a:r>
            <a:r>
              <a:rPr lang="en-US" sz="2000" b="1" dirty="0" smtClean="0"/>
              <a:t>Select</a:t>
            </a:r>
            <a:r>
              <a:rPr lang="en-US" sz="1400" baseline="70000" dirty="0" smtClean="0"/>
              <a:t>SM</a:t>
            </a:r>
            <a:r>
              <a:rPr lang="en-US" sz="1800" dirty="0" smtClean="0"/>
              <a:t> – </a:t>
            </a:r>
            <a:r>
              <a:rPr lang="en-US" sz="2000" dirty="0" smtClean="0"/>
              <a:t>benefit-rich with unlimited doctor office copays</a:t>
            </a:r>
          </a:p>
          <a:p>
            <a:pPr marL="574675" lvl="1" indent="-225425">
              <a:lnSpc>
                <a:spcPct val="90000"/>
              </a:lnSpc>
            </a:pPr>
            <a:r>
              <a:rPr lang="en-US" sz="2000" b="1" dirty="0" smtClean="0"/>
              <a:t>Copay</a:t>
            </a:r>
            <a:r>
              <a:rPr lang="en-US" sz="1800" b="1" dirty="0" smtClean="0"/>
              <a:t> </a:t>
            </a:r>
            <a:r>
              <a:rPr lang="en-US" sz="2000" b="1" dirty="0" smtClean="0"/>
              <a:t>Saver</a:t>
            </a:r>
            <a:r>
              <a:rPr lang="en-US" sz="1400" baseline="70000" dirty="0" smtClean="0"/>
              <a:t>SM</a:t>
            </a:r>
            <a:r>
              <a:rPr lang="en-US" sz="1800" dirty="0" smtClean="0"/>
              <a:t> - </a:t>
            </a:r>
            <a:r>
              <a:rPr lang="en-US" sz="2000" dirty="0" smtClean="0"/>
              <a:t>our most affordable copay plan</a:t>
            </a:r>
          </a:p>
          <a:p>
            <a:pPr marL="574675" lvl="1" indent="-225425">
              <a:lnSpc>
                <a:spcPct val="90000"/>
              </a:lnSpc>
            </a:pPr>
            <a:endParaRPr lang="en-US" sz="1600" b="1" dirty="0" smtClean="0"/>
          </a:p>
          <a:p>
            <a:pPr marL="234950" indent="-234950">
              <a:lnSpc>
                <a:spcPct val="90000"/>
              </a:lnSpc>
              <a:buFont typeface="Wingdings" pitchFamily="2" charset="2"/>
              <a:buChar char="þ"/>
            </a:pPr>
            <a:r>
              <a:rPr lang="en-US" sz="2400" b="1" dirty="0" smtClean="0"/>
              <a:t> </a:t>
            </a:r>
            <a:r>
              <a:rPr lang="en-US" sz="2400" b="1" u="sng" dirty="0" smtClean="0"/>
              <a:t>Health Savings Account (HSA) plans</a:t>
            </a:r>
            <a:r>
              <a:rPr lang="en-US" sz="2400" b="1" dirty="0" smtClean="0"/>
              <a:t> - </a:t>
            </a:r>
            <a:r>
              <a:rPr lang="en-US" sz="2400" b="1" i="1" dirty="0" smtClean="0"/>
              <a:t>Qualified</a:t>
            </a:r>
            <a:endParaRPr lang="en-US" sz="2400" b="1" i="1" u="sng" dirty="0" smtClean="0"/>
          </a:p>
          <a:p>
            <a:pPr marL="574675" lvl="1" indent="-225425">
              <a:lnSpc>
                <a:spcPct val="90000"/>
              </a:lnSpc>
            </a:pPr>
            <a:r>
              <a:rPr lang="en-US" sz="2000" b="1" dirty="0" smtClean="0"/>
              <a:t>HSA</a:t>
            </a:r>
            <a:r>
              <a:rPr lang="en-US" sz="1800" b="1" dirty="0" smtClean="0"/>
              <a:t> </a:t>
            </a:r>
            <a:r>
              <a:rPr lang="en-US" sz="2000" b="1" dirty="0" smtClean="0"/>
              <a:t>100</a:t>
            </a:r>
            <a:r>
              <a:rPr lang="en-US" sz="1400" baseline="70000" dirty="0" smtClean="0"/>
              <a:t>®</a:t>
            </a:r>
            <a:r>
              <a:rPr lang="en-US" sz="1800" dirty="0" smtClean="0"/>
              <a:t> - </a:t>
            </a:r>
            <a:r>
              <a:rPr lang="en-US" sz="2000" dirty="0" smtClean="0"/>
              <a:t>our comprehensive HSA</a:t>
            </a:r>
          </a:p>
          <a:p>
            <a:pPr marL="574675" lvl="1" indent="-225425">
              <a:lnSpc>
                <a:spcPct val="90000"/>
              </a:lnSpc>
            </a:pPr>
            <a:r>
              <a:rPr lang="en-US" sz="2000" b="1" dirty="0" smtClean="0"/>
              <a:t>HSA</a:t>
            </a:r>
            <a:r>
              <a:rPr lang="en-US" sz="1800" b="1" dirty="0" smtClean="0"/>
              <a:t> </a:t>
            </a:r>
            <a:r>
              <a:rPr lang="en-US" sz="2000" b="1" dirty="0" smtClean="0"/>
              <a:t>70</a:t>
            </a:r>
            <a:r>
              <a:rPr lang="en-US" sz="1400" baseline="70000" dirty="0" smtClean="0"/>
              <a:t>SM</a:t>
            </a:r>
            <a:r>
              <a:rPr lang="en-US" sz="1800" dirty="0" smtClean="0"/>
              <a:t> - </a:t>
            </a:r>
            <a:r>
              <a:rPr lang="en-US" sz="2000" dirty="0" smtClean="0"/>
              <a:t>our most affordable HSA plan</a:t>
            </a:r>
          </a:p>
          <a:p>
            <a:pPr marL="574675" lvl="1" indent="-225425">
              <a:lnSpc>
                <a:spcPct val="90000"/>
              </a:lnSpc>
              <a:buFont typeface="Wingdings" pitchFamily="2" charset="2"/>
              <a:buNone/>
            </a:pPr>
            <a:endParaRPr lang="en-US" sz="1600" dirty="0" smtClean="0"/>
          </a:p>
          <a:p>
            <a:pPr marL="234950" indent="-234950">
              <a:lnSpc>
                <a:spcPct val="90000"/>
              </a:lnSpc>
              <a:buFont typeface="Wingdings" pitchFamily="2" charset="2"/>
              <a:buChar char="þ"/>
            </a:pPr>
            <a:r>
              <a:rPr lang="en-US" sz="2400" b="1" dirty="0" smtClean="0"/>
              <a:t> </a:t>
            </a:r>
            <a:r>
              <a:rPr lang="en-US" sz="2400" b="1" u="sng" dirty="0" smtClean="0"/>
              <a:t>High Deductible plans</a:t>
            </a:r>
            <a:r>
              <a:rPr lang="en-US" sz="2400" b="1" dirty="0" smtClean="0"/>
              <a:t> - </a:t>
            </a:r>
            <a:r>
              <a:rPr lang="en-US" sz="2400" b="1" i="1" dirty="0" smtClean="0"/>
              <a:t>Non-Qualified</a:t>
            </a:r>
          </a:p>
          <a:p>
            <a:pPr marL="574675" lvl="1" indent="-225425">
              <a:lnSpc>
                <a:spcPct val="90000"/>
              </a:lnSpc>
            </a:pPr>
            <a:r>
              <a:rPr lang="en-US" sz="2000" b="1" dirty="0" smtClean="0"/>
              <a:t>Plan 100</a:t>
            </a:r>
            <a:r>
              <a:rPr lang="en-US" sz="1400" baseline="70000" dirty="0" smtClean="0"/>
              <a:t>®</a:t>
            </a:r>
            <a:r>
              <a:rPr lang="en-US" sz="1800" dirty="0" smtClean="0"/>
              <a:t>- </a:t>
            </a:r>
            <a:r>
              <a:rPr lang="en-US" sz="2000" dirty="0" smtClean="0"/>
              <a:t>our simplest plan to understand, 100% coinsurance</a:t>
            </a:r>
            <a:r>
              <a:rPr lang="en-US" sz="1800" dirty="0" smtClean="0"/>
              <a:t> </a:t>
            </a:r>
          </a:p>
          <a:p>
            <a:pPr marL="574675" lvl="1" indent="-225425">
              <a:lnSpc>
                <a:spcPct val="90000"/>
              </a:lnSpc>
            </a:pPr>
            <a:r>
              <a:rPr lang="en-US" sz="2000" b="1" dirty="0" smtClean="0"/>
              <a:t>Plan</a:t>
            </a:r>
            <a:r>
              <a:rPr lang="en-US" sz="1800" b="1" dirty="0" smtClean="0"/>
              <a:t> </a:t>
            </a:r>
            <a:r>
              <a:rPr lang="en-US" sz="2000" b="1" dirty="0" smtClean="0"/>
              <a:t>80</a:t>
            </a:r>
            <a:r>
              <a:rPr lang="en-US" sz="1400" baseline="70000" dirty="0" smtClean="0"/>
              <a:t>SM</a:t>
            </a:r>
            <a:r>
              <a:rPr lang="en-US" sz="1800" dirty="0" smtClean="0"/>
              <a:t> – similar to the Plan 100, premium savings of 80/20 coinsurance</a:t>
            </a:r>
          </a:p>
          <a:p>
            <a:pPr marL="574675" lvl="1" indent="-225425">
              <a:lnSpc>
                <a:spcPct val="90000"/>
              </a:lnSpc>
            </a:pPr>
            <a:r>
              <a:rPr lang="en-US" sz="2000" b="1" dirty="0" smtClean="0"/>
              <a:t>Saver</a:t>
            </a:r>
            <a:r>
              <a:rPr lang="en-US" sz="1800" b="1" dirty="0" smtClean="0"/>
              <a:t> </a:t>
            </a:r>
            <a:r>
              <a:rPr lang="en-US" sz="2000" b="1" dirty="0" smtClean="0"/>
              <a:t>80</a:t>
            </a:r>
            <a:r>
              <a:rPr lang="en-US" sz="1400" baseline="70000" dirty="0" smtClean="0"/>
              <a:t>SM</a:t>
            </a:r>
            <a:r>
              <a:rPr lang="en-US" sz="1800" dirty="0" smtClean="0"/>
              <a:t> - </a:t>
            </a:r>
            <a:r>
              <a:rPr lang="en-US" sz="2000" dirty="0" smtClean="0"/>
              <a:t>our most affordable plan</a:t>
            </a:r>
          </a:p>
          <a:p>
            <a:pPr marL="574675" lvl="1" indent="-225425">
              <a:lnSpc>
                <a:spcPct val="90000"/>
              </a:lnSpc>
              <a:buFont typeface="Wingdings" pitchFamily="2" charset="2"/>
              <a:buNone/>
            </a:pPr>
            <a:endParaRPr lang="en-US" sz="1600" dirty="0" smtClean="0"/>
          </a:p>
          <a:p>
            <a:pPr marL="234950" indent="-234950">
              <a:lnSpc>
                <a:spcPct val="90000"/>
              </a:lnSpc>
              <a:buFont typeface="Wingdings" pitchFamily="2" charset="2"/>
              <a:buChar char="þ"/>
            </a:pPr>
            <a:r>
              <a:rPr lang="en-US" sz="2400" b="1" dirty="0" smtClean="0"/>
              <a:t> Dental- Vision- Short Term Medical</a:t>
            </a:r>
            <a:r>
              <a:rPr lang="en-US" sz="1800" baseline="70000" dirty="0" smtClean="0"/>
              <a:t>SM </a:t>
            </a:r>
          </a:p>
        </p:txBody>
      </p:sp>
      <p:sp>
        <p:nvSpPr>
          <p:cNvPr id="18436" name="Text Box 4"/>
          <p:cNvSpPr txBox="1">
            <a:spLocks noChangeArrowheads="1"/>
          </p:cNvSpPr>
          <p:nvPr/>
        </p:nvSpPr>
        <p:spPr bwMode="auto">
          <a:xfrm>
            <a:off x="171450" y="6310313"/>
            <a:ext cx="5867400" cy="396875"/>
          </a:xfrm>
          <a:prstGeom prst="rect">
            <a:avLst/>
          </a:prstGeom>
          <a:noFill/>
          <a:ln w="9525" algn="ctr">
            <a:noFill/>
            <a:miter lim="800000"/>
            <a:headEnd/>
            <a:tailEnd/>
          </a:ln>
        </p:spPr>
        <p:txBody>
          <a:bodyPr>
            <a:spAutoFit/>
          </a:bodyPr>
          <a:lstStyle/>
          <a:p>
            <a:r>
              <a:rPr lang="en-US" sz="1000">
                <a:latin typeface="Calibri" pitchFamily="34" charset="0"/>
              </a:rPr>
              <a:t>*Not available in AK</a:t>
            </a:r>
          </a:p>
          <a:p>
            <a:endParaRPr lang="en-US" sz="1000">
              <a:latin typeface="Calibri" pitchFamily="34" charset="0"/>
            </a:endParaRPr>
          </a:p>
        </p:txBody>
      </p:sp>
      <p:sp>
        <p:nvSpPr>
          <p:cNvPr id="18437" name="Rectangle 4"/>
          <p:cNvSpPr>
            <a:spLocks noChangeArrowheads="1"/>
          </p:cNvSpPr>
          <p:nvPr/>
        </p:nvSpPr>
        <p:spPr bwMode="auto">
          <a:xfrm>
            <a:off x="4770438" y="609600"/>
            <a:ext cx="4373562" cy="514350"/>
          </a:xfrm>
          <a:prstGeom prst="rect">
            <a:avLst/>
          </a:prstGeom>
          <a:noFill/>
          <a:ln w="9525">
            <a:noFill/>
            <a:miter lim="800000"/>
            <a:headEnd/>
            <a:tailEnd/>
          </a:ln>
        </p:spPr>
        <p:txBody>
          <a:bodyPr/>
          <a:lstStyle/>
          <a:p>
            <a:endParaRPr lang="en-US" sz="2800" b="1" dirty="0">
              <a:solidFill>
                <a:schemeClr val="tx2"/>
              </a:solidFill>
              <a:latin typeface="Calibri" pitchFamily="34" charset="0"/>
            </a:endParaRPr>
          </a:p>
        </p:txBody>
      </p:sp>
      <p:sp>
        <p:nvSpPr>
          <p:cNvPr id="18440" name="Text Box 10"/>
          <p:cNvSpPr txBox="1">
            <a:spLocks noChangeArrowheads="1"/>
          </p:cNvSpPr>
          <p:nvPr/>
        </p:nvSpPr>
        <p:spPr bwMode="auto">
          <a:xfrm>
            <a:off x="4495800" y="1143000"/>
            <a:ext cx="3276600" cy="336550"/>
          </a:xfrm>
          <a:prstGeom prst="rect">
            <a:avLst/>
          </a:prstGeom>
          <a:noFill/>
          <a:ln w="9525">
            <a:noFill/>
            <a:miter lim="800000"/>
            <a:headEnd/>
            <a:tailEnd/>
          </a:ln>
        </p:spPr>
        <p:txBody>
          <a:bodyPr>
            <a:spAutoFit/>
          </a:bodyPr>
          <a:lstStyle/>
          <a:p>
            <a:pPr algn="r">
              <a:spcBef>
                <a:spcPct val="50000"/>
              </a:spcBef>
            </a:pPr>
            <a:r>
              <a:rPr lang="en-US" sz="1600" i="1" u="sng">
                <a:latin typeface="Calibri" pitchFamily="34" charset="0"/>
              </a:rPr>
              <a:t>www.goldenrule.com/estore</a:t>
            </a:r>
            <a:endParaRPr lang="en-US" sz="1600" b="1" i="1" u="sng">
              <a:solidFill>
                <a:srgbClr val="0018A8"/>
              </a:solidFill>
              <a:latin typeface="Calibri" pitchFamily="34" charset="0"/>
            </a:endParaRPr>
          </a:p>
        </p:txBody>
      </p:sp>
      <p:pic>
        <p:nvPicPr>
          <p:cNvPr id="18441" name="Picture 10" descr="Logo (no background)"/>
          <p:cNvPicPr>
            <a:picLocks noChangeAspect="1" noChangeArrowheads="1"/>
          </p:cNvPicPr>
          <p:nvPr/>
        </p:nvPicPr>
        <p:blipFill>
          <a:blip r:embed="rId3" cstate="print"/>
          <a:srcRect/>
          <a:stretch>
            <a:fillRect/>
          </a:stretch>
        </p:blipFill>
        <p:spPr bwMode="auto">
          <a:xfrm>
            <a:off x="152400" y="-152400"/>
            <a:ext cx="3502025" cy="6429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 24 changes">
  <a:themeElements>
    <a:clrScheme name="">
      <a:dk1>
        <a:srgbClr val="000000"/>
      </a:dk1>
      <a:lt1>
        <a:srgbClr val="FFFFFF"/>
      </a:lt1>
      <a:dk2>
        <a:srgbClr val="000000"/>
      </a:dk2>
      <a:lt2>
        <a:srgbClr val="808080"/>
      </a:lt2>
      <a:accent1>
        <a:srgbClr val="535D9E"/>
      </a:accent1>
      <a:accent2>
        <a:srgbClr val="6F732D"/>
      </a:accent2>
      <a:accent3>
        <a:srgbClr val="FFFFFF"/>
      </a:accent3>
      <a:accent4>
        <a:srgbClr val="000000"/>
      </a:accent4>
      <a:accent5>
        <a:srgbClr val="B3B6CC"/>
      </a:accent5>
      <a:accent6>
        <a:srgbClr val="646828"/>
      </a:accent6>
      <a:hlink>
        <a:srgbClr val="8AA4DC"/>
      </a:hlink>
      <a:folHlink>
        <a:srgbClr val="DBCA67"/>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HOTemplate0808">
  <a:themeElements>
    <a:clrScheme name="">
      <a:dk1>
        <a:srgbClr val="000000"/>
      </a:dk1>
      <a:lt1>
        <a:srgbClr val="FFFFFF"/>
      </a:lt1>
      <a:dk2>
        <a:srgbClr val="000000"/>
      </a:dk2>
      <a:lt2>
        <a:srgbClr val="808080"/>
      </a:lt2>
      <a:accent1>
        <a:srgbClr val="535D9E"/>
      </a:accent1>
      <a:accent2>
        <a:srgbClr val="6F732D"/>
      </a:accent2>
      <a:accent3>
        <a:srgbClr val="FFFFFF"/>
      </a:accent3>
      <a:accent4>
        <a:srgbClr val="000000"/>
      </a:accent4>
      <a:accent5>
        <a:srgbClr val="B3B6CC"/>
      </a:accent5>
      <a:accent6>
        <a:srgbClr val="646828"/>
      </a:accent6>
      <a:hlink>
        <a:srgbClr val="8AA4DC"/>
      </a:hlink>
      <a:folHlink>
        <a:srgbClr val="DBCA67"/>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535D9E"/>
    </a:accent1>
    <a:accent2>
      <a:srgbClr val="A7AE74"/>
    </a:accent2>
    <a:accent3>
      <a:srgbClr val="FFFFFF"/>
    </a:accent3>
    <a:accent4>
      <a:srgbClr val="000000"/>
    </a:accent4>
    <a:accent5>
      <a:srgbClr val="B3B6CC"/>
    </a:accent5>
    <a:accent6>
      <a:srgbClr val="979D68"/>
    </a:accent6>
    <a:hlink>
      <a:srgbClr val="8AA4DC"/>
    </a:hlink>
    <a:folHlink>
      <a:srgbClr val="DBCA67"/>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535D9E"/>
    </a:accent1>
    <a:accent2>
      <a:srgbClr val="A7AE74"/>
    </a:accent2>
    <a:accent3>
      <a:srgbClr val="FFFFFF"/>
    </a:accent3>
    <a:accent4>
      <a:srgbClr val="000000"/>
    </a:accent4>
    <a:accent5>
      <a:srgbClr val="B3B6CC"/>
    </a:accent5>
    <a:accent6>
      <a:srgbClr val="979D68"/>
    </a:accent6>
    <a:hlink>
      <a:srgbClr val="8AA4DC"/>
    </a:hlink>
    <a:folHlink>
      <a:srgbClr val="DBCA67"/>
    </a:folHlink>
  </a:clrScheme>
</a:themeOverride>
</file>

<file path=docProps/app.xml><?xml version="1.0" encoding="utf-8"?>
<Properties xmlns="http://schemas.openxmlformats.org/officeDocument/2006/extended-properties" xmlns:vt="http://schemas.openxmlformats.org/officeDocument/2006/docPropsVTypes">
  <Template>Gen 24 changes</Template>
  <TotalTime>1800</TotalTime>
  <Words>6746</Words>
  <Application>Microsoft Office PowerPoint</Application>
  <PresentationFormat>On-screen Show (4:3)</PresentationFormat>
  <Paragraphs>1238</Paragraphs>
  <Slides>63</Slides>
  <Notes>42</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Custom Design</vt:lpstr>
      <vt:lpstr>Gen 24 changes</vt:lpstr>
      <vt:lpstr>1_Custom Design</vt:lpstr>
      <vt:lpstr>UHOTemplate0808</vt:lpstr>
      <vt:lpstr>2_Custom Design</vt:lpstr>
      <vt:lpstr>Slide 1</vt:lpstr>
      <vt:lpstr>Key Differentiators</vt:lpstr>
      <vt:lpstr>Strength in Numbers</vt:lpstr>
      <vt:lpstr>Gen 25 Product States</vt:lpstr>
      <vt:lpstr>Slide 5</vt:lpstr>
      <vt:lpstr>Slide 6</vt:lpstr>
      <vt:lpstr>Lower New Business Rates</vt:lpstr>
      <vt:lpstr>Lower New Business Rates</vt:lpstr>
      <vt:lpstr>Slide 9</vt:lpstr>
      <vt:lpstr>Slide 10</vt:lpstr>
      <vt:lpstr>Copay SelectSM</vt:lpstr>
      <vt:lpstr>Slide 12</vt:lpstr>
      <vt:lpstr>Slide 13</vt:lpstr>
      <vt:lpstr>Slide 14</vt:lpstr>
      <vt:lpstr>Slide 15</vt:lpstr>
      <vt:lpstr>HSA 100 and 70</vt:lpstr>
      <vt:lpstr>OptumHealthBankSM</vt:lpstr>
      <vt:lpstr>High Deductible Plans – Plan 100®</vt:lpstr>
      <vt:lpstr>High Deductible Plans – Plan 80/Saver 80</vt:lpstr>
      <vt:lpstr>    Best Selling Street Plans - Nationally </vt:lpstr>
      <vt:lpstr>UnitedHealth One Plans Options</vt:lpstr>
      <vt:lpstr>Slide 22</vt:lpstr>
      <vt:lpstr>Slide 23</vt:lpstr>
      <vt:lpstr>Slide 24</vt:lpstr>
      <vt:lpstr>Slide 25</vt:lpstr>
      <vt:lpstr>Slide 26</vt:lpstr>
      <vt:lpstr>Slide 27</vt:lpstr>
      <vt:lpstr>Slide 28</vt:lpstr>
      <vt:lpstr>Preventive Care Benefits Package*</vt:lpstr>
      <vt:lpstr>Maternity Option*</vt:lpstr>
      <vt:lpstr>Slide 31</vt:lpstr>
      <vt:lpstr>Preferred Price Card</vt:lpstr>
      <vt:lpstr>Enhanced Supplemental Accident – New!</vt:lpstr>
      <vt:lpstr>Slide 34</vt:lpstr>
      <vt:lpstr>Enhanced Supplemental Accident</vt:lpstr>
      <vt:lpstr>Deductible Credit</vt:lpstr>
      <vt:lpstr>Slide 37</vt:lpstr>
      <vt:lpstr>UnitedHealthcare Choice Plus (available in most states)</vt:lpstr>
      <vt:lpstr>Preferred Network</vt:lpstr>
      <vt:lpstr>Provider Network Discounts*</vt:lpstr>
      <vt:lpstr>Slide 41</vt:lpstr>
      <vt:lpstr>Who’s Eligible?</vt:lpstr>
      <vt:lpstr>Why Rider Instead of Rate Up?</vt:lpstr>
      <vt:lpstr>Slide 44</vt:lpstr>
      <vt:lpstr>Preexisting Conditions</vt:lpstr>
      <vt:lpstr>Common Declines*</vt:lpstr>
      <vt:lpstr>Clearance Periods*</vt:lpstr>
      <vt:lpstr>On-line Tools</vt:lpstr>
      <vt:lpstr>Ease of E-Store</vt:lpstr>
      <vt:lpstr>Two Easy Ways</vt:lpstr>
      <vt:lpstr>Application</vt:lpstr>
      <vt:lpstr>Client Presentations</vt:lpstr>
      <vt:lpstr>Slide 53</vt:lpstr>
      <vt:lpstr>#1 Placement in Industry</vt:lpstr>
      <vt:lpstr>Persistency by Product</vt:lpstr>
      <vt:lpstr>Persistency By Age</vt:lpstr>
      <vt:lpstr>Approvals</vt:lpstr>
      <vt:lpstr>Slide 58</vt:lpstr>
      <vt:lpstr>Slide 59</vt:lpstr>
      <vt:lpstr>Slide 60</vt:lpstr>
      <vt:lpstr>Dedicated Support Team For You!</vt:lpstr>
      <vt:lpstr>What Sets Us Apart?</vt:lpstr>
      <vt:lpstr>Slide 63</vt:lpstr>
    </vt:vector>
  </TitlesOfParts>
  <Company>Golden Rule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 Your Business With</dc:title>
  <dc:creator>Timothy Whitsell</dc:creator>
  <cp:lastModifiedBy>rrobertson</cp:lastModifiedBy>
  <cp:revision>201</cp:revision>
  <dcterms:created xsi:type="dcterms:W3CDTF">2009-04-22T02:40:40Z</dcterms:created>
  <dcterms:modified xsi:type="dcterms:W3CDTF">2009-09-25T14:23:31Z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TC102282701033</vt:lpwstr>
  </property>
</Properties>
</file>